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7"/>
  </p:notesMasterIdLst>
  <p:sldIdLst>
    <p:sldId id="256" r:id="rId2"/>
    <p:sldId id="368" r:id="rId3"/>
    <p:sldId id="369" r:id="rId4"/>
    <p:sldId id="257" r:id="rId5"/>
    <p:sldId id="297" r:id="rId6"/>
    <p:sldId id="296" r:id="rId7"/>
    <p:sldId id="258" r:id="rId8"/>
    <p:sldId id="349" r:id="rId9"/>
    <p:sldId id="262" r:id="rId10"/>
    <p:sldId id="263" r:id="rId11"/>
    <p:sldId id="259" r:id="rId12"/>
    <p:sldId id="367" r:id="rId13"/>
    <p:sldId id="365" r:id="rId14"/>
    <p:sldId id="260" r:id="rId15"/>
    <p:sldId id="261" r:id="rId16"/>
    <p:sldId id="264" r:id="rId17"/>
    <p:sldId id="265" r:id="rId18"/>
    <p:sldId id="266" r:id="rId19"/>
    <p:sldId id="350" r:id="rId20"/>
    <p:sldId id="267" r:id="rId21"/>
    <p:sldId id="268" r:id="rId22"/>
    <p:sldId id="269" r:id="rId23"/>
    <p:sldId id="270" r:id="rId24"/>
    <p:sldId id="271" r:id="rId25"/>
    <p:sldId id="272" r:id="rId26"/>
    <p:sldId id="273" r:id="rId27"/>
    <p:sldId id="274" r:id="rId28"/>
    <p:sldId id="275" r:id="rId29"/>
    <p:sldId id="354" r:id="rId30"/>
    <p:sldId id="276" r:id="rId31"/>
    <p:sldId id="277" r:id="rId32"/>
    <p:sldId id="348" r:id="rId33"/>
    <p:sldId id="278" r:id="rId34"/>
    <p:sldId id="279" r:id="rId35"/>
    <p:sldId id="281" r:id="rId36"/>
    <p:sldId id="376" r:id="rId37"/>
    <p:sldId id="353" r:id="rId38"/>
    <p:sldId id="283" r:id="rId39"/>
    <p:sldId id="326" r:id="rId40"/>
    <p:sldId id="352" r:id="rId41"/>
    <p:sldId id="327" r:id="rId42"/>
    <p:sldId id="415" r:id="rId43"/>
    <p:sldId id="364" r:id="rId44"/>
    <p:sldId id="329" r:id="rId45"/>
    <p:sldId id="330" r:id="rId46"/>
    <p:sldId id="416" r:id="rId47"/>
    <p:sldId id="332" r:id="rId48"/>
    <p:sldId id="333" r:id="rId49"/>
    <p:sldId id="334" r:id="rId50"/>
    <p:sldId id="417" r:id="rId51"/>
    <p:sldId id="335" r:id="rId52"/>
    <p:sldId id="363" r:id="rId53"/>
    <p:sldId id="356" r:id="rId54"/>
    <p:sldId id="358" r:id="rId55"/>
    <p:sldId id="357" r:id="rId56"/>
    <p:sldId id="359" r:id="rId57"/>
    <p:sldId id="360" r:id="rId58"/>
    <p:sldId id="372" r:id="rId59"/>
    <p:sldId id="361" r:id="rId60"/>
    <p:sldId id="362" r:id="rId61"/>
    <p:sldId id="370" r:id="rId62"/>
    <p:sldId id="379" r:id="rId63"/>
    <p:sldId id="355" r:id="rId64"/>
    <p:sldId id="338" r:id="rId65"/>
    <p:sldId id="336" r:id="rId66"/>
    <p:sldId id="339" r:id="rId67"/>
    <p:sldId id="340" r:id="rId68"/>
    <p:sldId id="341" r:id="rId69"/>
    <p:sldId id="342" r:id="rId70"/>
    <p:sldId id="343" r:id="rId71"/>
    <p:sldId id="344" r:id="rId72"/>
    <p:sldId id="378" r:id="rId73"/>
    <p:sldId id="345" r:id="rId74"/>
    <p:sldId id="373" r:id="rId75"/>
    <p:sldId id="375" r:id="rId76"/>
    <p:sldId id="374" r:id="rId77"/>
    <p:sldId id="346" r:id="rId78"/>
    <p:sldId id="351" r:id="rId79"/>
    <p:sldId id="285" r:id="rId80"/>
    <p:sldId id="292" r:id="rId81"/>
    <p:sldId id="294" r:id="rId82"/>
    <p:sldId id="286" r:id="rId83"/>
    <p:sldId id="290" r:id="rId84"/>
    <p:sldId id="291" r:id="rId85"/>
    <p:sldId id="293" r:id="rId86"/>
    <p:sldId id="347" r:id="rId87"/>
    <p:sldId id="287" r:id="rId88"/>
    <p:sldId id="298" r:id="rId89"/>
    <p:sldId id="377" r:id="rId90"/>
    <p:sldId id="295" r:id="rId91"/>
    <p:sldId id="300" r:id="rId92"/>
    <p:sldId id="301" r:id="rId93"/>
    <p:sldId id="302" r:id="rId94"/>
    <p:sldId id="303" r:id="rId95"/>
    <p:sldId id="380" r:id="rId96"/>
    <p:sldId id="304" r:id="rId97"/>
    <p:sldId id="305" r:id="rId98"/>
    <p:sldId id="306" r:id="rId99"/>
    <p:sldId id="307" r:id="rId100"/>
    <p:sldId id="308" r:id="rId101"/>
    <p:sldId id="309" r:id="rId102"/>
    <p:sldId id="310" r:id="rId103"/>
    <p:sldId id="388" r:id="rId104"/>
    <p:sldId id="312" r:id="rId105"/>
    <p:sldId id="313" r:id="rId106"/>
    <p:sldId id="314" r:id="rId107"/>
    <p:sldId id="316" r:id="rId108"/>
    <p:sldId id="317" r:id="rId109"/>
    <p:sldId id="318" r:id="rId110"/>
    <p:sldId id="319" r:id="rId111"/>
    <p:sldId id="320" r:id="rId112"/>
    <p:sldId id="322" r:id="rId113"/>
    <p:sldId id="321" r:id="rId114"/>
    <p:sldId id="323" r:id="rId115"/>
    <p:sldId id="324" r:id="rId116"/>
    <p:sldId id="325" r:id="rId117"/>
    <p:sldId id="381" r:id="rId118"/>
    <p:sldId id="382" r:id="rId119"/>
    <p:sldId id="383" r:id="rId120"/>
    <p:sldId id="384" r:id="rId121"/>
    <p:sldId id="385" r:id="rId122"/>
    <p:sldId id="396" r:id="rId123"/>
    <p:sldId id="386" r:id="rId124"/>
    <p:sldId id="390" r:id="rId125"/>
    <p:sldId id="391" r:id="rId126"/>
    <p:sldId id="389" r:id="rId127"/>
    <p:sldId id="393" r:id="rId128"/>
    <p:sldId id="394" r:id="rId129"/>
    <p:sldId id="392" r:id="rId130"/>
    <p:sldId id="395" r:id="rId131"/>
    <p:sldId id="387" r:id="rId132"/>
    <p:sldId id="397" r:id="rId133"/>
    <p:sldId id="402" r:id="rId134"/>
    <p:sldId id="398" r:id="rId135"/>
    <p:sldId id="403" r:id="rId136"/>
    <p:sldId id="405" r:id="rId137"/>
    <p:sldId id="399" r:id="rId138"/>
    <p:sldId id="400" r:id="rId139"/>
    <p:sldId id="401" r:id="rId140"/>
    <p:sldId id="404" r:id="rId141"/>
    <p:sldId id="406" r:id="rId142"/>
    <p:sldId id="407" r:id="rId143"/>
    <p:sldId id="413" r:id="rId144"/>
    <p:sldId id="408" r:id="rId145"/>
    <p:sldId id="411" r:id="rId146"/>
    <p:sldId id="414" r:id="rId147"/>
    <p:sldId id="418" r:id="rId148"/>
    <p:sldId id="412" r:id="rId149"/>
    <p:sldId id="419" r:id="rId150"/>
    <p:sldId id="420" r:id="rId151"/>
    <p:sldId id="409" r:id="rId152"/>
    <p:sldId id="410" r:id="rId153"/>
    <p:sldId id="423" r:id="rId154"/>
    <p:sldId id="421" r:id="rId155"/>
    <p:sldId id="422" r:id="rId1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6600"/>
    <a:srgbClr val="000066"/>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0" autoAdjust="0"/>
    <p:restoredTop sz="94306" autoAdjust="0"/>
  </p:normalViewPr>
  <p:slideViewPr>
    <p:cSldViewPr>
      <p:cViewPr>
        <p:scale>
          <a:sx n="75" d="100"/>
          <a:sy n="75" d="100"/>
        </p:scale>
        <p:origin x="72" y="-426"/>
      </p:cViewPr>
      <p:guideLst>
        <p:guide orient="horz" pos="2160"/>
        <p:guide pos="2880"/>
      </p:guideLst>
    </p:cSldViewPr>
  </p:slideViewPr>
  <p:outlineViewPr>
    <p:cViewPr>
      <p:scale>
        <a:sx n="33" d="100"/>
        <a:sy n="33" d="100"/>
      </p:scale>
      <p:origin x="0" y="100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A077D-014A-4285-826A-3AAB165C962A}" type="datetimeFigureOut">
              <a:rPr lang="fr-FR" smtClean="0"/>
              <a:t>26/11/2017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7799C-4161-4EEF-893B-1EC05F0F5077}" type="slidenum">
              <a:rPr lang="fr-FR" smtClean="0"/>
              <a:t>‹N°›</a:t>
            </a:fld>
            <a:endParaRPr lang="fr-FR"/>
          </a:p>
        </p:txBody>
      </p:sp>
    </p:spTree>
    <p:extLst>
      <p:ext uri="{BB962C8B-B14F-4D97-AF65-F5344CB8AC3E}">
        <p14:creationId xmlns:p14="http://schemas.microsoft.com/office/powerpoint/2010/main" val="223288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25</a:t>
            </a:fld>
            <a:endParaRPr lang="fr-FR"/>
          </a:p>
        </p:txBody>
      </p:sp>
    </p:spTree>
    <p:extLst>
      <p:ext uri="{BB962C8B-B14F-4D97-AF65-F5344CB8AC3E}">
        <p14:creationId xmlns:p14="http://schemas.microsoft.com/office/powerpoint/2010/main" val="415109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75</a:t>
            </a:fld>
            <a:endParaRPr lang="fr-FR"/>
          </a:p>
        </p:txBody>
      </p:sp>
    </p:spTree>
    <p:extLst>
      <p:ext uri="{BB962C8B-B14F-4D97-AF65-F5344CB8AC3E}">
        <p14:creationId xmlns:p14="http://schemas.microsoft.com/office/powerpoint/2010/main" val="4149365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101</a:t>
            </a:fld>
            <a:endParaRPr lang="fr-FR"/>
          </a:p>
        </p:txBody>
      </p:sp>
    </p:spTree>
    <p:extLst>
      <p:ext uri="{BB962C8B-B14F-4D97-AF65-F5344CB8AC3E}">
        <p14:creationId xmlns:p14="http://schemas.microsoft.com/office/powerpoint/2010/main" val="193254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118</a:t>
            </a:fld>
            <a:endParaRPr lang="fr-FR"/>
          </a:p>
        </p:txBody>
      </p:sp>
    </p:spTree>
    <p:extLst>
      <p:ext uri="{BB962C8B-B14F-4D97-AF65-F5344CB8AC3E}">
        <p14:creationId xmlns:p14="http://schemas.microsoft.com/office/powerpoint/2010/main" val="4194827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144</a:t>
            </a:fld>
            <a:endParaRPr lang="fr-FR"/>
          </a:p>
        </p:txBody>
      </p:sp>
    </p:spTree>
    <p:extLst>
      <p:ext uri="{BB962C8B-B14F-4D97-AF65-F5344CB8AC3E}">
        <p14:creationId xmlns:p14="http://schemas.microsoft.com/office/powerpoint/2010/main" val="207708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31</a:t>
            </a:fld>
            <a:endParaRPr lang="fr-FR"/>
          </a:p>
        </p:txBody>
      </p:sp>
    </p:spTree>
    <p:extLst>
      <p:ext uri="{BB962C8B-B14F-4D97-AF65-F5344CB8AC3E}">
        <p14:creationId xmlns:p14="http://schemas.microsoft.com/office/powerpoint/2010/main" val="2294026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41</a:t>
            </a:fld>
            <a:endParaRPr lang="fr-FR"/>
          </a:p>
        </p:txBody>
      </p:sp>
    </p:spTree>
    <p:extLst>
      <p:ext uri="{BB962C8B-B14F-4D97-AF65-F5344CB8AC3E}">
        <p14:creationId xmlns:p14="http://schemas.microsoft.com/office/powerpoint/2010/main" val="351606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51</a:t>
            </a:fld>
            <a:endParaRPr lang="fr-FR"/>
          </a:p>
        </p:txBody>
      </p:sp>
    </p:spTree>
    <p:extLst>
      <p:ext uri="{BB962C8B-B14F-4D97-AF65-F5344CB8AC3E}">
        <p14:creationId xmlns:p14="http://schemas.microsoft.com/office/powerpoint/2010/main" val="89474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52</a:t>
            </a:fld>
            <a:endParaRPr lang="fr-FR"/>
          </a:p>
        </p:txBody>
      </p:sp>
    </p:spTree>
    <p:extLst>
      <p:ext uri="{BB962C8B-B14F-4D97-AF65-F5344CB8AC3E}">
        <p14:creationId xmlns:p14="http://schemas.microsoft.com/office/powerpoint/2010/main" val="299263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56</a:t>
            </a:fld>
            <a:endParaRPr lang="fr-FR"/>
          </a:p>
        </p:txBody>
      </p:sp>
    </p:spTree>
    <p:extLst>
      <p:ext uri="{BB962C8B-B14F-4D97-AF65-F5344CB8AC3E}">
        <p14:creationId xmlns:p14="http://schemas.microsoft.com/office/powerpoint/2010/main" val="352309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65</a:t>
            </a:fld>
            <a:endParaRPr lang="fr-FR"/>
          </a:p>
        </p:txBody>
      </p:sp>
    </p:spTree>
    <p:extLst>
      <p:ext uri="{BB962C8B-B14F-4D97-AF65-F5344CB8AC3E}">
        <p14:creationId xmlns:p14="http://schemas.microsoft.com/office/powerpoint/2010/main" val="425297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68</a:t>
            </a:fld>
            <a:endParaRPr lang="fr-FR"/>
          </a:p>
        </p:txBody>
      </p:sp>
    </p:spTree>
    <p:extLst>
      <p:ext uri="{BB962C8B-B14F-4D97-AF65-F5344CB8AC3E}">
        <p14:creationId xmlns:p14="http://schemas.microsoft.com/office/powerpoint/2010/main" val="3050168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C7799C-4161-4EEF-893B-1EC05F0F5077}" type="slidenum">
              <a:rPr lang="fr-FR" smtClean="0"/>
              <a:t>69</a:t>
            </a:fld>
            <a:endParaRPr lang="fr-FR"/>
          </a:p>
        </p:txBody>
      </p:sp>
    </p:spTree>
    <p:extLst>
      <p:ext uri="{BB962C8B-B14F-4D97-AF65-F5344CB8AC3E}">
        <p14:creationId xmlns:p14="http://schemas.microsoft.com/office/powerpoint/2010/main" val="36438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0B34C59-F6C5-4224-AA14-30352B276A1A}" type="datetime1">
              <a:rPr lang="fr-FR" smtClean="0"/>
              <a:t>26/11/2017</a:t>
            </a:fld>
            <a:endParaRPr lang="fr-F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3876942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801FE5A-7C0C-420D-8374-60EBDDC87797}" type="datetime1">
              <a:rPr lang="fr-FR" smtClean="0"/>
              <a:t>26/11/2017</a:t>
            </a:fld>
            <a:endParaRPr lang="fr-F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347867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04841B0-9F17-4B53-B904-0FDF0B4F4F87}" type="datetime1">
              <a:rPr lang="fr-FR" smtClean="0"/>
              <a:t>26/11/2017</a:t>
            </a:fld>
            <a:endParaRPr lang="fr-F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363979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0D78B57-EF47-4B01-8C30-3C527A5BAFD3}" type="datetime1">
              <a:rPr lang="fr-FR" smtClean="0"/>
              <a:t>26/11/2017</a:t>
            </a:fld>
            <a:endParaRPr lang="fr-F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41190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0C36701-0970-4EC4-946C-FE4761E278D8}" type="datetime1">
              <a:rPr lang="fr-FR" smtClean="0"/>
              <a:t>26/11/2017</a:t>
            </a:fld>
            <a:endParaRPr lang="fr-F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4014467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F4F4A8F-ABC3-4CD7-AF84-15F48928E216}" type="datetime1">
              <a:rPr lang="fr-FR" smtClean="0"/>
              <a:t>26/11/2017</a:t>
            </a:fld>
            <a:endParaRPr lang="fr-FR"/>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24503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931028C-300D-45B6-85CB-21AAD623231F}" type="datetime1">
              <a:rPr lang="fr-FR" smtClean="0"/>
              <a:t>26/11/2017</a:t>
            </a:fld>
            <a:endParaRPr lang="fr-FR"/>
          </a:p>
        </p:txBody>
      </p:sp>
      <p:sp>
        <p:nvSpPr>
          <p:cNvPr id="8" name="Espace réservé du pied de page 7"/>
          <p:cNvSpPr>
            <a:spLocks noGrp="1"/>
          </p:cNvSpPr>
          <p:nvPr>
            <p:ph type="ftr" sz="quarter" idx="11"/>
          </p:nvPr>
        </p:nvSpPr>
        <p:spPr/>
        <p:txBody>
          <a:bodyPr/>
          <a:lstStyle/>
          <a:p>
            <a:r>
              <a:rPr lang="fr-FR" smtClean="0"/>
              <a:t>Crédit Photo - © César MONDOU</a:t>
            </a:r>
            <a:endParaRPr lang="fr-FR"/>
          </a:p>
        </p:txBody>
      </p:sp>
      <p:sp>
        <p:nvSpPr>
          <p:cNvPr id="9" name="Espace réservé du numéro de diapositive 8"/>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4029937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02F5C17-ED84-4BFA-BD1C-DE2F9DB13E7E}" type="datetime1">
              <a:rPr lang="fr-FR" smtClean="0"/>
              <a:t>26/11/2017</a:t>
            </a:fld>
            <a:endParaRPr lang="fr-F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43553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7D0C2EE-8E21-48EC-A7D0-67BFA8CF0374}" type="datetime1">
              <a:rPr lang="fr-FR" smtClean="0"/>
              <a:t>26/11/2017</a:t>
            </a:fld>
            <a:endParaRPr lang="fr-F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212674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4B6E7F5-EB92-456E-8A4B-374C9B0EEA6D}" type="datetime1">
              <a:rPr lang="fr-FR" smtClean="0"/>
              <a:t>26/11/2017</a:t>
            </a:fld>
            <a:endParaRPr lang="fr-FR"/>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236772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FE78377-0860-42D0-80C5-77621A1AFCF2}" type="datetime1">
              <a:rPr lang="fr-FR" smtClean="0"/>
              <a:t>26/11/2017</a:t>
            </a:fld>
            <a:endParaRPr lang="fr-FR"/>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‹N°›</a:t>
            </a:fld>
            <a:endParaRPr lang="fr-FR"/>
          </a:p>
        </p:txBody>
      </p:sp>
    </p:spTree>
    <p:extLst>
      <p:ext uri="{BB962C8B-B14F-4D97-AF65-F5344CB8AC3E}">
        <p14:creationId xmlns:p14="http://schemas.microsoft.com/office/powerpoint/2010/main" val="182624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3A7F9-186C-4DF6-AEB1-97C536786A53}" type="datetime1">
              <a:rPr lang="fr-FR" smtClean="0"/>
              <a:t>26/11/2017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Crédit Photo - © César MONDOU</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0D9E2-4B4D-4793-9541-2F7B162482D3}" type="slidenum">
              <a:rPr lang="fr-FR" smtClean="0"/>
              <a:t>‹N°›</a:t>
            </a:fld>
            <a:endParaRPr lang="fr-FR"/>
          </a:p>
        </p:txBody>
      </p:sp>
    </p:spTree>
    <p:extLst>
      <p:ext uri="{BB962C8B-B14F-4D97-AF65-F5344CB8AC3E}">
        <p14:creationId xmlns:p14="http://schemas.microsoft.com/office/powerpoint/2010/main" val="373709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jpeg"/><Relationship Id="rId10" Type="http://schemas.openxmlformats.org/officeDocument/2006/relationships/image" Target="../media/image171.jpeg"/><Relationship Id="rId4" Type="http://schemas.openxmlformats.org/officeDocument/2006/relationships/image" Target="../media/image165.jpeg"/><Relationship Id="rId9" Type="http://schemas.openxmlformats.org/officeDocument/2006/relationships/image" Target="../media/image17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176.png"/></Relationships>
</file>

<file path=ppt/slides/_rels/slide1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6.xml"/><Relationship Id="rId4" Type="http://schemas.openxmlformats.org/officeDocument/2006/relationships/image" Target="../media/image179.png"/></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9zqEENqyEvQ" TargetMode="External"/><Relationship Id="rId2" Type="http://schemas.openxmlformats.org/officeDocument/2006/relationships/hyperlink" Target="http://maraichagesolvivant.org/wakka.php?wiki=PagePrincipale" TargetMode="External"/><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10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89.png"/></Relationships>
</file>

<file path=ppt/slides/_rels/slide113.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1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6.xml"/><Relationship Id="rId4" Type="http://schemas.openxmlformats.org/officeDocument/2006/relationships/image" Target="../media/image199.jpeg"/></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00.jpeg"/><Relationship Id="rId1" Type="http://schemas.openxmlformats.org/officeDocument/2006/relationships/slideLayout" Target="../slideLayouts/slideLayout6.xml"/><Relationship Id="rId4" Type="http://schemas.openxmlformats.org/officeDocument/2006/relationships/image" Target="../media/image176.png"/></Relationships>
</file>

<file path=ppt/slides/_rels/slide11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7.jpeg"/><Relationship Id="rId11" Type="http://schemas.openxmlformats.org/officeDocument/2006/relationships/image" Target="../media/image212.jpeg"/><Relationship Id="rId5" Type="http://schemas.openxmlformats.org/officeDocument/2006/relationships/image" Target="../media/image206.jpeg"/><Relationship Id="rId10" Type="http://schemas.openxmlformats.org/officeDocument/2006/relationships/image" Target="../media/image211.jpeg"/><Relationship Id="rId4" Type="http://schemas.openxmlformats.org/officeDocument/2006/relationships/image" Target="../media/image205.jpeg"/><Relationship Id="rId9" Type="http://schemas.openxmlformats.org/officeDocument/2006/relationships/image" Target="../media/image210.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11.wdp"/><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jpe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3.jpeg"/><Relationship Id="rId4" Type="http://schemas.openxmlformats.org/officeDocument/2006/relationships/image" Target="../media/image10.jpeg"/><Relationship Id="rId9" Type="http://schemas.microsoft.com/office/2007/relationships/hdphoto" Target="../media/hdphoto9.wdp"/></Relationships>
</file>

<file path=ppt/slides/_rels/slide120.xml.rels><?xml version="1.0" encoding="UTF-8" standalone="yes"?>
<Relationships xmlns="http://schemas.openxmlformats.org/package/2006/relationships"><Relationship Id="rId8" Type="http://schemas.openxmlformats.org/officeDocument/2006/relationships/image" Target="../media/image219.jpeg"/><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 Id="rId9" Type="http://schemas.openxmlformats.org/officeDocument/2006/relationships/image" Target="../media/image220.jpeg"/></Relationships>
</file>

<file path=ppt/slides/_rels/slide121.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image" Target="../media/image221.jpeg"/><Relationship Id="rId1" Type="http://schemas.openxmlformats.org/officeDocument/2006/relationships/slideLayout" Target="../slideLayouts/slideLayout6.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hyperlink" Target="http://parc-du-vercors.fr/fr_FR/index.php" TargetMode="External"/><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https://inpn.mnhn.fr/zone/znieff/820030120" TargetMode="External"/><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hyperlink" Target="https://inpn.mnhn.fr/zone/znieff/820000418" TargetMode="External"/><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6.xml"/><Relationship Id="rId5" Type="http://schemas.openxmlformats.org/officeDocument/2006/relationships/image" Target="../media/image236.jpeg"/><Relationship Id="rId4" Type="http://schemas.openxmlformats.org/officeDocument/2006/relationships/image" Target="../media/image235.jpeg"/></Relationships>
</file>

<file path=ppt/slides/_rels/slide13.xml.rels><?xml version="1.0" encoding="UTF-8" standalone="yes"?>
<Relationships xmlns="http://schemas.openxmlformats.org/package/2006/relationships"><Relationship Id="rId8" Type="http://schemas.openxmlformats.org/officeDocument/2006/relationships/hyperlink" Target="http://www.ladrome.fr/la-drome/la-drome-en-chiffres" TargetMode="External"/><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www.drome.cci.fr/sinformer-sur/intelligence-economique/information-economique/les-chiffres-cles/?no_cache=1&amp;tx_drblob_pi1%5bdownloadUid%5d=779"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6.xml"/><Relationship Id="rId5" Type="http://schemas.openxmlformats.org/officeDocument/2006/relationships/image" Target="../media/image240.jpeg"/><Relationship Id="rId4" Type="http://schemas.openxmlformats.org/officeDocument/2006/relationships/image" Target="../media/image239.jpeg"/></Relationships>
</file>

<file path=ppt/slides/_rels/slide13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6.xml"/><Relationship Id="rId4" Type="http://schemas.openxmlformats.org/officeDocument/2006/relationships/image" Target="../media/image243.jpeg"/></Relationships>
</file>

<file path=ppt/slides/_rels/slide13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6.xml"/><Relationship Id="rId5" Type="http://schemas.openxmlformats.org/officeDocument/2006/relationships/image" Target="../media/image254.jpeg"/><Relationship Id="rId4" Type="http://schemas.openxmlformats.org/officeDocument/2006/relationships/image" Target="../media/image253.jpeg"/></Relationships>
</file>

<file path=ppt/slides/_rels/slide13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8" Type="http://schemas.openxmlformats.org/officeDocument/2006/relationships/image" Target="../media/image263.jpeg"/><Relationship Id="rId13" Type="http://schemas.openxmlformats.org/officeDocument/2006/relationships/image" Target="../media/image268.jpeg"/><Relationship Id="rId3" Type="http://schemas.openxmlformats.org/officeDocument/2006/relationships/image" Target="../media/image258.jpeg"/><Relationship Id="rId7" Type="http://schemas.openxmlformats.org/officeDocument/2006/relationships/image" Target="../media/image262.jpeg"/><Relationship Id="rId12" Type="http://schemas.openxmlformats.org/officeDocument/2006/relationships/image" Target="../media/image267.jpeg"/><Relationship Id="rId2" Type="http://schemas.openxmlformats.org/officeDocument/2006/relationships/image" Target="../media/image257.jpeg"/><Relationship Id="rId1" Type="http://schemas.openxmlformats.org/officeDocument/2006/relationships/slideLayout" Target="../slideLayouts/slideLayout6.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jpe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s>
</file>

<file path=ppt/slides/_rels/slide14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6.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144.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jpeg"/><Relationship Id="rId7" Type="http://schemas.openxmlformats.org/officeDocument/2006/relationships/image" Target="../media/image281.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0.jpeg"/><Relationship Id="rId5" Type="http://schemas.openxmlformats.org/officeDocument/2006/relationships/image" Target="../media/image279.jpeg"/><Relationship Id="rId10" Type="http://schemas.openxmlformats.org/officeDocument/2006/relationships/image" Target="../media/image284.jpeg"/><Relationship Id="rId4" Type="http://schemas.openxmlformats.org/officeDocument/2006/relationships/image" Target="../media/image278.jpeg"/><Relationship Id="rId9" Type="http://schemas.openxmlformats.org/officeDocument/2006/relationships/image" Target="../media/image283.jpeg"/></Relationships>
</file>

<file path=ppt/slides/_rels/slide14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3.jpeg"/><Relationship Id="rId1" Type="http://schemas.openxmlformats.org/officeDocument/2006/relationships/slideLayout" Target="../slideLayouts/slideLayout6.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146.xml.rels><?xml version="1.0" encoding="UTF-8" standalone="yes"?>
<Relationships xmlns="http://schemas.openxmlformats.org/package/2006/relationships"><Relationship Id="rId3" Type="http://schemas.openxmlformats.org/officeDocument/2006/relationships/image" Target="../media/image289.jpeg"/><Relationship Id="rId7" Type="http://schemas.openxmlformats.org/officeDocument/2006/relationships/image" Target="../media/image293.jpeg"/><Relationship Id="rId2" Type="http://schemas.openxmlformats.org/officeDocument/2006/relationships/image" Target="../media/image288.jpeg"/><Relationship Id="rId1" Type="http://schemas.openxmlformats.org/officeDocument/2006/relationships/slideLayout" Target="../slideLayouts/slideLayout6.xml"/><Relationship Id="rId6" Type="http://schemas.openxmlformats.org/officeDocument/2006/relationships/image" Target="../media/image292.jpeg"/><Relationship Id="rId5" Type="http://schemas.openxmlformats.org/officeDocument/2006/relationships/image" Target="../media/image291.jpeg"/><Relationship Id="rId4" Type="http://schemas.openxmlformats.org/officeDocument/2006/relationships/image" Target="../media/image290.jpeg"/></Relationships>
</file>

<file path=ppt/slides/_rels/slide147.xml.rels><?xml version="1.0" encoding="UTF-8" standalone="yes"?>
<Relationships xmlns="http://schemas.openxmlformats.org/package/2006/relationships"><Relationship Id="rId3" Type="http://schemas.openxmlformats.org/officeDocument/2006/relationships/hyperlink" Target="http://www.ambroisie.info/" TargetMode="External"/><Relationship Id="rId2" Type="http://schemas.openxmlformats.org/officeDocument/2006/relationships/image" Target="../media/image29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6.xml"/><Relationship Id="rId5" Type="http://schemas.openxmlformats.org/officeDocument/2006/relationships/image" Target="../media/image300.jpeg"/><Relationship Id="rId4" Type="http://schemas.openxmlformats.org/officeDocument/2006/relationships/image" Target="../media/image299.jpe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hyperlink" Target="ww.microtel-montelier.fr/index.php/la-dromhttps:/we" TargetMode="External"/><Relationship Id="rId4" Type="http://schemas.openxmlformats.org/officeDocument/2006/relationships/hyperlink" Target="http://www.ladrome.fr/la-drome/lhistoire-du-departement"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hyperlink" Target="https://inpn.mnhn.fr/collTerr/commune/26113/tab/znieff" TargetMode="External"/><Relationship Id="rId2" Type="http://schemas.openxmlformats.org/officeDocument/2006/relationships/hyperlink" Target="https://inpn.mnhn.fr/collTerr/commune/26113/tab/especes" TargetMode="External"/><Relationship Id="rId1" Type="http://schemas.openxmlformats.org/officeDocument/2006/relationships/slideLayout" Target="../slideLayouts/slideLayout6.xml"/><Relationship Id="rId5" Type="http://schemas.openxmlformats.org/officeDocument/2006/relationships/hyperlink" Target="https://inpn.mnhn.fr/collTerr/commune/26246/tab/znieff" TargetMode="External"/><Relationship Id="rId4" Type="http://schemas.openxmlformats.org/officeDocument/2006/relationships/hyperlink" Target="https://inpn.mnhn.fr/collTerr/commune/26246/tab/especes"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ladrome.fr/nos-actions/lagriculture"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biovallee.fr/"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lagaredesramieres.com/" TargetMode="External"/><Relationship Id="rId2" Type="http://schemas.openxmlformats.org/officeDocument/2006/relationships/hyperlink" Target="http://www.riviere-drome.fr/usages-historiques3.php" TargetMode="External"/><Relationship Id="rId1" Type="http://schemas.openxmlformats.org/officeDocument/2006/relationships/slideLayout" Target="../slideLayouts/slideLayout6.xml"/><Relationship Id="rId6" Type="http://schemas.microsoft.com/office/2007/relationships/hdphoto" Target="../media/hdphoto17.wdp"/><Relationship Id="rId5" Type="http://schemas.openxmlformats.org/officeDocument/2006/relationships/image" Target="../media/image31.jpeg"/><Relationship Id="rId4" Type="http://schemas.openxmlformats.org/officeDocument/2006/relationships/hyperlink" Target="http://www.ladrometourism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www.paysdiois.fr/IMG/pdf/diois_candidature_leader_diois_2015-2020-2.pdf" TargetMode="External"/><Relationship Id="rId2" Type="http://schemas.openxmlformats.org/officeDocument/2006/relationships/hyperlink" Target="http://www.paysdiois.fr/-Les-51-communes-.html" TargetMode="External"/><Relationship Id="rId1" Type="http://schemas.openxmlformats.org/officeDocument/2006/relationships/slideLayout" Target="../slideLayouts/slideLayout6.xml"/><Relationship Id="rId6" Type="http://schemas.microsoft.com/office/2007/relationships/hdphoto" Target="../media/hdphoto18.wdp"/><Relationship Id="rId5" Type="http://schemas.openxmlformats.org/officeDocument/2006/relationships/image" Target="../media/image35.jpeg"/><Relationship Id="rId4" Type="http://schemas.openxmlformats.org/officeDocument/2006/relationships/hyperlink" Target="http://www.diois-tourisme.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1.wdp"/><Relationship Id="rId5" Type="http://schemas.openxmlformats.org/officeDocument/2006/relationships/image" Target="../media/image39.jpeg"/><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30.wdp"/></Relationships>
</file>

<file path=ppt/slides/_rels/slide42.xml.rels><?xml version="1.0" encoding="UTF-8" standalone="yes"?>
<Relationships xmlns="http://schemas.openxmlformats.org/package/2006/relationships"><Relationship Id="rId3" Type="http://schemas.openxmlformats.org/officeDocument/2006/relationships/hyperlink" Target="https://youtu.be/Q4zVAVZKf80" TargetMode="External"/><Relationship Id="rId7" Type="http://schemas.openxmlformats.org/officeDocument/2006/relationships/hyperlink" Target="http://dea-augusta.com/bibliotheque" TargetMode="External"/><Relationship Id="rId2" Type="http://schemas.openxmlformats.org/officeDocument/2006/relationships/hyperlink" Target="http://www.mairie-die.fr/Presentation-de-la-ville,1.html" TargetMode="External"/><Relationship Id="rId1" Type="http://schemas.openxmlformats.org/officeDocument/2006/relationships/slideLayout" Target="../slideLayouts/slideLayout7.xml"/><Relationship Id="rId6" Type="http://schemas.openxmlformats.org/officeDocument/2006/relationships/hyperlink" Target="https://www.youtube.com/watch?v=mNsN76JnV_g" TargetMode="External"/><Relationship Id="rId5" Type="http://schemas.openxmlformats.org/officeDocument/2006/relationships/hyperlink" Target="http://vercorstv.wmaker.tv/Die-a-la-croisee-des-chemins_v976.html" TargetMode="External"/><Relationship Id="rId4" Type="http://schemas.openxmlformats.org/officeDocument/2006/relationships/hyperlink" Target="Le%20mus&#233;e%20de%20Die%20:%20http:/www.ladrome.fr/die-musee-dhistoire-darcheologie-de-die-du-dioi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xml"/><Relationship Id="rId6" Type="http://schemas.microsoft.com/office/2007/relationships/hdphoto" Target="../media/hdphoto32.wdp"/><Relationship Id="rId5" Type="http://schemas.openxmlformats.org/officeDocument/2006/relationships/image" Target="../media/image52.jpeg"/><Relationship Id="rId4" Type="http://schemas.openxmlformats.org/officeDocument/2006/relationships/hyperlink" Target="http://www.bulledemanou.com/2017/04/la-porte-saint-marcel/balade-dans-die-intra-muros.html" TargetMode="External"/></Relationships>
</file>

<file path=ppt/slides/_rels/slide4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microsoft.com/office/2007/relationships/hdphoto" Target="../media/hdphoto34.wdp"/><Relationship Id="rId7"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Layout" Target="../slideLayouts/slideLayout6.xml"/><Relationship Id="rId6" Type="http://schemas.microsoft.com/office/2007/relationships/hdphoto" Target="../media/hdphoto35.wdp"/><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8.jpeg"/><Relationship Id="rId1" Type="http://schemas.openxmlformats.org/officeDocument/2006/relationships/slideLayout" Target="../slideLayouts/slideLayout6.xml"/><Relationship Id="rId5" Type="http://schemas.microsoft.com/office/2007/relationships/hdphoto" Target="../media/hdphoto37.wdp"/><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40.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 Id="rId4" Type="http://schemas.microsoft.com/office/2007/relationships/hdphoto" Target="../media/hdphoto41.wdp"/></Relationships>
</file>

<file path=ppt/slides/_rels/slide54.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7" Type="http://schemas.microsoft.com/office/2007/relationships/hdphoto" Target="../media/hdphoto44.wdp"/><Relationship Id="rId2" Type="http://schemas.openxmlformats.org/officeDocument/2006/relationships/hyperlink" Target="http://www.clairette-de-die.com/" TargetMode="Externa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microsoft.com/office/2007/relationships/hdphoto" Target="../media/hdphoto43.wdp"/></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www.jaillance.fr" TargetMode="External"/><Relationship Id="rId7" Type="http://schemas.openxmlformats.org/officeDocument/2006/relationships/hyperlink" Target="http://clairette-de-die.mobi/fr/sentiers/caves/map/"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clairette-de-die.com/fr/caves/Vercheny" TargetMode="External"/><Relationship Id="rId5" Type="http://schemas.microsoft.com/office/2007/relationships/hdphoto" Target="../media/hdphoto45.wdp"/><Relationship Id="rId10" Type="http://schemas.openxmlformats.org/officeDocument/2006/relationships/image" Target="../media/image72.png"/><Relationship Id="rId4" Type="http://schemas.openxmlformats.org/officeDocument/2006/relationships/image" Target="../media/image69.jpeg"/><Relationship Id="rId9" Type="http://schemas.openxmlformats.org/officeDocument/2006/relationships/image" Target="../media/image71.png"/></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46.wdp"/><Relationship Id="rId7" Type="http://schemas.openxmlformats.org/officeDocument/2006/relationships/hyperlink" Target="http://www.perbeaux.fr/" TargetMode="External"/><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hyperlink" Target="http://www.solaure.fr/" TargetMode="External"/><Relationship Id="rId5" Type="http://schemas.microsoft.com/office/2007/relationships/hdphoto" Target="../media/hdphoto47.wdp"/><Relationship Id="rId4" Type="http://schemas.openxmlformats.org/officeDocument/2006/relationships/image" Target="../media/image74.jpeg"/><Relationship Id="rId9" Type="http://schemas.openxmlformats.org/officeDocument/2006/relationships/hyperlink" Target="http://www.diois-tourisme.com/la-lavande/language/fr.html" TargetMode="External"/></Relationships>
</file>

<file path=ppt/slides/_rels/slide58.xml.rels><?xml version="1.0" encoding="UTF-8" standalone="yes"?>
<Relationships xmlns="http://schemas.openxmlformats.org/package/2006/relationships"><Relationship Id="rId3" Type="http://schemas.microsoft.com/office/2007/relationships/hdphoto" Target="../media/hdphoto48.wdp"/><Relationship Id="rId7" Type="http://schemas.microsoft.com/office/2007/relationships/hdphoto" Target="../media/hdphoto50.wdp"/><Relationship Id="rId2" Type="http://schemas.openxmlformats.org/officeDocument/2006/relationships/image" Target="../media/image76.jpeg"/><Relationship Id="rId1" Type="http://schemas.openxmlformats.org/officeDocument/2006/relationships/slideLayout" Target="../slideLayouts/slideLayout6.xml"/><Relationship Id="rId6" Type="http://schemas.openxmlformats.org/officeDocument/2006/relationships/image" Target="../media/image78.jpeg"/><Relationship Id="rId5" Type="http://schemas.microsoft.com/office/2007/relationships/hdphoto" Target="../media/hdphoto49.wdp"/><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hyperlink" Target="http://www.diois-tourisme.com/" TargetMode="External"/><Relationship Id="rId3" Type="http://schemas.microsoft.com/office/2007/relationships/hdphoto" Target="../media/hdphoto51.wdp"/><Relationship Id="rId7" Type="http://schemas.microsoft.com/office/2007/relationships/hdphoto" Target="../media/hdphoto53.wdp"/><Relationship Id="rId12" Type="http://schemas.openxmlformats.org/officeDocument/2006/relationships/hyperlink" Target="http://www.mairie-die.fr/-Tourisme-.html" TargetMode="External"/><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1.png"/><Relationship Id="rId11" Type="http://schemas.microsoft.com/office/2007/relationships/hdphoto" Target="../media/hdphoto55.wdp"/><Relationship Id="rId5" Type="http://schemas.microsoft.com/office/2007/relationships/hdphoto" Target="../media/hdphoto52.wdp"/><Relationship Id="rId10" Type="http://schemas.openxmlformats.org/officeDocument/2006/relationships/image" Target="../media/image83.jpeg"/><Relationship Id="rId4" Type="http://schemas.openxmlformats.org/officeDocument/2006/relationships/image" Target="../media/image80.jpeg"/><Relationship Id="rId9" Type="http://schemas.microsoft.com/office/2007/relationships/hdphoto" Target="../media/hdphoto5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87.png"/><Relationship Id="rId1" Type="http://schemas.openxmlformats.org/officeDocument/2006/relationships/slideLayout" Target="../slideLayouts/slideLayout6.xml"/><Relationship Id="rId5" Type="http://schemas.microsoft.com/office/2007/relationships/hdphoto" Target="../media/hdphoto60.wdp"/><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hyperlink" Target="https://www.ecologieauquotidien.fr/" TargetMode="External"/><Relationship Id="rId5" Type="http://schemas.openxmlformats.org/officeDocument/2006/relationships/hyperlink" Target="https://www.zeste.coop/fr/decouvrez-les-projets/detail/ecologie-au-quotidien-de-die/" TargetMode="External"/><Relationship Id="rId4" Type="http://schemas.microsoft.com/office/2007/relationships/hdphoto" Target="../media/hdphoto61.wdp"/></Relationships>
</file>

<file path=ppt/slides/_rels/slide65.xml.rels><?xml version="1.0" encoding="UTF-8" standalone="yes"?>
<Relationships xmlns="http://schemas.openxmlformats.org/package/2006/relationships"><Relationship Id="rId8" Type="http://schemas.microsoft.com/office/2007/relationships/hdphoto" Target="../media/hdphoto63.wdp"/><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62.wdp"/><Relationship Id="rId11" Type="http://schemas.openxmlformats.org/officeDocument/2006/relationships/hyperlink" Target="https://www.youtube.com/watch?v=jLozOC5-ffs" TargetMode="External"/><Relationship Id="rId5" Type="http://schemas.openxmlformats.org/officeDocument/2006/relationships/image" Target="../media/image93.png"/><Relationship Id="rId10" Type="http://schemas.openxmlformats.org/officeDocument/2006/relationships/hyperlink" Target="https://www.youtube.com/watch?v=9LPzQD7LjQ4" TargetMode="External"/><Relationship Id="rId4" Type="http://schemas.openxmlformats.org/officeDocument/2006/relationships/image" Target="../media/image92.png"/><Relationship Id="rId9" Type="http://schemas.openxmlformats.org/officeDocument/2006/relationships/hyperlink" Target="http://fete-transhumance.com/" TargetMode="External"/></Relationships>
</file>

<file path=ppt/slides/_rels/slide66.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microsoft.com/office/2007/relationships/hdphoto" Target="../media/hdphoto68.wdp"/><Relationship Id="rId3" Type="http://schemas.openxmlformats.org/officeDocument/2006/relationships/image" Target="../media/image97.jpeg"/><Relationship Id="rId7" Type="http://schemas.openxmlformats.org/officeDocument/2006/relationships/image" Target="../media/image9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67.wdp"/><Relationship Id="rId5" Type="http://schemas.openxmlformats.org/officeDocument/2006/relationships/image" Target="../media/image98.jpeg"/><Relationship Id="rId10" Type="http://schemas.microsoft.com/office/2007/relationships/hdphoto" Target="../media/hdphoto69.wdp"/><Relationship Id="rId4" Type="http://schemas.microsoft.com/office/2007/relationships/hdphoto" Target="../media/hdphoto66.wdp"/><Relationship Id="rId9" Type="http://schemas.openxmlformats.org/officeDocument/2006/relationships/image" Target="../media/image100.jpeg"/></Relationships>
</file>

<file path=ppt/slides/_rels/slide69.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1.png"/><Relationship Id="rId7" Type="http://schemas.microsoft.com/office/2007/relationships/hdphoto" Target="../media/hdphoto7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jpeg"/><Relationship Id="rId4" Type="http://schemas.microsoft.com/office/2007/relationships/hdphoto" Target="../media/hdphoto70.wdp"/><Relationship Id="rId9" Type="http://schemas.microsoft.com/office/2007/relationships/hdphoto" Target="../media/hdphoto72.wdp"/></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mairie-die.fr/Vendredis-de-Die-2017.html" TargetMode="External"/><Relationship Id="rId1" Type="http://schemas.openxmlformats.org/officeDocument/2006/relationships/slideLayout" Target="../slideLayouts/slideLayout6.xml"/><Relationship Id="rId6" Type="http://schemas.microsoft.com/office/2007/relationships/hdphoto" Target="../media/hdphoto74.wdp"/><Relationship Id="rId5" Type="http://schemas.openxmlformats.org/officeDocument/2006/relationships/image" Target="../media/image106.jpeg"/><Relationship Id="rId4" Type="http://schemas.microsoft.com/office/2007/relationships/hdphoto" Target="../media/hdphoto73.wdp"/></Relationships>
</file>

<file path=ppt/slides/_rels/slide71.xml.rels><?xml version="1.0" encoding="UTF-8" standalone="yes"?>
<Relationships xmlns="http://schemas.openxmlformats.org/package/2006/relationships"><Relationship Id="rId8" Type="http://schemas.microsoft.com/office/2007/relationships/hdphoto" Target="../media/hdphoto76.wdp"/><Relationship Id="rId3" Type="http://schemas.openxmlformats.org/officeDocument/2006/relationships/hyperlink" Target="https://www.youtube.com/watch?v=h7pwE1iKCK" TargetMode="External"/><Relationship Id="rId7" Type="http://schemas.openxmlformats.org/officeDocument/2006/relationships/image" Target="../media/image108.jpeg"/><Relationship Id="rId2" Type="http://schemas.openxmlformats.org/officeDocument/2006/relationships/hyperlink" Target="http://www.dea-augusta.com/fete-romaine-de-die" TargetMode="External"/><Relationship Id="rId1" Type="http://schemas.openxmlformats.org/officeDocument/2006/relationships/slideLayout" Target="../slideLayouts/slideLayout6.xml"/><Relationship Id="rId6" Type="http://schemas.microsoft.com/office/2007/relationships/hdphoto" Target="../media/hdphoto75.wdp"/><Relationship Id="rId5" Type="http://schemas.openxmlformats.org/officeDocument/2006/relationships/image" Target="../media/image107.jpeg"/><Relationship Id="rId4" Type="http://schemas.openxmlformats.org/officeDocument/2006/relationships/hyperlink" Target="http://www.diois-tourisme.com/liste-des-actualites.html"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mediascitoyens-diois.info/" TargetMode="External"/><Relationship Id="rId3" Type="http://schemas.openxmlformats.org/officeDocument/2006/relationships/image" Target="../media/image109.png"/><Relationship Id="rId7" Type="http://schemas.openxmlformats.org/officeDocument/2006/relationships/hyperlink" Target="https://journaldudiois.jimdo.com/" TargetMode="External"/><Relationship Id="rId2" Type="http://schemas.openxmlformats.org/officeDocument/2006/relationships/hyperlink" Target="http://www.rdwa.fr/" TargetMode="External"/><Relationship Id="rId1" Type="http://schemas.openxmlformats.org/officeDocument/2006/relationships/slideLayout" Target="../slideLayouts/slideLayout6.xml"/><Relationship Id="rId6" Type="http://schemas.microsoft.com/office/2007/relationships/hdphoto" Target="../media/hdphoto78.wdp"/><Relationship Id="rId5" Type="http://schemas.openxmlformats.org/officeDocument/2006/relationships/image" Target="../media/image110.jpeg"/><Relationship Id="rId4" Type="http://schemas.microsoft.com/office/2007/relationships/hdphoto" Target="../media/hdphoto77.wdp"/></Relationships>
</file>

<file path=ppt/slides/_rels/slide73.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microsoft.com/office/2007/relationships/hdphoto" Target="../media/hdphoto80.wdp"/><Relationship Id="rId7" Type="http://schemas.microsoft.com/office/2007/relationships/hdphoto" Target="../media/hdphoto82.wdp"/><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4.png"/><Relationship Id="rId5" Type="http://schemas.microsoft.com/office/2007/relationships/hdphoto" Target="../media/hdphoto81.wdp"/><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8" Type="http://schemas.microsoft.com/office/2007/relationships/hdphoto" Target="../media/hdphoto85.wdp"/><Relationship Id="rId13" Type="http://schemas.openxmlformats.org/officeDocument/2006/relationships/image" Target="../media/image120.jpeg"/><Relationship Id="rId18" Type="http://schemas.microsoft.com/office/2007/relationships/hdphoto" Target="../media/hdphoto90.wdp"/><Relationship Id="rId3" Type="http://schemas.openxmlformats.org/officeDocument/2006/relationships/image" Target="../media/image115.jpeg"/><Relationship Id="rId7" Type="http://schemas.openxmlformats.org/officeDocument/2006/relationships/image" Target="../media/image117.jpeg"/><Relationship Id="rId12" Type="http://schemas.microsoft.com/office/2007/relationships/hdphoto" Target="../media/hdphoto87.wdp"/><Relationship Id="rId17" Type="http://schemas.openxmlformats.org/officeDocument/2006/relationships/image" Target="../media/image122.jpeg"/><Relationship Id="rId2" Type="http://schemas.openxmlformats.org/officeDocument/2006/relationships/notesSlide" Target="../notesSlides/notesSlide10.xml"/><Relationship Id="rId16" Type="http://schemas.microsoft.com/office/2007/relationships/hdphoto" Target="../media/hdphoto89.wdp"/><Relationship Id="rId20" Type="http://schemas.microsoft.com/office/2007/relationships/hdphoto" Target="../media/hdphoto91.wdp"/><Relationship Id="rId1" Type="http://schemas.openxmlformats.org/officeDocument/2006/relationships/slideLayout" Target="../slideLayouts/slideLayout6.xml"/><Relationship Id="rId6" Type="http://schemas.microsoft.com/office/2007/relationships/hdphoto" Target="../media/hdphoto84.wdp"/><Relationship Id="rId11" Type="http://schemas.openxmlformats.org/officeDocument/2006/relationships/image" Target="../media/image119.jpeg"/><Relationship Id="rId5" Type="http://schemas.openxmlformats.org/officeDocument/2006/relationships/image" Target="../media/image116.jpeg"/><Relationship Id="rId15" Type="http://schemas.openxmlformats.org/officeDocument/2006/relationships/image" Target="../media/image121.jpeg"/><Relationship Id="rId10" Type="http://schemas.microsoft.com/office/2007/relationships/hdphoto" Target="../media/hdphoto86.wdp"/><Relationship Id="rId19" Type="http://schemas.openxmlformats.org/officeDocument/2006/relationships/image" Target="../media/image123.jpeg"/><Relationship Id="rId4" Type="http://schemas.microsoft.com/office/2007/relationships/hdphoto" Target="../media/hdphoto83.wdp"/><Relationship Id="rId9" Type="http://schemas.openxmlformats.org/officeDocument/2006/relationships/image" Target="../media/image118.jpeg"/><Relationship Id="rId14" Type="http://schemas.microsoft.com/office/2007/relationships/hdphoto" Target="../media/hdphoto88.wdp"/></Relationships>
</file>

<file path=ppt/slides/_rels/slide76.xml.rels><?xml version="1.0" encoding="UTF-8" standalone="yes"?>
<Relationships xmlns="http://schemas.openxmlformats.org/package/2006/relationships"><Relationship Id="rId8" Type="http://schemas.openxmlformats.org/officeDocument/2006/relationships/image" Target="../media/image127.jpeg"/><Relationship Id="rId13" Type="http://schemas.microsoft.com/office/2007/relationships/hdphoto" Target="../media/hdphoto97.wdp"/><Relationship Id="rId18" Type="http://schemas.openxmlformats.org/officeDocument/2006/relationships/image" Target="../media/image132.jpeg"/><Relationship Id="rId3" Type="http://schemas.microsoft.com/office/2007/relationships/hdphoto" Target="../media/hdphoto92.wdp"/><Relationship Id="rId7" Type="http://schemas.microsoft.com/office/2007/relationships/hdphoto" Target="../media/hdphoto94.wdp"/><Relationship Id="rId12" Type="http://schemas.openxmlformats.org/officeDocument/2006/relationships/image" Target="../media/image129.jpeg"/><Relationship Id="rId17" Type="http://schemas.microsoft.com/office/2007/relationships/hdphoto" Target="../media/hdphoto99.wdp"/><Relationship Id="rId2" Type="http://schemas.openxmlformats.org/officeDocument/2006/relationships/image" Target="../media/image124.jpeg"/><Relationship Id="rId16"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26.jpeg"/><Relationship Id="rId11" Type="http://schemas.microsoft.com/office/2007/relationships/hdphoto" Target="../media/hdphoto96.wdp"/><Relationship Id="rId5" Type="http://schemas.microsoft.com/office/2007/relationships/hdphoto" Target="../media/hdphoto93.wdp"/><Relationship Id="rId15" Type="http://schemas.microsoft.com/office/2007/relationships/hdphoto" Target="../media/hdphoto98.wdp"/><Relationship Id="rId10" Type="http://schemas.openxmlformats.org/officeDocument/2006/relationships/image" Target="../media/image128.jpeg"/><Relationship Id="rId19" Type="http://schemas.microsoft.com/office/2007/relationships/hdphoto" Target="../media/hdphoto100.wdp"/><Relationship Id="rId4" Type="http://schemas.openxmlformats.org/officeDocument/2006/relationships/image" Target="../media/image125.jpeg"/><Relationship Id="rId9" Type="http://schemas.microsoft.com/office/2007/relationships/hdphoto" Target="../media/hdphoto95.wdp"/><Relationship Id="rId14" Type="http://schemas.openxmlformats.org/officeDocument/2006/relationships/image" Target="../media/image130.jpeg"/></Relationships>
</file>

<file path=ppt/slides/_rels/slide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hyperlink" Target="http://cartepatrimoine.ladrome.fr/notice-1293" TargetMode="External"/><Relationship Id="rId2" Type="http://schemas.openxmlformats.org/officeDocument/2006/relationships/hyperlink" Target="http://erf.diois.free.fr/Ponet_culte.htm" TargetMode="External"/><Relationship Id="rId1" Type="http://schemas.openxmlformats.org/officeDocument/2006/relationships/slideLayout" Target="../slideLayouts/slideLayout6.xml"/><Relationship Id="rId4" Type="http://schemas.openxmlformats.org/officeDocument/2006/relationships/hyperlink" Target="https://ponetblog.wordpress.com/un-peu-dhistoir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hyperlink" Target="http://cartepatrimoine.ladrome.fr/notice-1292"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hyperlink" Target="http://www.mairie-die.fr/IMG/pdf/Note_presentation-2.pdf" TargetMode="Externa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6.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9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tilisateur\Desktop\Stage c\DSC_4746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7504" y="265523"/>
            <a:ext cx="8924260" cy="595102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ctrTitle"/>
          </p:nvPr>
        </p:nvSpPr>
        <p:spPr>
          <a:xfrm>
            <a:off x="685800" y="1124744"/>
            <a:ext cx="7772400" cy="1470025"/>
          </a:xfrm>
        </p:spPr>
        <p:txBody>
          <a:bodyPr>
            <a:noAutofit/>
          </a:bodyPr>
          <a:lstStyle/>
          <a:p>
            <a:pPr>
              <a:spcBef>
                <a:spcPts val="600"/>
              </a:spcBef>
            </a:pPr>
            <a:r>
              <a:rPr lang="fr-FR" sz="3600" b="1" dirty="0" smtClean="0">
                <a:latin typeface="Liberation Sans" panose="020B0604020202020204" pitchFamily="34" charset="0"/>
                <a:ea typeface="Liberation Sans" panose="020B0604020202020204" pitchFamily="34" charset="0"/>
                <a:cs typeface="Liberation Sans" panose="020B0604020202020204" pitchFamily="34" charset="0"/>
              </a:rPr>
              <a:t>Diagnostic des paysages des</a:t>
            </a:r>
            <a:br>
              <a:rPr lang="fr-FR" sz="3600" b="1" dirty="0" smtClean="0">
                <a:latin typeface="Liberation Sans" panose="020B0604020202020204" pitchFamily="34" charset="0"/>
                <a:ea typeface="Liberation Sans" panose="020B0604020202020204" pitchFamily="34" charset="0"/>
                <a:cs typeface="Liberation Sans" panose="020B0604020202020204" pitchFamily="34" charset="0"/>
              </a:rPr>
            </a:br>
            <a:r>
              <a:rPr lang="fr-FR" sz="3600" b="1" dirty="0" smtClean="0">
                <a:latin typeface="Liberation Sans" panose="020B0604020202020204" pitchFamily="34" charset="0"/>
                <a:ea typeface="Liberation Sans" panose="020B0604020202020204" pitchFamily="34" charset="0"/>
                <a:cs typeface="Liberation Sans" panose="020B0604020202020204" pitchFamily="34" charset="0"/>
              </a:rPr>
              <a:t>communes de</a:t>
            </a:r>
            <a:br>
              <a:rPr lang="fr-FR" sz="3600" b="1" dirty="0" smtClean="0">
                <a:latin typeface="Liberation Sans" panose="020B0604020202020204" pitchFamily="34" charset="0"/>
                <a:ea typeface="Liberation Sans" panose="020B0604020202020204" pitchFamily="34" charset="0"/>
                <a:cs typeface="Liberation Sans" panose="020B0604020202020204" pitchFamily="34" charset="0"/>
              </a:rPr>
            </a:br>
            <a:r>
              <a:rPr lang="fr-FR" sz="3600" b="1" dirty="0" smtClean="0">
                <a:latin typeface="Liberation Sans" panose="020B0604020202020204" pitchFamily="34" charset="0"/>
                <a:ea typeface="Liberation Sans" panose="020B0604020202020204" pitchFamily="34" charset="0"/>
                <a:cs typeface="Liberation Sans" panose="020B0604020202020204" pitchFamily="34" charset="0"/>
              </a:rPr>
              <a:t>Die et Ponet-et-Saint-Auban</a:t>
            </a:r>
            <a:r>
              <a:rPr lang="fr-FR" sz="3600" dirty="0" smtClean="0"/>
              <a:t/>
            </a:r>
            <a:br>
              <a:rPr lang="fr-FR" sz="3600" dirty="0" smtClean="0"/>
            </a:br>
            <a:endParaRPr lang="fr-FR" sz="3600" dirty="0"/>
          </a:p>
        </p:txBody>
      </p:sp>
      <p:sp>
        <p:nvSpPr>
          <p:cNvPr id="6" name="ZoneTexte 5"/>
          <p:cNvSpPr txBox="1"/>
          <p:nvPr/>
        </p:nvSpPr>
        <p:spPr>
          <a:xfrm>
            <a:off x="5436096" y="6211669"/>
            <a:ext cx="3449929" cy="276999"/>
          </a:xfrm>
          <a:prstGeom prst="rect">
            <a:avLst/>
          </a:prstGeom>
          <a:noFill/>
        </p:spPr>
        <p:txBody>
          <a:bodyPr wrap="square" rtlCol="0">
            <a:spAutoFit/>
          </a:bodyPr>
          <a:lstStyle/>
          <a:p>
            <a:r>
              <a:rPr lang="fr-FR" sz="1200" dirty="0" smtClean="0"/>
              <a:t>Le Glandasse (2041m)  entre Die et Ponnet</a:t>
            </a:r>
            <a:endParaRPr lang="fr-FR" sz="1200" dirty="0"/>
          </a:p>
        </p:txBody>
      </p:sp>
    </p:spTree>
    <p:extLst>
      <p:ext uri="{BB962C8B-B14F-4D97-AF65-F5344CB8AC3E}">
        <p14:creationId xmlns:p14="http://schemas.microsoft.com/office/powerpoint/2010/main" val="3203730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24744"/>
            <a:ext cx="8352928" cy="4093428"/>
          </a:xfrm>
          <a:prstGeom prst="rect">
            <a:avLst/>
          </a:prstGeom>
        </p:spPr>
        <p:txBody>
          <a:bodyPr wrap="square">
            <a:spAutoFit/>
          </a:bodyPr>
          <a:lstStyle/>
          <a:p>
            <a:pPr>
              <a:spcBef>
                <a:spcPts val="1200"/>
              </a:spcBef>
              <a:spcAft>
                <a:spcPts val="1200"/>
              </a:spcAft>
            </a:pPr>
            <a:r>
              <a:rPr lang="fr-FR" sz="1400" dirty="0" smtClean="0"/>
              <a:t>La Drôme est découpée en </a:t>
            </a:r>
            <a:r>
              <a:rPr lang="fr-FR" sz="1400" b="1" dirty="0" smtClean="0"/>
              <a:t>5 territoires </a:t>
            </a:r>
            <a:r>
              <a:rPr lang="fr-FR" sz="1400" dirty="0" smtClean="0"/>
              <a:t>ou pays distincts (carte de gauche) par leur situation géographique, leur géologie, leur climat, leur histoire, leur culture ainsi que leurs paysages : </a:t>
            </a:r>
          </a:p>
          <a:p>
            <a:pPr marL="285750" indent="-285750">
              <a:spcBef>
                <a:spcPts val="1200"/>
              </a:spcBef>
              <a:spcAft>
                <a:spcPts val="1200"/>
              </a:spcAft>
              <a:buFont typeface="Wingdings" panose="05000000000000000000" pitchFamily="2" charset="2"/>
              <a:buChar char="Ø"/>
            </a:pPr>
            <a:r>
              <a:rPr lang="fr-FR" sz="1400" dirty="0" smtClean="0"/>
              <a:t>La Drôme des Collines </a:t>
            </a:r>
          </a:p>
          <a:p>
            <a:pPr marL="285750" indent="-285750">
              <a:spcBef>
                <a:spcPts val="1200"/>
              </a:spcBef>
              <a:spcAft>
                <a:spcPts val="1200"/>
              </a:spcAft>
              <a:buFont typeface="Wingdings" panose="05000000000000000000" pitchFamily="2" charset="2"/>
              <a:buChar char="Ø"/>
            </a:pPr>
            <a:r>
              <a:rPr lang="fr-FR" sz="1400" dirty="0" smtClean="0"/>
              <a:t>Royans-Vercors </a:t>
            </a:r>
          </a:p>
          <a:p>
            <a:pPr marL="285750" indent="-285750">
              <a:spcBef>
                <a:spcPts val="1200"/>
              </a:spcBef>
              <a:spcAft>
                <a:spcPts val="1200"/>
              </a:spcAft>
              <a:buFont typeface="Wingdings" panose="05000000000000000000" pitchFamily="2" charset="2"/>
              <a:buChar char="Ø"/>
            </a:pPr>
            <a:r>
              <a:rPr lang="fr-FR" sz="1400" dirty="0" smtClean="0"/>
              <a:t>Plaine de Valence (Valentinois-Saint-Péray)</a:t>
            </a:r>
          </a:p>
          <a:p>
            <a:pPr marL="285750" indent="-285750">
              <a:spcBef>
                <a:spcPts val="1200"/>
              </a:spcBef>
              <a:spcAft>
                <a:spcPts val="1200"/>
              </a:spcAft>
              <a:buFont typeface="Wingdings" panose="05000000000000000000" pitchFamily="2" charset="2"/>
              <a:buChar char="Ø"/>
            </a:pPr>
            <a:r>
              <a:rPr lang="fr-FR" sz="1400" dirty="0" smtClean="0"/>
              <a:t>La Drôme Provençale</a:t>
            </a:r>
          </a:p>
          <a:p>
            <a:pPr marL="285750" indent="-285750">
              <a:spcBef>
                <a:spcPts val="1200"/>
              </a:spcBef>
              <a:spcAft>
                <a:spcPts val="1200"/>
              </a:spcAft>
              <a:buFont typeface="Wingdings" panose="05000000000000000000" pitchFamily="2" charset="2"/>
              <a:buChar char="Ø"/>
            </a:pPr>
            <a:r>
              <a:rPr lang="fr-FR" sz="1400" b="1" dirty="0" smtClean="0">
                <a:solidFill>
                  <a:srgbClr val="FF0000"/>
                </a:solidFill>
              </a:rPr>
              <a:t>La vallée de la Drôme-Diois</a:t>
            </a:r>
            <a:r>
              <a:rPr lang="fr-FR" sz="1400" dirty="0" smtClean="0"/>
              <a:t>, c’est au sein de ce dernier territoire que nous allons étudier</a:t>
            </a:r>
            <a:r>
              <a:rPr lang="fr-FR" sz="1400" dirty="0"/>
              <a:t> </a:t>
            </a:r>
            <a:r>
              <a:rPr lang="fr-FR" sz="1400" dirty="0" smtClean="0"/>
              <a:t>Die et Ponet-et-St-Auban</a:t>
            </a:r>
          </a:p>
          <a:p>
            <a:pPr>
              <a:spcBef>
                <a:spcPts val="1200"/>
              </a:spcBef>
              <a:spcAft>
                <a:spcPts val="1200"/>
              </a:spcAft>
            </a:pPr>
            <a:r>
              <a:rPr lang="fr-FR" sz="1400" dirty="0" smtClean="0"/>
              <a:t>Mais ce découpage n’a pas de caractère administratif, ce qui n’est pas le cas des 19 cantons  (carte de droite) . En effet, tous les 6 ans, les citoyens drômois élisent  2 conseillers départementaux par cantons.</a:t>
            </a:r>
            <a:endParaRPr lang="fr-FR" sz="1400" dirty="0"/>
          </a:p>
        </p:txBody>
      </p:sp>
      <p:sp>
        <p:nvSpPr>
          <p:cNvPr id="4"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5" name="Titre 1"/>
          <p:cNvSpPr>
            <a:spLocks noGrp="1"/>
          </p:cNvSpPr>
          <p:nvPr>
            <p:ph type="title"/>
          </p:nvPr>
        </p:nvSpPr>
        <p:spPr>
          <a:xfrm>
            <a:off x="0" y="195051"/>
            <a:ext cx="2987824" cy="857685"/>
          </a:xfrm>
        </p:spPr>
        <p:txBody>
          <a:bodyPr>
            <a:noAutofit/>
          </a:bodyPr>
          <a:lstStyle/>
          <a:p>
            <a:r>
              <a:rPr lang="fr-FR" sz="3200" b="1" dirty="0" smtClean="0">
                <a:solidFill>
                  <a:srgbClr val="000066"/>
                </a:solidFill>
              </a:rPr>
              <a:t>a. Géographie </a:t>
            </a:r>
            <a:endParaRPr lang="fr-FR" sz="3200" dirty="0"/>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10</a:t>
            </a:fld>
            <a:endParaRPr lang="fr-FR"/>
          </a:p>
        </p:txBody>
      </p:sp>
    </p:spTree>
    <p:extLst>
      <p:ext uri="{BB962C8B-B14F-4D97-AF65-F5344CB8AC3E}">
        <p14:creationId xmlns:p14="http://schemas.microsoft.com/office/powerpoint/2010/main" val="243076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07" y="116632"/>
            <a:ext cx="3815213" cy="825252"/>
          </a:xfrm>
        </p:spPr>
        <p:txBody>
          <a:bodyPr/>
          <a:lstStyle/>
          <a:p>
            <a:r>
              <a:rPr lang="fr-FR" b="1" dirty="0" smtClean="0">
                <a:solidFill>
                  <a:srgbClr val="0000FF"/>
                </a:solidFill>
              </a:rPr>
              <a:t>V. </a:t>
            </a:r>
            <a:r>
              <a:rPr lang="fr-FR" b="1" u="sng" dirty="0" smtClean="0">
                <a:solidFill>
                  <a:srgbClr val="0000FF"/>
                </a:solidFill>
              </a:rPr>
              <a:t>Agriculture</a:t>
            </a:r>
            <a:endParaRPr lang="fr-FR" b="1" u="sng" dirty="0">
              <a:solidFill>
                <a:srgbClr val="0000FF"/>
              </a:solidFill>
            </a:endParaRPr>
          </a:p>
        </p:txBody>
      </p:sp>
      <p:sp>
        <p:nvSpPr>
          <p:cNvPr id="3" name="ZoneTexte 2"/>
          <p:cNvSpPr txBox="1"/>
          <p:nvPr/>
        </p:nvSpPr>
        <p:spPr>
          <a:xfrm>
            <a:off x="250776" y="1040537"/>
            <a:ext cx="3600400" cy="3539430"/>
          </a:xfrm>
          <a:prstGeom prst="rect">
            <a:avLst/>
          </a:prstGeom>
          <a:noFill/>
        </p:spPr>
        <p:txBody>
          <a:bodyPr wrap="square" rtlCol="0">
            <a:spAutoFit/>
          </a:bodyPr>
          <a:lstStyle/>
          <a:p>
            <a:r>
              <a:rPr lang="fr-FR" sz="1400" dirty="0" smtClean="0"/>
              <a:t>Sur les communes de Die et de Ponet-et-Saint-Auban, l’agriculture est diversifiée. Elle ne représente que 10% des terres. Le reste c’est de la forêt. </a:t>
            </a:r>
          </a:p>
          <a:p>
            <a:r>
              <a:rPr lang="fr-FR" sz="1400" dirty="0" smtClean="0"/>
              <a:t>On retrouve des agricultures  conventionnelles dites de monoculture, et d’autres non conventionnelles, comme par exemple des idées et techniques permacoles. </a:t>
            </a:r>
          </a:p>
          <a:p>
            <a:endParaRPr lang="fr-FR" sz="1400" dirty="0" smtClean="0"/>
          </a:p>
          <a:p>
            <a:r>
              <a:rPr lang="fr-FR" sz="1400" dirty="0" smtClean="0"/>
              <a:t>Les agriculteurs participent à la richesse des paysages . </a:t>
            </a:r>
          </a:p>
          <a:p>
            <a:r>
              <a:rPr lang="fr-FR" sz="1400" dirty="0" smtClean="0"/>
              <a:t>On observe des champs de lavandins , de lavandes, de tournesol, des allées de noyer, des cultures de céréales (orge et blés), de maraichages et de semences anciennes.  </a:t>
            </a:r>
          </a:p>
          <a:p>
            <a:endParaRPr lang="fr-FR" sz="1400" dirty="0" smtClean="0"/>
          </a:p>
        </p:txBody>
      </p:sp>
      <p:pic>
        <p:nvPicPr>
          <p:cNvPr id="4" name="Picture 11" descr="C:\Users\utilisateur\Desktop\Stage c\DSC_419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880848"/>
            <a:ext cx="4793115" cy="31962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420850"/>
            <a:ext cx="8784976" cy="1600438"/>
          </a:xfrm>
          <a:prstGeom prst="rect">
            <a:avLst/>
          </a:prstGeom>
        </p:spPr>
        <p:txBody>
          <a:bodyPr wrap="square">
            <a:spAutoFit/>
          </a:bodyPr>
          <a:lstStyle/>
          <a:p>
            <a:r>
              <a:rPr lang="fr-FR" sz="1400" dirty="0"/>
              <a:t>La vigne reste tout de même omniprésente, car elle </a:t>
            </a:r>
            <a:r>
              <a:rPr lang="fr-FR" sz="1400" dirty="0" smtClean="0"/>
              <a:t>permet </a:t>
            </a:r>
            <a:r>
              <a:rPr lang="fr-FR" sz="1400" dirty="0"/>
              <a:t>aux paysans de gagner davantage d’argent à l’hectare . </a:t>
            </a:r>
            <a:endParaRPr lang="fr-FR" sz="1400" dirty="0" smtClean="0"/>
          </a:p>
          <a:p>
            <a:r>
              <a:rPr lang="fr-FR" sz="1400" dirty="0" smtClean="0"/>
              <a:t>La </a:t>
            </a:r>
            <a:r>
              <a:rPr lang="fr-FR" sz="1400" dirty="0"/>
              <a:t>viticulture </a:t>
            </a:r>
            <a:r>
              <a:rPr lang="fr-FR" sz="1400" dirty="0" smtClean="0"/>
              <a:t>reste un </a:t>
            </a:r>
            <a:r>
              <a:rPr lang="fr-FR" sz="1400" dirty="0"/>
              <a:t>patrimoine  important dans le territoire, qui se perpétue de générations en générations . Quelques apiculteurs sont </a:t>
            </a:r>
            <a:r>
              <a:rPr lang="fr-FR" sz="1400" dirty="0" smtClean="0"/>
              <a:t>présents. </a:t>
            </a:r>
            <a:r>
              <a:rPr lang="fr-FR" sz="1400" dirty="0"/>
              <a:t>Il n’est pas  rare, de croiser des cabanons . </a:t>
            </a:r>
          </a:p>
          <a:p>
            <a:endParaRPr lang="fr-FR" sz="1400" dirty="0"/>
          </a:p>
          <a:p>
            <a:r>
              <a:rPr lang="fr-FR" sz="1400" dirty="0"/>
              <a:t>Enfin  quelques éleveurs de brebis  sont installés , mais  cela reste </a:t>
            </a:r>
            <a:r>
              <a:rPr lang="fr-FR" sz="1400" dirty="0" smtClean="0"/>
              <a:t>mineur </a:t>
            </a:r>
            <a:r>
              <a:rPr lang="fr-FR" sz="1400" dirty="0"/>
              <a:t>comparé à l’époque du 19ème siècle. </a:t>
            </a:r>
          </a:p>
          <a:p>
            <a:endParaRPr lang="fr-FR" sz="1400" dirty="0"/>
          </a:p>
          <a:p>
            <a:r>
              <a:rPr lang="fr-FR" sz="1400" dirty="0"/>
              <a:t>J’ai collecté divers témoignages d’agriculteurs durant mes interviews.</a:t>
            </a: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Espace réservé du pied de page 6"/>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100</a:t>
            </a:fld>
            <a:endParaRPr lang="fr-FR"/>
          </a:p>
        </p:txBody>
      </p:sp>
    </p:spTree>
    <p:extLst>
      <p:ext uri="{BB962C8B-B14F-4D97-AF65-F5344CB8AC3E}">
        <p14:creationId xmlns:p14="http://schemas.microsoft.com/office/powerpoint/2010/main" val="39008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utilisateur\Desktop\Stage c\DSC_44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47" y="404872"/>
            <a:ext cx="2807285"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3971" name="Picture 3" descr="C:\Users\utilisateur\Desktop\Stage c\DSC_465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6972" y="2492896"/>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descr="C:\Users\utilisateur\Desktop\Stage c\DSC_520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5079" y="4581128"/>
            <a:ext cx="2807286"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descr="C:\Users\utilisateur\Desktop\Stage c\DSC_4366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5811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descr="C:\Users\utilisateur\Desktop\Stage c\DSC_4243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45811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3975" name="Picture 7" descr="C:\Users\utilisateur\Desktop\Stage c\DSC_474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3847"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descr="C:\Users\utilisateur\Desktop\Stage c\DSC_44031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417677"/>
            <a:ext cx="2788083" cy="1859195"/>
          </a:xfrm>
          <a:prstGeom prst="rect">
            <a:avLst/>
          </a:prstGeom>
          <a:noFill/>
          <a:extLst>
            <a:ext uri="{909E8E84-426E-40DD-AFC4-6F175D3DCCD1}">
              <a14:hiddenFill xmlns:a14="http://schemas.microsoft.com/office/drawing/2010/main">
                <a:solidFill>
                  <a:srgbClr val="FFFFFF"/>
                </a:solidFill>
              </a14:hiddenFill>
            </a:ext>
          </a:extLst>
        </p:spPr>
      </p:pic>
      <p:pic>
        <p:nvPicPr>
          <p:cNvPr id="83978" name="Picture 10" descr="C:\Users\utilisateur\Desktop\Stage c\DSC_4672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3846" y="2504869"/>
            <a:ext cx="2807287" cy="187200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676456" y="2246675"/>
            <a:ext cx="423664" cy="246221"/>
          </a:xfrm>
          <a:prstGeom prst="rect">
            <a:avLst/>
          </a:prstGeom>
          <a:noFill/>
        </p:spPr>
        <p:txBody>
          <a:bodyPr wrap="square" rtlCol="0">
            <a:spAutoFit/>
          </a:bodyPr>
          <a:lstStyle/>
          <a:p>
            <a:r>
              <a:rPr lang="fr-FR" sz="1000" dirty="0" smtClean="0"/>
              <a:t>3.</a:t>
            </a:r>
            <a:endParaRPr lang="fr-FR" sz="1000" dirty="0"/>
          </a:p>
        </p:txBody>
      </p:sp>
      <p:sp>
        <p:nvSpPr>
          <p:cNvPr id="14" name="ZoneTexte 13"/>
          <p:cNvSpPr txBox="1"/>
          <p:nvPr/>
        </p:nvSpPr>
        <p:spPr>
          <a:xfrm>
            <a:off x="5753004" y="2246675"/>
            <a:ext cx="547188" cy="246221"/>
          </a:xfrm>
          <a:prstGeom prst="rect">
            <a:avLst/>
          </a:prstGeom>
          <a:noFill/>
        </p:spPr>
        <p:txBody>
          <a:bodyPr wrap="square" rtlCol="0">
            <a:spAutoFit/>
          </a:bodyPr>
          <a:lstStyle/>
          <a:p>
            <a:r>
              <a:rPr lang="fr-FR" sz="1000" dirty="0" smtClean="0"/>
              <a:t>2.</a:t>
            </a:r>
            <a:endParaRPr lang="fr-FR" sz="1000" dirty="0"/>
          </a:p>
        </p:txBody>
      </p:sp>
      <p:sp>
        <p:nvSpPr>
          <p:cNvPr id="4" name="ZoneTexte 3"/>
          <p:cNvSpPr txBox="1"/>
          <p:nvPr/>
        </p:nvSpPr>
        <p:spPr>
          <a:xfrm>
            <a:off x="2771800" y="2246675"/>
            <a:ext cx="432046" cy="246221"/>
          </a:xfrm>
          <a:prstGeom prst="rect">
            <a:avLst/>
          </a:prstGeom>
          <a:noFill/>
        </p:spPr>
        <p:txBody>
          <a:bodyPr wrap="square" rtlCol="0">
            <a:spAutoFit/>
          </a:bodyPr>
          <a:lstStyle/>
          <a:p>
            <a:r>
              <a:rPr lang="fr-FR" sz="1000" dirty="0" smtClean="0"/>
              <a:t>1.</a:t>
            </a:r>
            <a:endParaRPr lang="fr-FR" sz="1000" dirty="0"/>
          </a:p>
        </p:txBody>
      </p:sp>
      <p:sp>
        <p:nvSpPr>
          <p:cNvPr id="5" name="ZoneTexte 4"/>
          <p:cNvSpPr txBox="1"/>
          <p:nvPr/>
        </p:nvSpPr>
        <p:spPr>
          <a:xfrm>
            <a:off x="2771798" y="4334906"/>
            <a:ext cx="432048" cy="246221"/>
          </a:xfrm>
          <a:prstGeom prst="rect">
            <a:avLst/>
          </a:prstGeom>
          <a:noFill/>
        </p:spPr>
        <p:txBody>
          <a:bodyPr wrap="square" rtlCol="0">
            <a:spAutoFit/>
          </a:bodyPr>
          <a:lstStyle/>
          <a:p>
            <a:r>
              <a:rPr lang="fr-FR" sz="1000" dirty="0" smtClean="0"/>
              <a:t>4.</a:t>
            </a:r>
            <a:endParaRPr lang="fr-FR" sz="1000" dirty="0"/>
          </a:p>
        </p:txBody>
      </p:sp>
      <p:sp>
        <p:nvSpPr>
          <p:cNvPr id="6" name="ZoneTexte 5"/>
          <p:cNvSpPr txBox="1"/>
          <p:nvPr/>
        </p:nvSpPr>
        <p:spPr>
          <a:xfrm>
            <a:off x="5724128" y="4334907"/>
            <a:ext cx="504056" cy="246221"/>
          </a:xfrm>
          <a:prstGeom prst="rect">
            <a:avLst/>
          </a:prstGeom>
          <a:noFill/>
        </p:spPr>
        <p:txBody>
          <a:bodyPr wrap="square" rtlCol="0">
            <a:spAutoFit/>
          </a:bodyPr>
          <a:lstStyle/>
          <a:p>
            <a:r>
              <a:rPr lang="fr-FR" sz="1000" dirty="0" smtClean="0"/>
              <a:t>5.</a:t>
            </a:r>
            <a:endParaRPr lang="fr-FR" sz="1000" dirty="0"/>
          </a:p>
        </p:txBody>
      </p:sp>
      <p:sp>
        <p:nvSpPr>
          <p:cNvPr id="7" name="ZoneTexte 6"/>
          <p:cNvSpPr txBox="1"/>
          <p:nvPr/>
        </p:nvSpPr>
        <p:spPr>
          <a:xfrm>
            <a:off x="8676456" y="4334907"/>
            <a:ext cx="423664" cy="246221"/>
          </a:xfrm>
          <a:prstGeom prst="rect">
            <a:avLst/>
          </a:prstGeom>
          <a:noFill/>
        </p:spPr>
        <p:txBody>
          <a:bodyPr wrap="square" rtlCol="0">
            <a:spAutoFit/>
          </a:bodyPr>
          <a:lstStyle/>
          <a:p>
            <a:r>
              <a:rPr lang="fr-FR" sz="1000" dirty="0" smtClean="0"/>
              <a:t>6.</a:t>
            </a:r>
            <a:endParaRPr lang="fr-FR" sz="1000" dirty="0"/>
          </a:p>
        </p:txBody>
      </p:sp>
      <p:sp>
        <p:nvSpPr>
          <p:cNvPr id="8" name="ZoneTexte 7"/>
          <p:cNvSpPr txBox="1"/>
          <p:nvPr/>
        </p:nvSpPr>
        <p:spPr>
          <a:xfrm>
            <a:off x="2771800" y="6423139"/>
            <a:ext cx="432046" cy="246221"/>
          </a:xfrm>
          <a:prstGeom prst="rect">
            <a:avLst/>
          </a:prstGeom>
          <a:noFill/>
        </p:spPr>
        <p:txBody>
          <a:bodyPr wrap="square" rtlCol="0">
            <a:spAutoFit/>
          </a:bodyPr>
          <a:lstStyle/>
          <a:p>
            <a:r>
              <a:rPr lang="fr-FR" sz="1000" dirty="0" smtClean="0"/>
              <a:t>7.</a:t>
            </a:r>
            <a:endParaRPr lang="fr-FR" sz="1000" dirty="0"/>
          </a:p>
        </p:txBody>
      </p:sp>
      <p:sp>
        <p:nvSpPr>
          <p:cNvPr id="10" name="ZoneTexte 9"/>
          <p:cNvSpPr txBox="1"/>
          <p:nvPr/>
        </p:nvSpPr>
        <p:spPr>
          <a:xfrm>
            <a:off x="8676456" y="6423139"/>
            <a:ext cx="357944" cy="246221"/>
          </a:xfrm>
          <a:prstGeom prst="rect">
            <a:avLst/>
          </a:prstGeom>
          <a:noFill/>
        </p:spPr>
        <p:txBody>
          <a:bodyPr wrap="square" rtlCol="0">
            <a:spAutoFit/>
          </a:bodyPr>
          <a:lstStyle/>
          <a:p>
            <a:r>
              <a:rPr lang="fr-FR" sz="1000" dirty="0" smtClean="0"/>
              <a:t>9.</a:t>
            </a:r>
            <a:endParaRPr lang="fr-FR" sz="1000" dirty="0"/>
          </a:p>
        </p:txBody>
      </p:sp>
      <p:sp>
        <p:nvSpPr>
          <p:cNvPr id="11" name="ZoneTexte 10"/>
          <p:cNvSpPr txBox="1"/>
          <p:nvPr/>
        </p:nvSpPr>
        <p:spPr>
          <a:xfrm>
            <a:off x="5772609" y="6423139"/>
            <a:ext cx="383567" cy="246221"/>
          </a:xfrm>
          <a:prstGeom prst="rect">
            <a:avLst/>
          </a:prstGeom>
          <a:noFill/>
        </p:spPr>
        <p:txBody>
          <a:bodyPr wrap="square" rtlCol="0">
            <a:spAutoFit/>
          </a:bodyPr>
          <a:lstStyle/>
          <a:p>
            <a:r>
              <a:rPr lang="fr-FR" sz="1000" dirty="0" smtClean="0"/>
              <a:t>8.</a:t>
            </a:r>
            <a:endParaRPr lang="fr-FR" sz="1000" dirty="0"/>
          </a:p>
        </p:txBody>
      </p:sp>
      <p:pic>
        <p:nvPicPr>
          <p:cNvPr id="83980" name="Picture 12" descr="C:\Users\utilisateur\Desktop\Stage c\DSC_5148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2547" y="2514497"/>
            <a:ext cx="2806259" cy="1871314"/>
          </a:xfrm>
          <a:prstGeom prst="rect">
            <a:avLst/>
          </a:prstGeom>
          <a:noFill/>
          <a:extLst>
            <a:ext uri="{909E8E84-426E-40DD-AFC4-6F175D3DCCD1}">
              <a14:hiddenFill xmlns:a14="http://schemas.microsoft.com/office/drawing/2010/main">
                <a:solidFill>
                  <a:srgbClr val="FFFFFF"/>
                </a:solidFill>
              </a14:hiddenFill>
            </a:ext>
          </a:extLst>
        </p:spPr>
      </p:pic>
      <p:sp>
        <p:nvSpPr>
          <p:cNvPr id="2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101</a:t>
            </a:fld>
            <a:endParaRPr lang="fr-FR"/>
          </a:p>
        </p:txBody>
      </p:sp>
    </p:spTree>
    <p:extLst>
      <p:ext uri="{BB962C8B-B14F-4D97-AF65-F5344CB8AC3E}">
        <p14:creationId xmlns:p14="http://schemas.microsoft.com/office/powerpoint/2010/main" val="354323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03648" y="737984"/>
            <a:ext cx="6552728" cy="5078313"/>
          </a:xfrm>
          <a:prstGeom prst="rect">
            <a:avLst/>
          </a:prstGeom>
          <a:noFill/>
        </p:spPr>
        <p:txBody>
          <a:bodyPr wrap="square" rtlCol="0">
            <a:spAutoFit/>
          </a:bodyPr>
          <a:lstStyle/>
          <a:p>
            <a:pPr marL="342900" indent="-342900">
              <a:buAutoNum type="arabicPeriod"/>
            </a:pPr>
            <a:r>
              <a:rPr lang="fr-FR" dirty="0" smtClean="0"/>
              <a:t>Allée de noyer </a:t>
            </a:r>
          </a:p>
          <a:p>
            <a:pPr marL="342900" indent="-342900">
              <a:buAutoNum type="arabicPeriod"/>
            </a:pPr>
            <a:endParaRPr lang="fr-FR" dirty="0" smtClean="0"/>
          </a:p>
          <a:p>
            <a:r>
              <a:rPr lang="fr-FR" dirty="0" smtClean="0"/>
              <a:t>2. Indication d’un apiculteur sur la route de </a:t>
            </a:r>
            <a:r>
              <a:rPr lang="fr-FR" dirty="0"/>
              <a:t>P</a:t>
            </a:r>
            <a:r>
              <a:rPr lang="fr-FR" dirty="0" smtClean="0"/>
              <a:t>onet </a:t>
            </a:r>
          </a:p>
          <a:p>
            <a:endParaRPr lang="fr-FR" dirty="0" smtClean="0"/>
          </a:p>
          <a:p>
            <a:r>
              <a:rPr lang="fr-FR" dirty="0" smtClean="0"/>
              <a:t>3. Champ de Luzernes et un Noyer </a:t>
            </a:r>
          </a:p>
          <a:p>
            <a:endParaRPr lang="fr-FR" dirty="0" smtClean="0"/>
          </a:p>
          <a:p>
            <a:r>
              <a:rPr lang="fr-FR" dirty="0" smtClean="0"/>
              <a:t>4. Des cabanons sur l’exploitation de A. Archinard (agriculteur)</a:t>
            </a:r>
          </a:p>
          <a:p>
            <a:endParaRPr lang="fr-FR" dirty="0" smtClean="0"/>
          </a:p>
          <a:p>
            <a:r>
              <a:rPr lang="fr-FR" dirty="0" smtClean="0"/>
              <a:t>5. Plusieurs cultures : lavande, noix et vignes</a:t>
            </a:r>
          </a:p>
          <a:p>
            <a:endParaRPr lang="fr-FR" dirty="0" smtClean="0"/>
          </a:p>
          <a:p>
            <a:r>
              <a:rPr lang="fr-FR" dirty="0" smtClean="0"/>
              <a:t>6. Vignes sur la commune de Ponnet-et-Saint-Auban</a:t>
            </a:r>
          </a:p>
          <a:p>
            <a:endParaRPr lang="fr-FR" dirty="0" smtClean="0"/>
          </a:p>
          <a:p>
            <a:r>
              <a:rPr lang="fr-FR" dirty="0" smtClean="0"/>
              <a:t>7. Lavandins</a:t>
            </a:r>
          </a:p>
          <a:p>
            <a:endParaRPr lang="fr-FR" dirty="0" smtClean="0"/>
          </a:p>
          <a:p>
            <a:r>
              <a:rPr lang="fr-FR" dirty="0" smtClean="0"/>
              <a:t>8. Tournesols</a:t>
            </a:r>
          </a:p>
          <a:p>
            <a:endParaRPr lang="fr-FR" dirty="0" smtClean="0"/>
          </a:p>
          <a:p>
            <a:r>
              <a:rPr lang="fr-FR" dirty="0" smtClean="0"/>
              <a:t>9. Brebis </a:t>
            </a:r>
          </a:p>
          <a:p>
            <a:endParaRPr lang="fr-FR"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102</a:t>
            </a:fld>
            <a:endParaRPr lang="fr-FR"/>
          </a:p>
        </p:txBody>
      </p:sp>
    </p:spTree>
    <p:extLst>
      <p:ext uri="{BB962C8B-B14F-4D97-AF65-F5344CB8AC3E}">
        <p14:creationId xmlns:p14="http://schemas.microsoft.com/office/powerpoint/2010/main" val="3667443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48680"/>
            <a:ext cx="8229600" cy="5832648"/>
          </a:xfrm>
        </p:spPr>
        <p:txBody>
          <a:bodyPr>
            <a:normAutofit/>
          </a:bodyPr>
          <a:lstStyle/>
          <a:p>
            <a:pPr algn="l">
              <a:lnSpc>
                <a:spcPct val="150000"/>
              </a:lnSpc>
            </a:pPr>
            <a:r>
              <a:rPr lang="fr-FR" sz="4000" b="1" dirty="0" smtClean="0">
                <a:solidFill>
                  <a:srgbClr val="000066"/>
                </a:solidFill>
              </a:rPr>
              <a:t>a. Alain Archinard</a:t>
            </a:r>
            <a:br>
              <a:rPr lang="fr-FR" sz="4000" b="1" dirty="0" smtClean="0">
                <a:solidFill>
                  <a:srgbClr val="000066"/>
                </a:solidFill>
              </a:rPr>
            </a:br>
            <a:r>
              <a:rPr lang="fr-FR" sz="4000" b="1" dirty="0" smtClean="0">
                <a:solidFill>
                  <a:srgbClr val="000066"/>
                </a:solidFill>
              </a:rPr>
              <a:t>b. Delphine Poron</a:t>
            </a:r>
            <a:br>
              <a:rPr lang="fr-FR" sz="4000" b="1" dirty="0" smtClean="0">
                <a:solidFill>
                  <a:srgbClr val="000066"/>
                </a:solidFill>
              </a:rPr>
            </a:br>
            <a:r>
              <a:rPr lang="fr-FR" sz="4000" b="1" dirty="0" smtClean="0">
                <a:solidFill>
                  <a:srgbClr val="000066"/>
                </a:solidFill>
              </a:rPr>
              <a:t>c. François Lemoine</a:t>
            </a:r>
            <a:br>
              <a:rPr lang="fr-FR" sz="4000" b="1" dirty="0" smtClean="0">
                <a:solidFill>
                  <a:srgbClr val="000066"/>
                </a:solidFill>
              </a:rPr>
            </a:br>
            <a:r>
              <a:rPr lang="fr-FR" sz="4000" b="1" dirty="0" smtClean="0">
                <a:solidFill>
                  <a:srgbClr val="000066"/>
                </a:solidFill>
              </a:rPr>
              <a:t>d. Michel Breyton </a:t>
            </a:r>
            <a:br>
              <a:rPr lang="fr-FR" sz="4000" b="1" dirty="0" smtClean="0">
                <a:solidFill>
                  <a:srgbClr val="000066"/>
                </a:solidFill>
              </a:rPr>
            </a:br>
            <a:r>
              <a:rPr lang="fr-FR" sz="4000" b="1" dirty="0" smtClean="0">
                <a:solidFill>
                  <a:srgbClr val="000066"/>
                </a:solidFill>
              </a:rPr>
              <a:t>e. Aimé Clément </a:t>
            </a:r>
            <a:br>
              <a:rPr lang="fr-FR" sz="4000" b="1" dirty="0" smtClean="0">
                <a:solidFill>
                  <a:srgbClr val="000066"/>
                </a:solidFill>
              </a:rPr>
            </a:br>
            <a:r>
              <a:rPr lang="fr-FR" sz="4000" b="1" dirty="0" smtClean="0">
                <a:solidFill>
                  <a:srgbClr val="000066"/>
                </a:solidFill>
              </a:rPr>
              <a:t>f. Cabanons</a:t>
            </a:r>
            <a:endParaRPr lang="fr-FR" sz="4000" b="1" dirty="0">
              <a:solidFill>
                <a:srgbClr val="000066"/>
              </a:solidFill>
            </a:endParaRPr>
          </a:p>
        </p:txBody>
      </p:sp>
      <p:sp>
        <p:nvSpPr>
          <p:cNvPr id="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103</a:t>
            </a:fld>
            <a:endParaRPr lang="fr-FR"/>
          </a:p>
        </p:txBody>
      </p:sp>
    </p:spTree>
    <p:extLst>
      <p:ext uri="{BB962C8B-B14F-4D97-AF65-F5344CB8AC3E}">
        <p14:creationId xmlns:p14="http://schemas.microsoft.com/office/powerpoint/2010/main" val="14910257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27384"/>
            <a:ext cx="3672408" cy="1143000"/>
          </a:xfrm>
        </p:spPr>
        <p:txBody>
          <a:bodyPr>
            <a:normAutofit/>
          </a:bodyPr>
          <a:lstStyle/>
          <a:p>
            <a:r>
              <a:rPr lang="fr-FR" sz="3200" b="1" dirty="0" smtClean="0">
                <a:solidFill>
                  <a:srgbClr val="000066"/>
                </a:solidFill>
              </a:rPr>
              <a:t>a. Alain Archinard</a:t>
            </a:r>
            <a:endParaRPr lang="fr-FR" sz="3200" b="1" dirty="0">
              <a:solidFill>
                <a:srgbClr val="000066"/>
              </a:solidFill>
            </a:endParaRPr>
          </a:p>
        </p:txBody>
      </p:sp>
      <p:sp>
        <p:nvSpPr>
          <p:cNvPr id="4" name="ZoneTexte 3"/>
          <p:cNvSpPr txBox="1"/>
          <p:nvPr/>
        </p:nvSpPr>
        <p:spPr>
          <a:xfrm>
            <a:off x="35496" y="774700"/>
            <a:ext cx="3545904" cy="6124754"/>
          </a:xfrm>
          <a:prstGeom prst="rect">
            <a:avLst/>
          </a:prstGeom>
          <a:noFill/>
        </p:spPr>
        <p:txBody>
          <a:bodyPr wrap="square" rtlCol="0">
            <a:spAutoFit/>
          </a:bodyPr>
          <a:lstStyle/>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Métier : Agriculteur (30ans) </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Age : 51 ans</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Commune : Die </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Transmission, (parents dans le monde agricole, sur la même exploitation)</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Métier-Passion</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Surface agricole : 60 ha en polyculture</a:t>
            </a:r>
          </a:p>
          <a:p>
            <a:pPr marL="285750" indent="-285750">
              <a:buFont typeface="Wingdings" panose="05000000000000000000" pitchFamily="2" charset="2"/>
              <a:buChar char="§"/>
            </a:pPr>
            <a:r>
              <a:rPr lang="fr-FR" sz="1400" dirty="0" smtClean="0"/>
              <a:t>4 ha de vignes</a:t>
            </a:r>
          </a:p>
          <a:p>
            <a:pPr marL="285750" indent="-285750">
              <a:buFont typeface="Wingdings" panose="05000000000000000000" pitchFamily="2" charset="2"/>
              <a:buChar char="§"/>
            </a:pPr>
            <a:r>
              <a:rPr lang="fr-FR" sz="1400" dirty="0" smtClean="0"/>
              <a:t>40 ha de céréales</a:t>
            </a:r>
          </a:p>
          <a:p>
            <a:pPr marL="285750" indent="-285750">
              <a:buFont typeface="Wingdings" panose="05000000000000000000" pitchFamily="2" charset="2"/>
              <a:buChar char="§"/>
            </a:pPr>
            <a:r>
              <a:rPr lang="fr-FR" sz="1400" dirty="0" smtClean="0"/>
              <a:t>10 ha de luzerne</a:t>
            </a:r>
          </a:p>
          <a:p>
            <a:pPr marL="285750" indent="-285750">
              <a:buFont typeface="Wingdings" panose="05000000000000000000" pitchFamily="2" charset="2"/>
              <a:buChar char="§"/>
            </a:pPr>
            <a:r>
              <a:rPr lang="fr-FR" sz="1400" dirty="0" smtClean="0"/>
              <a:t>2 ha de lavandin</a:t>
            </a:r>
          </a:p>
          <a:p>
            <a:pPr marL="285750" indent="-285750">
              <a:buFont typeface="Wingdings" panose="05000000000000000000" pitchFamily="2" charset="2"/>
              <a:buChar char="§"/>
            </a:pPr>
            <a:r>
              <a:rPr lang="fr-FR" sz="1400" dirty="0" smtClean="0"/>
              <a:t>4 ha de semences anciennes : pimprenelle, brome, </a:t>
            </a:r>
            <a:r>
              <a:rPr lang="fr-FR" sz="1400" dirty="0" err="1" smtClean="0"/>
              <a:t>anthilys</a:t>
            </a:r>
            <a:endParaRPr lang="fr-FR" sz="1400" dirty="0" smtClean="0"/>
          </a:p>
          <a:p>
            <a:pPr marL="285750" indent="-285750">
              <a:buFont typeface="Wingdings" panose="05000000000000000000" pitchFamily="2" charset="2"/>
              <a:buChar char="§"/>
            </a:pPr>
            <a:r>
              <a:rPr lang="fr-FR" sz="1400" dirty="0" smtClean="0"/>
              <a:t>Quelques allées de noyers</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Type d’Agriculture :  conventionnelle « raisonnée »</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Machines : 3 tracteurs </a:t>
            </a:r>
          </a:p>
          <a:p>
            <a:pPr marL="285750" indent="-285750">
              <a:buFont typeface="Wingdings" panose="05000000000000000000" pitchFamily="2" charset="2"/>
              <a:buChar char="§"/>
            </a:pPr>
            <a:r>
              <a:rPr lang="fr-FR" sz="1400" dirty="0" smtClean="0"/>
              <a:t>1 pour la vigne</a:t>
            </a:r>
          </a:p>
          <a:p>
            <a:pPr marL="285750" indent="-285750">
              <a:buFont typeface="Wingdings" panose="05000000000000000000" pitchFamily="2" charset="2"/>
              <a:buChar char="§"/>
            </a:pPr>
            <a:r>
              <a:rPr lang="fr-FR" sz="1400" dirty="0" smtClean="0"/>
              <a:t>2  pour la grande culture</a:t>
            </a:r>
          </a:p>
        </p:txBody>
      </p:sp>
      <p:pic>
        <p:nvPicPr>
          <p:cNvPr id="3074" name="Picture 2" descr="C:\Users\utilisateur\Desktop\Stage c\DSC_46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836" y="1772816"/>
            <a:ext cx="5489652" cy="3660698"/>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104</a:t>
            </a:fld>
            <a:endParaRPr lang="fr-FR"/>
          </a:p>
        </p:txBody>
      </p:sp>
    </p:spTree>
    <p:extLst>
      <p:ext uri="{BB962C8B-B14F-4D97-AF65-F5344CB8AC3E}">
        <p14:creationId xmlns:p14="http://schemas.microsoft.com/office/powerpoint/2010/main" val="291241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779795"/>
            <a:ext cx="3672408" cy="5817557"/>
          </a:xfrm>
          <a:prstGeom prst="rect">
            <a:avLst/>
          </a:prstGeom>
        </p:spPr>
        <p:txBody>
          <a:bodyPr wrap="square">
            <a:spAutoFit/>
          </a:bodyPr>
          <a:lstStyle/>
          <a:p>
            <a:pPr marL="285750" indent="-285750">
              <a:buFont typeface="Wingdings" panose="05000000000000000000" pitchFamily="2" charset="2"/>
              <a:buChar char="Ø"/>
            </a:pPr>
            <a:r>
              <a:rPr lang="fr-FR" sz="1400" dirty="0"/>
              <a:t>Labourage : </a:t>
            </a:r>
          </a:p>
          <a:p>
            <a:pPr marL="285750" indent="-285750">
              <a:buFont typeface="Wingdings" panose="05000000000000000000" pitchFamily="2" charset="2"/>
              <a:buChar char="Ø"/>
            </a:pPr>
            <a:r>
              <a:rPr lang="fr-FR" sz="1400" dirty="0"/>
              <a:t>Céréales : </a:t>
            </a:r>
            <a:r>
              <a:rPr lang="fr-FR" sz="1400" dirty="0" smtClean="0"/>
              <a:t>1/an</a:t>
            </a:r>
            <a:endParaRPr lang="fr-FR" sz="1400" dirty="0"/>
          </a:p>
          <a:p>
            <a:pPr marL="285750" indent="-285750">
              <a:buFont typeface="Wingdings" panose="05000000000000000000" pitchFamily="2" charset="2"/>
              <a:buChar char="Ø"/>
            </a:pPr>
            <a:r>
              <a:rPr lang="fr-FR" sz="1400" dirty="0"/>
              <a:t>Luzerne : </a:t>
            </a:r>
            <a:r>
              <a:rPr lang="fr-FR" sz="1400" dirty="0" smtClean="0"/>
              <a:t>1/4  ans</a:t>
            </a:r>
            <a:endParaRPr lang="fr-FR" sz="1400" dirty="0"/>
          </a:p>
          <a:p>
            <a:pPr marL="285750" indent="-285750">
              <a:buFont typeface="Wingdings" panose="05000000000000000000" pitchFamily="2" charset="2"/>
              <a:buChar char="Ø"/>
            </a:pPr>
            <a:r>
              <a:rPr lang="fr-FR" sz="1400" dirty="0"/>
              <a:t>Lavande : 1/10 ans </a:t>
            </a:r>
          </a:p>
          <a:p>
            <a:pPr marL="285750" indent="-285750">
              <a:buFont typeface="Wingdings" panose="05000000000000000000" pitchFamily="2" charset="2"/>
              <a:buChar char="Ø"/>
            </a:pPr>
            <a:r>
              <a:rPr lang="fr-FR" sz="1400" dirty="0"/>
              <a:t>Semences anciennes : 1/2 -</a:t>
            </a:r>
            <a:r>
              <a:rPr lang="fr-FR" sz="1400" dirty="0" smtClean="0"/>
              <a:t>5 ans</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Se </a:t>
            </a:r>
            <a:r>
              <a:rPr lang="fr-FR" sz="1400" dirty="0"/>
              <a:t>diversifie depuis 2 ans dans le </a:t>
            </a:r>
            <a:r>
              <a:rPr lang="fr-FR" sz="1400" dirty="0" smtClean="0"/>
              <a:t>lavandin</a:t>
            </a:r>
            <a:endParaRPr lang="fr-FR" sz="1400" dirty="0"/>
          </a:p>
          <a:p>
            <a:pPr marL="285750" indent="-285750">
              <a:buFont typeface="Wingdings" panose="05000000000000000000" pitchFamily="2" charset="2"/>
              <a:buChar char="Ø"/>
            </a:pPr>
            <a:r>
              <a:rPr lang="fr-FR" sz="1400" dirty="0"/>
              <a:t>Diminue sa surface de céréales </a:t>
            </a:r>
            <a:r>
              <a:rPr lang="fr-FR" sz="1400" dirty="0" smtClean="0"/>
              <a:t>(à </a:t>
            </a:r>
            <a:r>
              <a:rPr lang="fr-FR" sz="1400" dirty="0"/>
              <a:t>cause des prix </a:t>
            </a:r>
            <a:r>
              <a:rPr lang="fr-FR" sz="1400" dirty="0" smtClean="0"/>
              <a:t>uniques </a:t>
            </a:r>
            <a:r>
              <a:rPr lang="fr-FR" sz="1400" dirty="0"/>
              <a:t>du blé qui est </a:t>
            </a:r>
            <a:r>
              <a:rPr lang="fr-FR" sz="1400" dirty="0" smtClean="0"/>
              <a:t>peu </a:t>
            </a:r>
            <a:r>
              <a:rPr lang="fr-FR" sz="1400" dirty="0"/>
              <a:t>avantageux) au profit de la lavande</a:t>
            </a:r>
            <a:r>
              <a:rPr lang="fr-FR" dirty="0"/>
              <a:t>.</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sz="1400" dirty="0" smtClean="0"/>
              <a:t>Semences : aucune qui ne soit stérile.</a:t>
            </a:r>
          </a:p>
          <a:p>
            <a:pPr marL="285750" indent="-285750">
              <a:buFont typeface="Wingdings" panose="05000000000000000000" pitchFamily="2" charset="2"/>
              <a:buChar char="Ø"/>
            </a:pPr>
            <a:r>
              <a:rPr lang="fr-FR" sz="1400" dirty="0" smtClean="0"/>
              <a:t>Intrants : pesticides, insecticides et nitrate pour les céréales.</a:t>
            </a:r>
          </a:p>
          <a:p>
            <a:pPr marL="285750" indent="-285750">
              <a:buFont typeface="Wingdings" panose="05000000000000000000" pitchFamily="2" charset="2"/>
              <a:buChar char="Ø"/>
            </a:pPr>
            <a:r>
              <a:rPr lang="fr-FR" sz="1400" dirty="0" smtClean="0"/>
              <a:t>Jachère de temps à autres mais recours de plus en plus à la luzerne qui améliore la texture du sol.</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Appellation contrôlée : « Clairette de Die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Coopérative agricole : </a:t>
            </a:r>
          </a:p>
          <a:p>
            <a:pPr marL="285750" indent="-285750">
              <a:buFont typeface="Wingdings" panose="05000000000000000000" pitchFamily="2" charset="2"/>
              <a:buChar char="§"/>
            </a:pPr>
            <a:r>
              <a:rPr lang="fr-FR" sz="1400" dirty="0" smtClean="0"/>
              <a:t>Céréales : « La </a:t>
            </a:r>
            <a:r>
              <a:rPr lang="fr-FR" sz="1400" dirty="0"/>
              <a:t>Drômoise des Céréales </a:t>
            </a:r>
            <a:r>
              <a:rPr lang="fr-FR" sz="1400" dirty="0" smtClean="0"/>
              <a:t>»</a:t>
            </a:r>
          </a:p>
          <a:p>
            <a:pPr marL="285750" indent="-285750">
              <a:buFont typeface="Wingdings" panose="05000000000000000000" pitchFamily="2" charset="2"/>
              <a:buChar char="§"/>
            </a:pPr>
            <a:r>
              <a:rPr lang="fr-FR" sz="1400" dirty="0" smtClean="0"/>
              <a:t>Vignes : « La Jaillance »</a:t>
            </a:r>
          </a:p>
          <a:p>
            <a:pPr marL="285750" indent="-285750">
              <a:buFont typeface="Wingdings" panose="05000000000000000000" pitchFamily="2" charset="2"/>
              <a:buChar char="§"/>
            </a:pPr>
            <a:r>
              <a:rPr lang="fr-FR" sz="1400" dirty="0" smtClean="0"/>
              <a:t>Approvisionnement : « Val Soleil »</a:t>
            </a:r>
          </a:p>
          <a:p>
            <a:pPr marL="285750" indent="-285750">
              <a:buFont typeface="Wingdings" panose="05000000000000000000" pitchFamily="2" charset="2"/>
              <a:buChar char="§"/>
            </a:pPr>
            <a:r>
              <a:rPr lang="fr-FR" sz="1400" dirty="0" smtClean="0"/>
              <a:t>Matériel agricole : « CUMA de </a:t>
            </a:r>
            <a:r>
              <a:rPr lang="fr-FR" sz="1400" dirty="0" err="1" smtClean="0"/>
              <a:t>charmarges</a:t>
            </a:r>
            <a:r>
              <a:rPr lang="fr-FR" sz="1400" dirty="0" smtClean="0"/>
              <a:t> »</a:t>
            </a:r>
          </a:p>
          <a:p>
            <a:pPr marL="285750" indent="-285750">
              <a:buFont typeface="Wingdings" panose="05000000000000000000" pitchFamily="2" charset="2"/>
              <a:buChar char="§"/>
            </a:pPr>
            <a:endParaRPr lang="fr-FR" sz="1400" dirty="0"/>
          </a:p>
        </p:txBody>
      </p:sp>
      <p:pic>
        <p:nvPicPr>
          <p:cNvPr id="4" name="Picture 2" descr="C:\Users\utilisateur\Desktop\Stage c\utilisé\DSC_5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380" y="1244622"/>
            <a:ext cx="5111471" cy="34085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25" y="5436283"/>
            <a:ext cx="2190043" cy="65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5334293"/>
            <a:ext cx="1008112" cy="759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8883" y="5209739"/>
            <a:ext cx="883557" cy="88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105</a:t>
            </a:fld>
            <a:endParaRPr lang="fr-FR"/>
          </a:p>
        </p:txBody>
      </p:sp>
      <p:sp>
        <p:nvSpPr>
          <p:cNvPr id="10" name="Titre 1"/>
          <p:cNvSpPr>
            <a:spLocks noGrp="1"/>
          </p:cNvSpPr>
          <p:nvPr>
            <p:ph type="title"/>
          </p:nvPr>
        </p:nvSpPr>
        <p:spPr>
          <a:xfrm>
            <a:off x="35496" y="-27384"/>
            <a:ext cx="3672408" cy="1143000"/>
          </a:xfrm>
        </p:spPr>
        <p:txBody>
          <a:bodyPr>
            <a:normAutofit/>
          </a:bodyPr>
          <a:lstStyle/>
          <a:p>
            <a:r>
              <a:rPr lang="fr-FR" sz="3200" b="1" dirty="0" smtClean="0">
                <a:solidFill>
                  <a:srgbClr val="000066"/>
                </a:solidFill>
              </a:rPr>
              <a:t>a. Alain Archinard</a:t>
            </a:r>
            <a:endParaRPr lang="fr-FR" sz="3200" b="1" dirty="0">
              <a:solidFill>
                <a:srgbClr val="000066"/>
              </a:solidFill>
            </a:endParaRPr>
          </a:p>
        </p:txBody>
      </p:sp>
    </p:spTree>
    <p:extLst>
      <p:ext uri="{BB962C8B-B14F-4D97-AF65-F5344CB8AC3E}">
        <p14:creationId xmlns:p14="http://schemas.microsoft.com/office/powerpoint/2010/main" val="399798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753085"/>
            <a:ext cx="8712968" cy="3323987"/>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t>Commercialisation : </a:t>
            </a:r>
          </a:p>
          <a:p>
            <a:pPr marL="285750" indent="-285750">
              <a:buFont typeface="Wingdings" panose="05000000000000000000" pitchFamily="2" charset="2"/>
              <a:buChar char="Ø"/>
            </a:pPr>
            <a:r>
              <a:rPr lang="fr-FR" sz="1400" dirty="0"/>
              <a:t>Lavandin : « France lavande »</a:t>
            </a:r>
          </a:p>
          <a:p>
            <a:pPr marL="285750" indent="-285750">
              <a:buFont typeface="Wingdings" panose="05000000000000000000" pitchFamily="2" charset="2"/>
              <a:buChar char="Ø"/>
            </a:pPr>
            <a:r>
              <a:rPr lang="fr-FR" sz="1400" dirty="0"/>
              <a:t>Céréales : « Drômoise des Céréales »</a:t>
            </a:r>
          </a:p>
          <a:p>
            <a:pPr marL="285750" indent="-285750">
              <a:buFont typeface="Wingdings" panose="05000000000000000000" pitchFamily="2" charset="2"/>
              <a:buChar char="Ø"/>
            </a:pPr>
            <a:r>
              <a:rPr lang="fr-FR" sz="1400" dirty="0"/>
              <a:t>Semences anciennes :  </a:t>
            </a:r>
            <a:r>
              <a:rPr lang="fr-FR" sz="1400" dirty="0" smtClean="0"/>
              <a:t>a </a:t>
            </a:r>
            <a:r>
              <a:rPr lang="fr-FR" sz="1400" dirty="0"/>
              <a:t>un Semencier, qui refait les </a:t>
            </a:r>
            <a:r>
              <a:rPr lang="fr-FR" sz="1400" dirty="0" smtClean="0"/>
              <a:t>bords </a:t>
            </a:r>
            <a:r>
              <a:rPr lang="fr-FR" sz="1400" dirty="0"/>
              <a:t>des routes, les berges de rivières et l’enherbement des panneaux </a:t>
            </a:r>
            <a:r>
              <a:rPr lang="fr-FR" sz="1400" dirty="0" smtClean="0"/>
              <a:t>photovoltaïques</a:t>
            </a:r>
            <a:endParaRPr lang="fr-FR" sz="1400" dirty="0"/>
          </a:p>
          <a:p>
            <a:pPr marL="285750" indent="-285750">
              <a:buFont typeface="Wingdings" panose="05000000000000000000" pitchFamily="2" charset="2"/>
              <a:buChar char="Ø"/>
            </a:pPr>
            <a:r>
              <a:rPr lang="fr-FR" sz="1400" dirty="0"/>
              <a:t>Les raisins « la Jaillance »</a:t>
            </a:r>
          </a:p>
          <a:p>
            <a:pPr marL="285750" indent="-285750">
              <a:buFont typeface="Wingdings" panose="05000000000000000000" pitchFamily="2" charset="2"/>
              <a:buChar char="Ø"/>
            </a:pPr>
            <a:r>
              <a:rPr lang="fr-FR" sz="1400" dirty="0"/>
              <a:t>Foins : « </a:t>
            </a:r>
            <a:r>
              <a:rPr lang="fr-FR" sz="1400" dirty="0" smtClean="0"/>
              <a:t>Die - </a:t>
            </a:r>
            <a:r>
              <a:rPr lang="fr-FR" sz="1400" dirty="0" err="1" smtClean="0"/>
              <a:t>Montrigaud</a:t>
            </a:r>
            <a:r>
              <a:rPr lang="fr-FR" sz="1400" dirty="0"/>
              <a:t>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Diversifie les paysages et milieux naturels par : </a:t>
            </a:r>
          </a:p>
          <a:p>
            <a:pPr marL="285750" indent="-285750">
              <a:buFont typeface="Wingdings" panose="05000000000000000000" pitchFamily="2" charset="2"/>
              <a:buChar char="§"/>
            </a:pPr>
            <a:r>
              <a:rPr lang="fr-FR" sz="1400" dirty="0" smtClean="0"/>
              <a:t>Ses cultures variées</a:t>
            </a:r>
          </a:p>
          <a:p>
            <a:pPr marL="285750" indent="-285750">
              <a:buFont typeface="Wingdings" panose="05000000000000000000" pitchFamily="2" charset="2"/>
              <a:buChar char="§"/>
            </a:pPr>
            <a:r>
              <a:rPr lang="fr-FR" sz="1400" dirty="0" smtClean="0"/>
              <a:t>L’entretien des haies</a:t>
            </a:r>
          </a:p>
          <a:p>
            <a:pPr marL="285750" indent="-285750">
              <a:buFont typeface="Wingdings" panose="05000000000000000000" pitchFamily="2" charset="2"/>
              <a:buChar char="§"/>
            </a:pPr>
            <a:r>
              <a:rPr lang="fr-FR" sz="1400" dirty="0" smtClean="0"/>
              <a:t>Les allées de Noyers qui sont des habitats pour l’avifaune</a:t>
            </a:r>
          </a:p>
          <a:p>
            <a:pPr marL="285750" indent="-285750">
              <a:buFont typeface="Wingdings" panose="05000000000000000000" pitchFamily="2" charset="2"/>
              <a:buChar char="§"/>
            </a:pPr>
            <a:r>
              <a:rPr lang="fr-FR" sz="1400" dirty="0" smtClean="0"/>
              <a:t>Les cabanons sont des refuges pour les chauve-souris et hirondelles de fenêtre (</a:t>
            </a:r>
            <a:r>
              <a:rPr lang="fr-FR" sz="1400" dirty="0" err="1" smtClean="0"/>
              <a:t>Delichon</a:t>
            </a:r>
            <a:r>
              <a:rPr lang="fr-FR" sz="1400" dirty="0" smtClean="0"/>
              <a:t> </a:t>
            </a:r>
            <a:r>
              <a:rPr lang="fr-FR" sz="1400" dirty="0" err="1" smtClean="0"/>
              <a:t>urbicum</a:t>
            </a:r>
            <a:r>
              <a:rPr lang="fr-FR" sz="1400" dirty="0" smtClean="0"/>
              <a:t>)</a:t>
            </a:r>
          </a:p>
          <a:p>
            <a:pPr marL="285750" indent="-285750">
              <a:buFont typeface="Wingdings" panose="05000000000000000000" pitchFamily="2" charset="2"/>
              <a:buChar char="§"/>
            </a:pPr>
            <a:r>
              <a:rPr lang="fr-FR" sz="1400" dirty="0" smtClean="0"/>
              <a:t>Les bandes enherbées</a:t>
            </a:r>
          </a:p>
          <a:p>
            <a:pPr marL="285750" indent="-285750">
              <a:buFont typeface="Wingdings" panose="05000000000000000000" pitchFamily="2" charset="2"/>
              <a:buChar char="§"/>
            </a:pPr>
            <a:r>
              <a:rPr lang="fr-FR" sz="1400" dirty="0" smtClean="0"/>
              <a:t>Les talus </a:t>
            </a:r>
          </a:p>
        </p:txBody>
      </p:sp>
      <p:pic>
        <p:nvPicPr>
          <p:cNvPr id="7" name="Picture 3" descr="C:\Users\utilisateur\Desktop\Stage c\DSC_51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048" y="4037459"/>
            <a:ext cx="3514912" cy="23438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7942" y="944929"/>
            <a:ext cx="1105530" cy="46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700808"/>
            <a:ext cx="1135288" cy="80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106</a:t>
            </a:fld>
            <a:endParaRPr lang="fr-FR"/>
          </a:p>
        </p:txBody>
      </p:sp>
      <p:sp>
        <p:nvSpPr>
          <p:cNvPr id="9" name="Titre 1"/>
          <p:cNvSpPr>
            <a:spLocks noGrp="1"/>
          </p:cNvSpPr>
          <p:nvPr>
            <p:ph type="title"/>
          </p:nvPr>
        </p:nvSpPr>
        <p:spPr>
          <a:xfrm>
            <a:off x="35496" y="-27384"/>
            <a:ext cx="3672408" cy="1143000"/>
          </a:xfrm>
        </p:spPr>
        <p:txBody>
          <a:bodyPr>
            <a:normAutofit/>
          </a:bodyPr>
          <a:lstStyle/>
          <a:p>
            <a:r>
              <a:rPr lang="fr-FR" sz="3200" b="1" dirty="0" smtClean="0">
                <a:solidFill>
                  <a:srgbClr val="000066"/>
                </a:solidFill>
              </a:rPr>
              <a:t>a. Alain Archinard</a:t>
            </a:r>
            <a:endParaRPr lang="fr-FR" sz="3200" b="1" dirty="0">
              <a:solidFill>
                <a:srgbClr val="000066"/>
              </a:solidFill>
            </a:endParaRPr>
          </a:p>
        </p:txBody>
      </p:sp>
    </p:spTree>
    <p:extLst>
      <p:ext uri="{BB962C8B-B14F-4D97-AF65-F5344CB8AC3E}">
        <p14:creationId xmlns:p14="http://schemas.microsoft.com/office/powerpoint/2010/main" val="180731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37" y="44624"/>
            <a:ext cx="3256919" cy="1116413"/>
          </a:xfrm>
        </p:spPr>
        <p:txBody>
          <a:bodyPr>
            <a:normAutofit/>
          </a:bodyPr>
          <a:lstStyle/>
          <a:p>
            <a:r>
              <a:rPr lang="fr-FR" sz="3200" b="1" dirty="0" smtClean="0">
                <a:solidFill>
                  <a:srgbClr val="000066"/>
                </a:solidFill>
              </a:rPr>
              <a:t>b. Delphine Poron </a:t>
            </a:r>
            <a:endParaRPr lang="fr-FR" sz="3200" b="1" dirty="0">
              <a:solidFill>
                <a:srgbClr val="000066"/>
              </a:solidFill>
            </a:endParaRPr>
          </a:p>
        </p:txBody>
      </p:sp>
      <p:sp>
        <p:nvSpPr>
          <p:cNvPr id="4" name="Rectangle 3"/>
          <p:cNvSpPr/>
          <p:nvPr/>
        </p:nvSpPr>
        <p:spPr>
          <a:xfrm>
            <a:off x="115642" y="1052737"/>
            <a:ext cx="4024310" cy="4770537"/>
          </a:xfrm>
          <a:prstGeom prst="rect">
            <a:avLst/>
          </a:prstGeom>
        </p:spPr>
        <p:txBody>
          <a:bodyPr wrap="square">
            <a:spAutoFit/>
          </a:bodyPr>
          <a:lstStyle/>
          <a:p>
            <a:endParaRPr lang="fr-FR" sz="1400" dirty="0" smtClean="0"/>
          </a:p>
          <a:p>
            <a:pPr marL="285750" indent="-285750">
              <a:buFont typeface="Wingdings" panose="05000000000000000000" pitchFamily="2" charset="2"/>
              <a:buChar char="Ø"/>
            </a:pPr>
            <a:r>
              <a:rPr lang="fr-FR" sz="1400" dirty="0" smtClean="0"/>
              <a:t>Métier </a:t>
            </a:r>
            <a:r>
              <a:rPr lang="fr-FR" sz="1400" dirty="0"/>
              <a:t>: Agricultrice (depuis 2014</a:t>
            </a:r>
            <a:r>
              <a:rPr lang="fr-FR" sz="1400" dirty="0" smtClean="0"/>
              <a:t>) et cuisinière</a:t>
            </a:r>
          </a:p>
          <a:p>
            <a:pPr marL="285750" indent="-285750">
              <a:buFont typeface="Wingdings" panose="05000000000000000000" pitchFamily="2" charset="2"/>
              <a:buChar char="Ø"/>
            </a:pPr>
            <a:r>
              <a:rPr lang="fr-FR" sz="1400" dirty="0" smtClean="0"/>
              <a:t>Installée depuis 9 ans sur l’exploitation</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a:t>Â</a:t>
            </a:r>
            <a:r>
              <a:rPr lang="fr-FR" sz="1400" dirty="0" smtClean="0"/>
              <a:t>ge </a:t>
            </a:r>
            <a:r>
              <a:rPr lang="fr-FR" sz="1400" dirty="0"/>
              <a:t>: </a:t>
            </a:r>
            <a:r>
              <a:rPr lang="fr-FR" sz="1400" dirty="0" smtClean="0"/>
              <a:t>43 ans</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Pas de transmission, changement de milieu (parents n’étaient pas dans le monde agricole)</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Métier-Passion</a:t>
            </a:r>
            <a:endParaRPr lang="fr-FR" sz="1400" dirty="0"/>
          </a:p>
          <a:p>
            <a:endParaRPr lang="fr-FR" sz="1400" dirty="0" smtClean="0"/>
          </a:p>
          <a:p>
            <a:pPr marL="285750" indent="-285750">
              <a:buFont typeface="Wingdings" panose="05000000000000000000" pitchFamily="2" charset="2"/>
              <a:buChar char="Ø"/>
            </a:pPr>
            <a:r>
              <a:rPr lang="fr-FR" sz="1400" dirty="0" smtClean="0"/>
              <a:t>Commune </a:t>
            </a:r>
            <a:r>
              <a:rPr lang="fr-FR" sz="1400" dirty="0"/>
              <a:t>: Die </a:t>
            </a:r>
            <a:endParaRPr lang="fr-FR" sz="1400" dirty="0" smtClean="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Groupe </a:t>
            </a:r>
            <a:r>
              <a:rPr lang="fr-FR" sz="1400" dirty="0"/>
              <a:t>: « </a:t>
            </a:r>
            <a:r>
              <a:rPr lang="fr-FR" sz="1400" dirty="0" smtClean="0"/>
              <a:t>Maraichage </a:t>
            </a:r>
            <a:r>
              <a:rPr lang="fr-FR" sz="1400" dirty="0"/>
              <a:t>Sol Vivant </a:t>
            </a:r>
            <a:r>
              <a:rPr lang="fr-FR" sz="1400" dirty="0" smtClean="0"/>
              <a:t>»</a:t>
            </a:r>
          </a:p>
          <a:p>
            <a:pPr marL="285750" indent="-285750">
              <a:buFont typeface="Wingdings" panose="05000000000000000000" pitchFamily="2" charset="2"/>
              <a:buChar char="Ø"/>
            </a:pPr>
            <a:endParaRPr lang="fr-FR" sz="1400" dirty="0"/>
          </a:p>
          <a:p>
            <a:pPr marL="171450" indent="-171450">
              <a:buFont typeface="Wingdings" panose="05000000000000000000" pitchFamily="2" charset="2"/>
              <a:buChar char="Ø"/>
            </a:pPr>
            <a:r>
              <a:rPr lang="fr-FR" sz="1400" dirty="0"/>
              <a:t>Type d’Agriculture : Dérivé de la </a:t>
            </a:r>
            <a:r>
              <a:rPr lang="fr-FR" sz="1400" dirty="0" smtClean="0"/>
              <a:t>permaculture</a:t>
            </a:r>
          </a:p>
          <a:p>
            <a:r>
              <a:rPr lang="fr-FR" sz="1400" dirty="0" smtClean="0"/>
              <a:t>(moins </a:t>
            </a:r>
            <a:r>
              <a:rPr lang="fr-FR" sz="1400" dirty="0"/>
              <a:t>dans le design de l’espace et </a:t>
            </a:r>
            <a:r>
              <a:rPr lang="fr-FR" sz="1400" dirty="0" smtClean="0"/>
              <a:t>l’organisation) </a:t>
            </a:r>
            <a:endParaRPr lang="fr-FR" sz="1400" dirty="0"/>
          </a:p>
          <a:p>
            <a:pPr marL="171450" indent="-171450">
              <a:buFont typeface="Wingdings" panose="05000000000000000000" pitchFamily="2" charset="2"/>
              <a:buChar char="v"/>
            </a:pPr>
            <a:endParaRPr lang="fr-FR" sz="1100" dirty="0" smtClean="0"/>
          </a:p>
          <a:p>
            <a:pPr marL="171450" indent="-171450">
              <a:buFont typeface="Wingdings" panose="05000000000000000000" pitchFamily="2" charset="2"/>
              <a:buChar char="v"/>
            </a:pPr>
            <a:r>
              <a:rPr lang="fr-FR" sz="1100" dirty="0" smtClean="0"/>
              <a:t>Lien: </a:t>
            </a:r>
            <a:r>
              <a:rPr lang="fr-FR" sz="1100" dirty="0" smtClean="0">
                <a:hlinkClick r:id="rId2"/>
              </a:rPr>
              <a:t>http://</a:t>
            </a:r>
            <a:r>
              <a:rPr lang="fr-FR" sz="1100" dirty="0">
                <a:hlinkClick r:id="rId2"/>
              </a:rPr>
              <a:t>maraichagesolvivant.org/wakka.php?wiki=PagePrincipale</a:t>
            </a:r>
            <a:endParaRPr lang="fr-FR" sz="1100" dirty="0"/>
          </a:p>
          <a:p>
            <a:endParaRPr lang="fr-FR" sz="1100" dirty="0" smtClean="0"/>
          </a:p>
          <a:p>
            <a:pPr marL="171450" indent="-171450">
              <a:buFont typeface="Wingdings" panose="05000000000000000000" pitchFamily="2" charset="2"/>
              <a:buChar char="v"/>
            </a:pPr>
            <a:r>
              <a:rPr lang="fr-FR" sz="1100" dirty="0" smtClean="0"/>
              <a:t>Vidéo :</a:t>
            </a:r>
            <a:r>
              <a:rPr lang="fr-FR" sz="1100" dirty="0" smtClean="0">
                <a:hlinkClick r:id="rId3"/>
              </a:rPr>
              <a:t>https</a:t>
            </a:r>
            <a:r>
              <a:rPr lang="fr-FR" sz="1100" dirty="0">
                <a:hlinkClick r:id="rId3"/>
              </a:rPr>
              <a:t>://www.youtube.com/watch?v=9zqEENqyEvQ</a:t>
            </a:r>
            <a:endParaRPr lang="fr-FR" sz="1100" dirty="0"/>
          </a:p>
          <a:p>
            <a:endParaRPr lang="fr-FR" sz="1100" dirty="0" smtClean="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3444" y="2132856"/>
            <a:ext cx="4763122" cy="250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107</a:t>
            </a:fld>
            <a:endParaRPr lang="fr-FR"/>
          </a:p>
        </p:txBody>
      </p:sp>
    </p:spTree>
    <p:extLst>
      <p:ext uri="{BB962C8B-B14F-4D97-AF65-F5344CB8AC3E}">
        <p14:creationId xmlns:p14="http://schemas.microsoft.com/office/powerpoint/2010/main" val="347922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5517232"/>
            <a:ext cx="4572000" cy="646331"/>
          </a:xfrm>
          <a:prstGeom prst="rect">
            <a:avLst/>
          </a:prstGeom>
        </p:spPr>
        <p:txBody>
          <a:bodyPr>
            <a:spAutoFit/>
          </a:bodyPr>
          <a:lstStyle/>
          <a:p>
            <a:r>
              <a:rPr lang="fr-FR" dirty="0"/>
              <a:t/>
            </a:r>
            <a:br>
              <a:rPr lang="fr-FR" dirty="0"/>
            </a:br>
            <a:endParaRPr lang="fr-FR" dirty="0"/>
          </a:p>
        </p:txBody>
      </p:sp>
      <p:sp>
        <p:nvSpPr>
          <p:cNvPr id="7" name="Rectangle 6"/>
          <p:cNvSpPr/>
          <p:nvPr/>
        </p:nvSpPr>
        <p:spPr>
          <a:xfrm>
            <a:off x="107504" y="972011"/>
            <a:ext cx="9209532" cy="4401205"/>
          </a:xfrm>
          <a:prstGeom prst="rect">
            <a:avLst/>
          </a:prstGeom>
        </p:spPr>
        <p:txBody>
          <a:bodyPr wrap="square">
            <a:spAutoFit/>
          </a:bodyPr>
          <a:lstStyle/>
          <a:p>
            <a:pPr marL="285750" indent="-285750">
              <a:buFont typeface="Wingdings" panose="05000000000000000000" pitchFamily="2" charset="2"/>
              <a:buChar char="Ø"/>
            </a:pPr>
            <a:r>
              <a:rPr lang="fr-FR" sz="1400" dirty="0"/>
              <a:t>Surface agricole : </a:t>
            </a:r>
            <a:r>
              <a:rPr lang="fr-FR" sz="1400" dirty="0" smtClean="0"/>
              <a:t>1ha</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Très grande variété de végétaux : </a:t>
            </a:r>
            <a:endParaRPr lang="fr-FR" sz="1400" dirty="0"/>
          </a:p>
          <a:p>
            <a:pPr marL="285750" indent="-285750">
              <a:buFont typeface="Wingdings" panose="05000000000000000000" pitchFamily="2" charset="2"/>
              <a:buChar char="§"/>
            </a:pPr>
            <a:r>
              <a:rPr lang="fr-FR" sz="1400" dirty="0"/>
              <a:t>Légumes : </a:t>
            </a:r>
            <a:r>
              <a:rPr lang="fr-FR" sz="1400" dirty="0" smtClean="0"/>
              <a:t>80 variétés de tomates; 25 variétés de courges, maïs, melon, courges, pastèque, haricots, navets, radis, patates, carottes, mesclun, fèves, petits pois, épinards…</a:t>
            </a:r>
            <a:endParaRPr lang="fr-FR" sz="1400" dirty="0"/>
          </a:p>
          <a:p>
            <a:pPr marL="285750" indent="-285750">
              <a:buFont typeface="Wingdings" panose="05000000000000000000" pitchFamily="2" charset="2"/>
              <a:buChar char="§"/>
            </a:pPr>
            <a:r>
              <a:rPr lang="fr-FR" sz="1400" dirty="0"/>
              <a:t>Herbes </a:t>
            </a:r>
            <a:r>
              <a:rPr lang="fr-FR" sz="1400" dirty="0" smtClean="0"/>
              <a:t>: </a:t>
            </a:r>
          </a:p>
          <a:p>
            <a:r>
              <a:rPr lang="fr-FR" sz="1400" dirty="0"/>
              <a:t>-</a:t>
            </a:r>
            <a:r>
              <a:rPr lang="fr-FR" sz="1400" dirty="0" smtClean="0"/>
              <a:t>les annuelles : Persil, Cerfeuil, Coriandre, Aneth… </a:t>
            </a:r>
          </a:p>
          <a:p>
            <a:r>
              <a:rPr lang="fr-FR" sz="1400" dirty="0" smtClean="0"/>
              <a:t>- les vivaces : sauge, thym, serpolet, origan…</a:t>
            </a:r>
            <a:endParaRPr lang="fr-FR" sz="1400" dirty="0"/>
          </a:p>
          <a:p>
            <a:pPr marL="285750" indent="-285750">
              <a:buFont typeface="Wingdings" panose="05000000000000000000" pitchFamily="2" charset="2"/>
              <a:buChar char="§"/>
            </a:pPr>
            <a:r>
              <a:rPr lang="fr-FR" sz="1400" dirty="0"/>
              <a:t>Fleurs </a:t>
            </a:r>
            <a:r>
              <a:rPr lang="fr-FR" sz="1400" dirty="0" smtClean="0"/>
              <a:t>comestibles : capucines</a:t>
            </a:r>
            <a:endParaRPr lang="fr-FR" sz="1400" dirty="0"/>
          </a:p>
          <a:p>
            <a:pPr marL="285750" indent="-285750">
              <a:buFont typeface="Wingdings" panose="05000000000000000000" pitchFamily="2" charset="2"/>
              <a:buChar char="§"/>
            </a:pPr>
            <a:r>
              <a:rPr lang="fr-FR" sz="1400" dirty="0"/>
              <a:t>Plants potagers au </a:t>
            </a:r>
            <a:r>
              <a:rPr lang="fr-FR" sz="1400" dirty="0" smtClean="0"/>
              <a:t>printemps</a:t>
            </a:r>
          </a:p>
          <a:p>
            <a:pPr marL="285750" indent="-285750">
              <a:buFont typeface="Wingdings" panose="05000000000000000000" pitchFamily="2" charset="2"/>
              <a:buChar char="§"/>
            </a:pPr>
            <a:r>
              <a:rPr lang="fr-FR" sz="1400" dirty="0" smtClean="0"/>
              <a:t>Fruitiers</a:t>
            </a:r>
          </a:p>
          <a:p>
            <a:pPr marL="285750" indent="-285750">
              <a:buFont typeface="Wingdings" panose="05000000000000000000" pitchFamily="2" charset="2"/>
              <a:buChar char="§"/>
            </a:pPr>
            <a:r>
              <a:rPr lang="fr-FR" sz="1400" dirty="0" smtClean="0"/>
              <a:t>Plantes vietnamiennes, japonaises</a:t>
            </a:r>
          </a:p>
          <a:p>
            <a:pPr marL="285750" indent="-285750">
              <a:buFont typeface="Wingdings" panose="05000000000000000000" pitchFamily="2" charset="2"/>
              <a:buChar char="§"/>
            </a:pPr>
            <a:endParaRPr lang="fr-FR" sz="1400" dirty="0" smtClean="0"/>
          </a:p>
          <a:p>
            <a:r>
              <a:rPr lang="fr-FR" sz="1400" dirty="0" smtClean="0"/>
              <a:t>« Ma priorité est de nourrir et couvrir les sols. Alimenter un cycle naturel, afin de produire des produits sains et </a:t>
            </a:r>
            <a:r>
              <a:rPr lang="fr-FR" sz="1400" dirty="0"/>
              <a:t>a</a:t>
            </a:r>
            <a:r>
              <a:rPr lang="fr-FR" sz="1400" dirty="0" smtClean="0"/>
              <a:t>voir un sol vivant...»</a:t>
            </a:r>
          </a:p>
          <a:p>
            <a:endParaRPr lang="fr-FR" sz="1400" dirty="0"/>
          </a:p>
          <a:p>
            <a:r>
              <a:rPr lang="fr-FR" sz="1400" dirty="0" smtClean="0"/>
              <a:t>« Je cuisine les légumes que je produis. Aussi, je cuisine pour les vers de terre et toutes les petites bêtes qui habitent mon jardin. »</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endParaRPr lang="fr-FR" sz="1400" dirty="0"/>
          </a:p>
        </p:txBody>
      </p:sp>
      <p:pic>
        <p:nvPicPr>
          <p:cNvPr id="10" name="Picture 6" descr="Résultat de recherche d'images pour &quot;maraichage sol vivan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839186"/>
            <a:ext cx="3384376" cy="2002422"/>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108</a:t>
            </a:fld>
            <a:endParaRPr lang="fr-FR"/>
          </a:p>
        </p:txBody>
      </p:sp>
      <p:sp>
        <p:nvSpPr>
          <p:cNvPr id="8" name="Titre 1"/>
          <p:cNvSpPr>
            <a:spLocks noGrp="1"/>
          </p:cNvSpPr>
          <p:nvPr>
            <p:ph type="title"/>
          </p:nvPr>
        </p:nvSpPr>
        <p:spPr>
          <a:xfrm>
            <a:off x="18937" y="44624"/>
            <a:ext cx="3256919" cy="1116413"/>
          </a:xfrm>
        </p:spPr>
        <p:txBody>
          <a:bodyPr>
            <a:normAutofit/>
          </a:bodyPr>
          <a:lstStyle/>
          <a:p>
            <a:r>
              <a:rPr lang="fr-FR" sz="3200" b="1" dirty="0" smtClean="0">
                <a:solidFill>
                  <a:srgbClr val="000066"/>
                </a:solidFill>
              </a:rPr>
              <a:t>b. Delphine Poron </a:t>
            </a:r>
            <a:endParaRPr lang="fr-FR" sz="3200" b="1" dirty="0">
              <a:solidFill>
                <a:srgbClr val="000066"/>
              </a:solidFill>
            </a:endParaRPr>
          </a:p>
        </p:txBody>
      </p:sp>
    </p:spTree>
    <p:extLst>
      <p:ext uri="{BB962C8B-B14F-4D97-AF65-F5344CB8AC3E}">
        <p14:creationId xmlns:p14="http://schemas.microsoft.com/office/powerpoint/2010/main" val="87825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614293"/>
            <a:ext cx="8640960" cy="5262979"/>
          </a:xfrm>
          <a:prstGeom prst="rect">
            <a:avLst/>
          </a:prstGeom>
          <a:noFill/>
        </p:spPr>
        <p:txBody>
          <a:bodyPr wrap="square" rtlCol="0">
            <a:spAutoFit/>
          </a:bodyPr>
          <a:lstStyle/>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a:t>Activité de traiteur, transforme </a:t>
            </a:r>
            <a:r>
              <a:rPr lang="fr-FR" sz="1400" dirty="0" smtClean="0"/>
              <a:t>tous </a:t>
            </a:r>
            <a:r>
              <a:rPr lang="fr-FR" sz="1400" dirty="0"/>
              <a:t>ses produits, pour des événements, des groupes et pour les </a:t>
            </a:r>
            <a:r>
              <a:rPr lang="fr-FR" sz="1400" dirty="0" smtClean="0"/>
              <a:t>marchés. </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Machines : 2 </a:t>
            </a:r>
            <a:r>
              <a:rPr lang="fr-FR" sz="1400" dirty="0" smtClean="0"/>
              <a:t>tondeuses, une pompe et </a:t>
            </a:r>
            <a:r>
              <a:rPr lang="fr-FR" sz="1400" dirty="0"/>
              <a:t>une </a:t>
            </a:r>
            <a:r>
              <a:rPr lang="fr-FR" sz="1400" dirty="0" err="1"/>
              <a:t>grelinette</a:t>
            </a:r>
            <a:r>
              <a:rPr lang="fr-FR" sz="1400" dirty="0"/>
              <a:t>.</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Labourage : </a:t>
            </a:r>
          </a:p>
          <a:p>
            <a:r>
              <a:rPr lang="fr-FR" sz="1400" dirty="0" smtClean="0"/>
              <a:t>« Non, je pratique les « TCS » (techniques culturales simplifiées) qui sont des techniques de non-labour utilisées dans l’agriculture conventionnelle » </a:t>
            </a:r>
          </a:p>
          <a:p>
            <a:r>
              <a:rPr lang="fr-FR" sz="1400" dirty="0" smtClean="0"/>
              <a:t>« Le groupe </a:t>
            </a:r>
            <a:r>
              <a:rPr lang="fr-FR" sz="1400" b="1" dirty="0" smtClean="0"/>
              <a:t>maraichage sol vivant</a:t>
            </a:r>
            <a:r>
              <a:rPr lang="fr-FR" sz="1400" dirty="0" smtClean="0"/>
              <a:t> </a:t>
            </a:r>
            <a:r>
              <a:rPr lang="fr-FR" sz="1400" dirty="0"/>
              <a:t> </a:t>
            </a:r>
            <a:r>
              <a:rPr lang="fr-FR" sz="1400" dirty="0" smtClean="0"/>
              <a:t>provient au départ de ces techniques »</a:t>
            </a:r>
          </a:p>
          <a:p>
            <a:endParaRPr lang="fr-FR" sz="1400" dirty="0"/>
          </a:p>
          <a:p>
            <a:pPr marL="285750" indent="-285750">
              <a:buFont typeface="Wingdings" panose="05000000000000000000" pitchFamily="2" charset="2"/>
              <a:buChar char="Ø"/>
            </a:pPr>
            <a:r>
              <a:rPr lang="fr-FR" sz="1400" dirty="0" smtClean="0"/>
              <a:t>« Mes sols sont couverts tout le temps, plus ou moins selon la saison. Je les protège à l’aide de tout ce que je peux trouver : de la paille, de la luzerne, du foin des planches, des pierres… </a:t>
            </a:r>
          </a:p>
          <a:p>
            <a:r>
              <a:rPr lang="fr-FR" sz="1400" dirty="0" smtClean="0"/>
              <a:t>Sur mon exploitation, je préserve de larges surfaces enherbées pour participer à une certaine biodiversité.  Je les entretiens</a:t>
            </a:r>
            <a:r>
              <a:rPr lang="fr-FR" sz="1400" dirty="0"/>
              <a:t>, puis grâce aux </a:t>
            </a:r>
            <a:r>
              <a:rPr lang="fr-FR" sz="1400" dirty="0" smtClean="0"/>
              <a:t>tontes, je peux créer mon engrais. »</a:t>
            </a:r>
          </a:p>
          <a:p>
            <a:pPr marL="285750" indent="-285750">
              <a:buFont typeface="Wingdings" panose="05000000000000000000" pitchFamily="2" charset="2"/>
              <a:buChar char="Ø"/>
            </a:pPr>
            <a:r>
              <a:rPr lang="fr-FR" sz="1400" dirty="0"/>
              <a:t>M</a:t>
            </a:r>
            <a:r>
              <a:rPr lang="fr-FR" sz="1400" dirty="0" smtClean="0"/>
              <a:t>es sols doivent toujours avoir à manger et un toit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Mes sols bien nourris participent à avoir des fruits et légumes possédant une excellente qualité nutritive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Qualité des sols : très argileux, qui se </a:t>
            </a:r>
            <a:r>
              <a:rPr lang="fr-FR" sz="1400" dirty="0" smtClean="0"/>
              <a:t>compacte </a:t>
            </a:r>
            <a:r>
              <a:rPr lang="fr-FR" sz="1400" dirty="0" smtClean="0"/>
              <a:t>très facilement</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Semences : fertiles. Beaucoup de variétés traditionnelles, mais aussi des créations faites par des passionnés.  </a:t>
            </a:r>
          </a:p>
          <a:p>
            <a:r>
              <a:rPr lang="fr-FR" sz="1400" dirty="0" smtClean="0"/>
              <a:t>Ex: croisement entre espèces de tomates. </a:t>
            </a:r>
          </a:p>
          <a:p>
            <a:pPr marL="285750" indent="-285750">
              <a:buFont typeface="Wingdings" panose="05000000000000000000" pitchFamily="2" charset="2"/>
              <a:buChar char="Ø"/>
            </a:pPr>
            <a:r>
              <a:rPr lang="fr-FR" sz="1400" dirty="0" smtClean="0"/>
              <a:t>Approvisionnement :  Chez des semenciers comme  </a:t>
            </a:r>
            <a:r>
              <a:rPr lang="fr-FR" sz="1400" dirty="0" err="1" smtClean="0"/>
              <a:t>Kokopelli</a:t>
            </a:r>
            <a:r>
              <a:rPr lang="fr-FR" sz="1400" dirty="0" smtClean="0"/>
              <a:t> ou </a:t>
            </a:r>
            <a:r>
              <a:rPr lang="fr-FR" sz="1400" dirty="0" err="1" smtClean="0"/>
              <a:t>Biaugerme</a:t>
            </a:r>
            <a:r>
              <a:rPr lang="fr-FR" sz="1400" dirty="0" smtClean="0"/>
              <a:t>. Mais aussi via des échanges entre paysans, jardiniers et passionnés grâce aux bourses aux graines.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752332"/>
            <a:ext cx="2609487" cy="1087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511" y="5752332"/>
            <a:ext cx="1505865" cy="103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109</a:t>
            </a:fld>
            <a:endParaRPr lang="fr-FR"/>
          </a:p>
        </p:txBody>
      </p:sp>
      <p:sp>
        <p:nvSpPr>
          <p:cNvPr id="8" name="Titre 1"/>
          <p:cNvSpPr>
            <a:spLocks noGrp="1"/>
          </p:cNvSpPr>
          <p:nvPr>
            <p:ph type="title"/>
          </p:nvPr>
        </p:nvSpPr>
        <p:spPr>
          <a:xfrm>
            <a:off x="18937" y="44624"/>
            <a:ext cx="3256919" cy="1116413"/>
          </a:xfrm>
        </p:spPr>
        <p:txBody>
          <a:bodyPr>
            <a:normAutofit/>
          </a:bodyPr>
          <a:lstStyle/>
          <a:p>
            <a:r>
              <a:rPr lang="fr-FR" sz="3200" b="1" dirty="0" smtClean="0">
                <a:solidFill>
                  <a:srgbClr val="000066"/>
                </a:solidFill>
              </a:rPr>
              <a:t>b. Delphine Poron </a:t>
            </a:r>
            <a:endParaRPr lang="fr-FR" sz="3200" b="1" dirty="0">
              <a:solidFill>
                <a:srgbClr val="000066"/>
              </a:solidFill>
            </a:endParaRPr>
          </a:p>
        </p:txBody>
      </p:sp>
    </p:spTree>
    <p:extLst>
      <p:ext uri="{BB962C8B-B14F-4D97-AF65-F5344CB8AC3E}">
        <p14:creationId xmlns:p14="http://schemas.microsoft.com/office/powerpoint/2010/main" val="86962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146947"/>
            <a:ext cx="2555776" cy="1039634"/>
          </a:xfrm>
        </p:spPr>
        <p:txBody>
          <a:bodyPr>
            <a:noAutofit/>
          </a:bodyPr>
          <a:lstStyle/>
          <a:p>
            <a:pPr lvl="0"/>
            <a:r>
              <a:rPr lang="fr-FR" sz="3200" b="1" dirty="0">
                <a:solidFill>
                  <a:srgbClr val="000066"/>
                </a:solidFill>
              </a:rPr>
              <a:t>b</a:t>
            </a:r>
            <a:r>
              <a:rPr lang="fr-FR" sz="3200" b="1" dirty="0" smtClean="0">
                <a:solidFill>
                  <a:srgbClr val="000066"/>
                </a:solidFill>
              </a:rPr>
              <a:t>. Généralités</a:t>
            </a:r>
            <a:endParaRPr lang="fr-FR" sz="3200" dirty="0">
              <a:solidFill>
                <a:srgbClr val="000066"/>
              </a:solidFill>
            </a:endParaRPr>
          </a:p>
        </p:txBody>
      </p:sp>
      <p:sp>
        <p:nvSpPr>
          <p:cNvPr id="5" name="Rectangle 4"/>
          <p:cNvSpPr/>
          <p:nvPr/>
        </p:nvSpPr>
        <p:spPr>
          <a:xfrm>
            <a:off x="107504" y="1628800"/>
            <a:ext cx="2952328" cy="3970318"/>
          </a:xfrm>
          <a:prstGeom prst="rect">
            <a:avLst/>
          </a:prstGeom>
        </p:spPr>
        <p:txBody>
          <a:bodyPr wrap="square">
            <a:spAutoFit/>
          </a:bodyPr>
          <a:lstStyle/>
          <a:p>
            <a:pPr marL="285750" indent="-285750">
              <a:lnSpc>
                <a:spcPct val="150000"/>
              </a:lnSpc>
              <a:buFont typeface="Wingdings" panose="05000000000000000000" pitchFamily="2" charset="2"/>
              <a:buChar char="Ø"/>
            </a:pPr>
            <a:r>
              <a:rPr lang="fr-FR" sz="1400" dirty="0" smtClean="0"/>
              <a:t>Situation géographique : Grand  quart sud-est </a:t>
            </a:r>
          </a:p>
          <a:p>
            <a:pPr marL="285750" indent="-285750">
              <a:lnSpc>
                <a:spcPct val="150000"/>
              </a:lnSpc>
              <a:buFont typeface="Wingdings" panose="05000000000000000000" pitchFamily="2" charset="2"/>
              <a:buChar char="Ø"/>
            </a:pPr>
            <a:r>
              <a:rPr lang="fr-FR" sz="1400" dirty="0" smtClean="0"/>
              <a:t>Région : Rhône-Alpes-Auvergne</a:t>
            </a:r>
          </a:p>
          <a:p>
            <a:pPr marL="285750" indent="-285750">
              <a:lnSpc>
                <a:spcPct val="150000"/>
              </a:lnSpc>
              <a:buFont typeface="Wingdings" panose="05000000000000000000" pitchFamily="2" charset="2"/>
              <a:buChar char="Ø"/>
            </a:pPr>
            <a:r>
              <a:rPr lang="fr-FR" sz="1400" dirty="0"/>
              <a:t>S</a:t>
            </a:r>
            <a:r>
              <a:rPr lang="fr-FR" sz="1400" dirty="0" smtClean="0"/>
              <a:t>uperficie : 6530 km²</a:t>
            </a:r>
          </a:p>
          <a:p>
            <a:pPr marL="285750" indent="-285750">
              <a:lnSpc>
                <a:spcPct val="150000"/>
              </a:lnSpc>
              <a:buFont typeface="Wingdings" panose="05000000000000000000" pitchFamily="2" charset="2"/>
              <a:buChar char="Ø"/>
            </a:pPr>
            <a:r>
              <a:rPr lang="fr-FR" sz="1400" dirty="0" smtClean="0"/>
              <a:t>Habitants : 496 601 </a:t>
            </a:r>
            <a:endParaRPr lang="fr-FR" sz="1400" dirty="0"/>
          </a:p>
          <a:p>
            <a:pPr marL="285750" indent="-285750">
              <a:lnSpc>
                <a:spcPct val="150000"/>
              </a:lnSpc>
              <a:buFont typeface="Wingdings" panose="05000000000000000000" pitchFamily="2" charset="2"/>
              <a:buChar char="Ø"/>
            </a:pPr>
            <a:r>
              <a:rPr lang="fr-FR" sz="1400" dirty="0" smtClean="0"/>
              <a:t> Densité : 75 habitants/km²</a:t>
            </a:r>
          </a:p>
          <a:p>
            <a:pPr marL="285750" indent="-285750">
              <a:lnSpc>
                <a:spcPct val="150000"/>
              </a:lnSpc>
              <a:buFont typeface="Wingdings" panose="05000000000000000000" pitchFamily="2" charset="2"/>
              <a:buChar char="Ø"/>
            </a:pPr>
            <a:r>
              <a:rPr lang="fr-FR" sz="1400" dirty="0" smtClean="0"/>
              <a:t>Préfecture : Valence (63 400 </a:t>
            </a:r>
            <a:r>
              <a:rPr lang="fr-FR" sz="1400" dirty="0" err="1" smtClean="0"/>
              <a:t>hab</a:t>
            </a:r>
            <a:r>
              <a:rPr lang="fr-FR" sz="1400" dirty="0" smtClean="0"/>
              <a:t>)</a:t>
            </a:r>
          </a:p>
          <a:p>
            <a:pPr marL="285750" indent="-285750">
              <a:lnSpc>
                <a:spcPct val="150000"/>
              </a:lnSpc>
              <a:buFont typeface="Wingdings" panose="05000000000000000000" pitchFamily="2" charset="2"/>
              <a:buChar char="Ø"/>
            </a:pPr>
            <a:r>
              <a:rPr lang="fr-FR" sz="1400" dirty="0" smtClean="0"/>
              <a:t>Sous-préfectures : Die, Nyons</a:t>
            </a:r>
          </a:p>
          <a:p>
            <a:pPr marL="285750" indent="-285750">
              <a:lnSpc>
                <a:spcPct val="150000"/>
              </a:lnSpc>
              <a:buFont typeface="Wingdings" panose="05000000000000000000" pitchFamily="2" charset="2"/>
              <a:buChar char="Ø"/>
            </a:pPr>
            <a:r>
              <a:rPr lang="fr-FR" sz="1400" dirty="0" smtClean="0"/>
              <a:t>19 cantons, 367 communes</a:t>
            </a:r>
          </a:p>
          <a:p>
            <a:pPr marL="285750" indent="-285750">
              <a:lnSpc>
                <a:spcPct val="150000"/>
              </a:lnSpc>
              <a:buFont typeface="Wingdings" panose="05000000000000000000" pitchFamily="2" charset="2"/>
              <a:buChar char="Ø"/>
            </a:pPr>
            <a:r>
              <a:rPr lang="fr-FR" sz="1400" dirty="0"/>
              <a:t> </a:t>
            </a:r>
            <a:r>
              <a:rPr lang="fr-FR" sz="1400" dirty="0" smtClean="0"/>
              <a:t>Altitude : de 46 m à Pierrelatte à 2454 m aux aiguilles de Lus-La-Croix-Haute</a:t>
            </a:r>
          </a:p>
        </p:txBody>
      </p:sp>
      <p:sp>
        <p:nvSpPr>
          <p:cNvPr id="2" name="ZoneTexte 1"/>
          <p:cNvSpPr txBox="1"/>
          <p:nvPr/>
        </p:nvSpPr>
        <p:spPr>
          <a:xfrm>
            <a:off x="35496" y="1124744"/>
            <a:ext cx="2664296" cy="369332"/>
          </a:xfrm>
          <a:prstGeom prst="rect">
            <a:avLst/>
          </a:prstGeom>
          <a:noFill/>
        </p:spPr>
        <p:txBody>
          <a:bodyPr wrap="square" rtlCol="0">
            <a:spAutoFit/>
          </a:bodyPr>
          <a:lstStyle/>
          <a:p>
            <a:r>
              <a:rPr lang="fr-FR" b="1" dirty="0" smtClean="0"/>
              <a:t>1. La carte d’identité </a:t>
            </a:r>
            <a:endParaRPr lang="fr-FR" b="1" dirty="0"/>
          </a:p>
        </p:txBody>
      </p:sp>
      <p:pic>
        <p:nvPicPr>
          <p:cNvPr id="65538" name="Picture 2" descr="C:\Users\utilisateur\Desktop\Stage c\DSC_12831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59832" y="1702185"/>
            <a:ext cx="5733864" cy="382354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11</a:t>
            </a:fld>
            <a:endParaRPr lang="fr-FR"/>
          </a:p>
        </p:txBody>
      </p:sp>
    </p:spTree>
    <p:extLst>
      <p:ext uri="{BB962C8B-B14F-4D97-AF65-F5344CB8AC3E}">
        <p14:creationId xmlns:p14="http://schemas.microsoft.com/office/powerpoint/2010/main" val="322643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1128221"/>
            <a:ext cx="4392488" cy="5755422"/>
          </a:xfrm>
          <a:prstGeom prst="rect">
            <a:avLst/>
          </a:prstGeom>
        </p:spPr>
        <p:txBody>
          <a:bodyPr wrap="square">
            <a:spAutoFit/>
          </a:bodyPr>
          <a:lstStyle/>
          <a:p>
            <a:pPr marL="285750" indent="-285750">
              <a:buFont typeface="Wingdings" panose="05000000000000000000" pitchFamily="2" charset="2"/>
              <a:buChar char="Ø"/>
            </a:pPr>
            <a:r>
              <a:rPr lang="fr-FR" sz="1400" dirty="0"/>
              <a:t>Label : </a:t>
            </a:r>
            <a:r>
              <a:rPr lang="fr-FR" sz="1400" dirty="0" smtClean="0"/>
              <a:t>certifié AB </a:t>
            </a:r>
            <a:r>
              <a:rPr lang="fr-FR" sz="1400" dirty="0"/>
              <a:t>mais ne s’arrête pas à ce cahier des </a:t>
            </a:r>
            <a:r>
              <a:rPr lang="fr-FR" sz="1400" dirty="0" smtClean="0"/>
              <a:t>charges</a:t>
            </a:r>
            <a:r>
              <a:rPr lang="fr-FR" sz="1400" dirty="0"/>
              <a:t> </a:t>
            </a:r>
            <a:r>
              <a:rPr lang="fr-FR" sz="1400" dirty="0" smtClean="0"/>
              <a:t>qui est trop réducteur.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Intrants et amendements : </a:t>
            </a:r>
          </a:p>
          <a:p>
            <a:pPr marL="285750" indent="-285750">
              <a:buFont typeface="Wingdings" panose="05000000000000000000" pitchFamily="2" charset="2"/>
              <a:buChar char="§"/>
            </a:pPr>
            <a:r>
              <a:rPr lang="fr-FR" sz="1400" dirty="0" smtClean="0"/>
              <a:t>Engrais verts : phacélie, Moutarde,  Sarrazin…</a:t>
            </a:r>
          </a:p>
          <a:p>
            <a:r>
              <a:rPr lang="fr-FR" sz="1400" dirty="0" smtClean="0"/>
              <a:t>Cela en fonction des saisons. Ils viennent en couverture du sol.</a:t>
            </a:r>
          </a:p>
          <a:p>
            <a:pPr marL="285750" indent="-285750">
              <a:buFont typeface="Wingdings" panose="05000000000000000000" pitchFamily="2" charset="2"/>
              <a:buChar char="§"/>
            </a:pPr>
            <a:r>
              <a:rPr lang="fr-FR" sz="1400" dirty="0" smtClean="0"/>
              <a:t>Compost, déchets verts </a:t>
            </a:r>
          </a:p>
          <a:p>
            <a:endParaRPr lang="fr-FR" sz="1400" dirty="0"/>
          </a:p>
          <a:p>
            <a:pPr marL="285750" indent="-285750">
              <a:buFont typeface="Wingdings" panose="05000000000000000000" pitchFamily="2" charset="2"/>
              <a:buChar char="Ø"/>
            </a:pPr>
            <a:r>
              <a:rPr lang="fr-FR" sz="1400" dirty="0" smtClean="0"/>
              <a:t>Repos du sol : « Non, un sol ne se repose pas, ne dort pas, il vit et bouge. </a:t>
            </a:r>
          </a:p>
          <a:p>
            <a:r>
              <a:rPr lang="fr-FR" sz="1400" dirty="0" smtClean="0"/>
              <a:t>Je pratique en revanche des rotations »</a:t>
            </a:r>
          </a:p>
          <a:p>
            <a:pPr marL="285750" indent="-285750">
              <a:buFont typeface="Wingdings" panose="05000000000000000000" pitchFamily="2" charset="2"/>
              <a:buChar char="Ø"/>
            </a:pPr>
            <a:r>
              <a:rPr lang="fr-FR" sz="1400" dirty="0" smtClean="0"/>
              <a:t>« La culture de légumineuses enrichie autant qu’elle </a:t>
            </a:r>
            <a:r>
              <a:rPr lang="fr-FR" sz="1400" dirty="0" smtClean="0"/>
              <a:t>s’exporte</a:t>
            </a:r>
            <a:r>
              <a:rPr lang="fr-FR" sz="1400" dirty="0" smtClean="0"/>
              <a:t>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Son exploitation agricole est répartie en plusieurs « planches ». Sur chacune on retrouve au moins trois espèces ou variétés différentes. </a:t>
            </a:r>
          </a:p>
          <a:p>
            <a:endParaRPr lang="fr-FR" sz="1400" dirty="0" smtClean="0"/>
          </a:p>
          <a:p>
            <a:r>
              <a:rPr lang="fr-FR" sz="1400" dirty="0" smtClean="0"/>
              <a:t>Elle essaye de créer des associations végétales ou « </a:t>
            </a:r>
            <a:r>
              <a:rPr lang="fr-FR" sz="1400" dirty="0" err="1" smtClean="0"/>
              <a:t>Guild</a:t>
            </a:r>
            <a:r>
              <a:rPr lang="fr-FR" sz="1400" dirty="0" smtClean="0"/>
              <a:t> » (terme utilisé en permaculture).  Ces associations peuvent se faire du point de vue racinaires, des nutriments, des bactéries, des champignons… Chaque espèce profite des avantages de l’autre. Elles peuvent même se protéger mutuellement. </a:t>
            </a:r>
          </a:p>
          <a:p>
            <a:endParaRPr lang="fr-F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257310"/>
            <a:ext cx="3312368" cy="466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110</a:t>
            </a:fld>
            <a:endParaRPr lang="fr-FR"/>
          </a:p>
        </p:txBody>
      </p:sp>
      <p:sp>
        <p:nvSpPr>
          <p:cNvPr id="7" name="Titre 1"/>
          <p:cNvSpPr>
            <a:spLocks noGrp="1"/>
          </p:cNvSpPr>
          <p:nvPr>
            <p:ph type="title"/>
          </p:nvPr>
        </p:nvSpPr>
        <p:spPr>
          <a:xfrm>
            <a:off x="18937" y="44624"/>
            <a:ext cx="3256919" cy="1116413"/>
          </a:xfrm>
        </p:spPr>
        <p:txBody>
          <a:bodyPr>
            <a:normAutofit/>
          </a:bodyPr>
          <a:lstStyle/>
          <a:p>
            <a:r>
              <a:rPr lang="fr-FR" sz="3200" b="1" dirty="0" smtClean="0">
                <a:solidFill>
                  <a:srgbClr val="000066"/>
                </a:solidFill>
              </a:rPr>
              <a:t>b. Delphine Poron </a:t>
            </a:r>
            <a:endParaRPr lang="fr-FR" sz="3200" b="1" dirty="0">
              <a:solidFill>
                <a:srgbClr val="000066"/>
              </a:solidFill>
            </a:endParaRPr>
          </a:p>
        </p:txBody>
      </p:sp>
    </p:spTree>
    <p:extLst>
      <p:ext uri="{BB962C8B-B14F-4D97-AF65-F5344CB8AC3E}">
        <p14:creationId xmlns:p14="http://schemas.microsoft.com/office/powerpoint/2010/main" val="247881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19" y="-27384"/>
            <a:ext cx="3540769" cy="1152128"/>
          </a:xfrm>
        </p:spPr>
        <p:txBody>
          <a:bodyPr>
            <a:normAutofit/>
          </a:bodyPr>
          <a:lstStyle/>
          <a:p>
            <a:r>
              <a:rPr lang="fr-FR" sz="3200" b="1" dirty="0">
                <a:solidFill>
                  <a:srgbClr val="000066"/>
                </a:solidFill>
              </a:rPr>
              <a:t>c</a:t>
            </a:r>
            <a:r>
              <a:rPr lang="fr-FR" sz="3200" b="1" dirty="0" smtClean="0">
                <a:solidFill>
                  <a:srgbClr val="000066"/>
                </a:solidFill>
              </a:rPr>
              <a:t>. François Lemoine </a:t>
            </a:r>
            <a:endParaRPr lang="fr-FR" sz="3200" b="1" dirty="0">
              <a:solidFill>
                <a:srgbClr val="000066"/>
              </a:solidFill>
            </a:endParaRPr>
          </a:p>
        </p:txBody>
      </p:sp>
      <p:sp>
        <p:nvSpPr>
          <p:cNvPr id="3" name="Rectangle 2"/>
          <p:cNvSpPr/>
          <p:nvPr/>
        </p:nvSpPr>
        <p:spPr>
          <a:xfrm>
            <a:off x="376337" y="3674999"/>
            <a:ext cx="4572000" cy="1200329"/>
          </a:xfrm>
          <a:prstGeom prst="rect">
            <a:avLst/>
          </a:prstGeom>
        </p:spPr>
        <p:txBody>
          <a:bodyPr>
            <a:spAutoFit/>
          </a:bodyPr>
          <a:lstStyle/>
          <a:p>
            <a:endParaRPr lang="fr-FR" dirty="0" smtClean="0"/>
          </a:p>
          <a:p>
            <a:r>
              <a:rPr lang="fr-FR" dirty="0" smtClean="0"/>
              <a:t> </a:t>
            </a:r>
            <a:endParaRPr lang="fr-FR" dirty="0"/>
          </a:p>
          <a:p>
            <a:endParaRPr lang="fr-FR" dirty="0"/>
          </a:p>
          <a:p>
            <a:endParaRPr lang="fr-FR" dirty="0"/>
          </a:p>
        </p:txBody>
      </p:sp>
      <p:sp>
        <p:nvSpPr>
          <p:cNvPr id="4" name="Rectangle 3"/>
          <p:cNvSpPr/>
          <p:nvPr/>
        </p:nvSpPr>
        <p:spPr>
          <a:xfrm>
            <a:off x="303980" y="1196752"/>
            <a:ext cx="4340027" cy="6617196"/>
          </a:xfrm>
          <a:prstGeom prst="rect">
            <a:avLst/>
          </a:prstGeom>
        </p:spPr>
        <p:txBody>
          <a:bodyPr wrap="square">
            <a:spAutoFit/>
          </a:bodyPr>
          <a:lstStyle/>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Métier </a:t>
            </a:r>
            <a:r>
              <a:rPr lang="fr-FR" sz="1400" dirty="0"/>
              <a:t>: </a:t>
            </a:r>
            <a:r>
              <a:rPr lang="fr-FR" sz="1400" dirty="0" smtClean="0"/>
              <a:t>Agriculteur (4 mois) – Bagueur (7 mois)</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Age : </a:t>
            </a:r>
            <a:r>
              <a:rPr lang="fr-FR" sz="1400" dirty="0" smtClean="0"/>
              <a:t>53 </a:t>
            </a:r>
            <a:r>
              <a:rPr lang="fr-FR" sz="1400" dirty="0"/>
              <a:t>ans</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Commune : P</a:t>
            </a:r>
            <a:r>
              <a:rPr lang="fr-FR" sz="1400" dirty="0" smtClean="0"/>
              <a:t>onnet-et-Saint-Auban</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Passion : Ornithologie « Ma vie est tournée vers l’ornithologie </a:t>
            </a:r>
            <a:r>
              <a:rPr lang="fr-FR" sz="1400" dirty="0"/>
              <a:t>et non sur </a:t>
            </a:r>
            <a:r>
              <a:rPr lang="fr-FR" sz="1400" dirty="0" smtClean="0"/>
              <a:t>l’agriculture »</a:t>
            </a:r>
          </a:p>
          <a:p>
            <a:pPr marL="285750" indent="-285750">
              <a:buFont typeface="Wingdings" panose="05000000000000000000" pitchFamily="2" charset="2"/>
              <a:buChar char="Ø"/>
            </a:pPr>
            <a:endParaRPr lang="fr-FR" sz="1400" dirty="0" smtClean="0"/>
          </a:p>
          <a:p>
            <a:r>
              <a:rPr lang="fr-FR" sz="1400" i="1" u="sng" dirty="0" smtClean="0"/>
              <a:t>1.Agriculture</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Surface </a:t>
            </a:r>
            <a:r>
              <a:rPr lang="fr-FR" sz="1400" dirty="0"/>
              <a:t>agricole </a:t>
            </a:r>
            <a:r>
              <a:rPr lang="fr-FR" sz="1400" dirty="0" smtClean="0"/>
              <a:t>: 14 ha</a:t>
            </a:r>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smtClean="0"/>
              <a:t>9ha de lavandin  de la variété «</a:t>
            </a:r>
            <a:r>
              <a:rPr lang="fr-FR" sz="1400" dirty="0"/>
              <a:t> super </a:t>
            </a:r>
            <a:r>
              <a:rPr lang="fr-FR" sz="1400" dirty="0" smtClean="0"/>
              <a:t>» </a:t>
            </a:r>
          </a:p>
          <a:p>
            <a:r>
              <a:rPr lang="fr-FR" sz="1400" dirty="0" smtClean="0"/>
              <a:t>C’est la variété de lavandin qui se rapproche le plus de lavande fine. Elle produit moins que les autres variétés de lavandin mais elle est de meilleure qualité (la moins diluée). </a:t>
            </a:r>
          </a:p>
          <a:p>
            <a:endParaRPr lang="fr-FR" sz="1400" dirty="0" smtClean="0"/>
          </a:p>
          <a:p>
            <a:pPr marL="285750" indent="-285750">
              <a:buFont typeface="Wingdings" panose="05000000000000000000" pitchFamily="2" charset="2"/>
              <a:buChar char="§"/>
            </a:pPr>
            <a:r>
              <a:rPr lang="fr-FR" sz="1400" dirty="0" smtClean="0"/>
              <a:t>Fourrage (5 hectares) -&gt; vendu sur pied (foin)</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Depuis 2005 sur </a:t>
            </a:r>
            <a:r>
              <a:rPr lang="fr-FR" sz="1400" dirty="0" smtClean="0"/>
              <a:t>l’exploitation. En 2007, il  en devient propriétaire.</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
            </a:pPr>
            <a:endParaRPr lang="fr-FR" sz="1400" dirty="0"/>
          </a:p>
          <a:p>
            <a:endParaRPr lang="fr-FR" sz="1400" dirty="0"/>
          </a:p>
          <a:p>
            <a:endParaRPr lang="fr-FR" dirty="0"/>
          </a:p>
        </p:txBody>
      </p:sp>
      <p:pic>
        <p:nvPicPr>
          <p:cNvPr id="13" name="Picture 3" descr="C:\Users\utilisateur\Desktop\Stage c\DSC_425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1917" y="1124744"/>
            <a:ext cx="3903860" cy="260323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utilisateur\Desktop\Stage c\DSC_44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916" y="3994117"/>
            <a:ext cx="3903860" cy="2603235"/>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111</a:t>
            </a:fld>
            <a:endParaRPr lang="fr-FR"/>
          </a:p>
        </p:txBody>
      </p:sp>
    </p:spTree>
    <p:extLst>
      <p:ext uri="{BB962C8B-B14F-4D97-AF65-F5344CB8AC3E}">
        <p14:creationId xmlns:p14="http://schemas.microsoft.com/office/powerpoint/2010/main" val="291285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12" y="764704"/>
            <a:ext cx="5790232" cy="5909310"/>
          </a:xfrm>
          <a:prstGeom prst="rect">
            <a:avLst/>
          </a:prstGeom>
        </p:spPr>
        <p:txBody>
          <a:bodyPr wrap="square">
            <a:spAutoFit/>
          </a:bodyPr>
          <a:lstStyle/>
          <a:p>
            <a:pPr marL="285750" indent="-285750">
              <a:buFont typeface="Wingdings" panose="05000000000000000000" pitchFamily="2" charset="2"/>
              <a:buChar char="Ø"/>
            </a:pPr>
            <a:r>
              <a:rPr lang="fr-FR" sz="1400" dirty="0"/>
              <a:t>M</a:t>
            </a:r>
            <a:r>
              <a:rPr lang="fr-FR" sz="1400" dirty="0" smtClean="0"/>
              <a:t>achines</a:t>
            </a:r>
            <a:r>
              <a:rPr lang="fr-FR" sz="1400" dirty="0"/>
              <a:t> : 2 bineuses</a:t>
            </a:r>
            <a:r>
              <a:rPr lang="fr-FR" sz="1400" dirty="0" smtClean="0"/>
              <a:t>, un </a:t>
            </a:r>
            <a:r>
              <a:rPr lang="fr-FR" sz="1400" dirty="0"/>
              <a:t>tracteur </a:t>
            </a:r>
            <a:r>
              <a:rPr lang="fr-FR" sz="1400" dirty="0" smtClean="0"/>
              <a:t>et une charrue.</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Labourage : </a:t>
            </a:r>
            <a:r>
              <a:rPr lang="fr-FR" sz="1400" dirty="0"/>
              <a:t>pas </a:t>
            </a:r>
            <a:r>
              <a:rPr lang="fr-FR" sz="1400" dirty="0" smtClean="0"/>
              <a:t>tous </a:t>
            </a:r>
            <a:r>
              <a:rPr lang="fr-FR" sz="1400" dirty="0"/>
              <a:t>les </a:t>
            </a:r>
            <a:r>
              <a:rPr lang="fr-FR" sz="1400" dirty="0" smtClean="0"/>
              <a:t>ans et surtout </a:t>
            </a:r>
            <a:r>
              <a:rPr lang="fr-FR" sz="1400" dirty="0"/>
              <a:t>pas en juillet mais en </a:t>
            </a:r>
            <a:r>
              <a:rPr lang="fr-FR" sz="1400" dirty="0" smtClean="0"/>
              <a:t>octobre. Car sinon il s’ensuit une dessiccation des êtres vivants du sol. </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Semences </a:t>
            </a:r>
            <a:r>
              <a:rPr lang="fr-FR" sz="1400" dirty="0"/>
              <a:t>: </a:t>
            </a:r>
            <a:r>
              <a:rPr lang="fr-FR" sz="1400" dirty="0" smtClean="0"/>
              <a:t>Fertiles </a:t>
            </a:r>
            <a:r>
              <a:rPr lang="fr-FR" sz="1400" dirty="0"/>
              <a:t>(pas de F1) et les garde </a:t>
            </a:r>
            <a:r>
              <a:rPr lang="fr-FR" sz="1400" dirty="0" smtClean="0"/>
              <a:t>2 </a:t>
            </a:r>
            <a:r>
              <a:rPr lang="fr-FR" sz="1400" dirty="0"/>
              <a:t>à 3 </a:t>
            </a:r>
            <a:r>
              <a:rPr lang="fr-FR" sz="1400" dirty="0" smtClean="0"/>
              <a:t>ans</a:t>
            </a:r>
            <a:r>
              <a:rPr lang="fr-FR" sz="1400" dirty="0"/>
              <a:t>.</a:t>
            </a:r>
            <a:endParaRPr lang="fr-FR" sz="1400" dirty="0" smtClean="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Type d’agriculture : Biologique </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I</a:t>
            </a:r>
            <a:r>
              <a:rPr lang="fr-FR" sz="1400" dirty="0" smtClean="0"/>
              <a:t>ntrants  : Engrais bio</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Label : Agriculture biologique</a:t>
            </a:r>
          </a:p>
          <a:p>
            <a:endParaRPr lang="fr-FR" sz="1400" dirty="0" smtClean="0"/>
          </a:p>
          <a:p>
            <a:pPr marL="285750" indent="-285750">
              <a:buFont typeface="Wingdings" panose="05000000000000000000" pitchFamily="2" charset="2"/>
              <a:buChar char="Ø"/>
            </a:pPr>
            <a:r>
              <a:rPr lang="fr-FR" sz="1400" dirty="0" smtClean="0"/>
              <a:t>Commercialise  </a:t>
            </a:r>
            <a:r>
              <a:rPr lang="fr-FR" sz="1400" dirty="0"/>
              <a:t>à</a:t>
            </a:r>
          </a:p>
          <a:p>
            <a:endParaRPr lang="fr-FR" sz="1400" dirty="0"/>
          </a:p>
          <a:p>
            <a:pPr marL="285750" indent="-285750">
              <a:buFont typeface="Wingdings" panose="05000000000000000000" pitchFamily="2" charset="2"/>
              <a:buChar char="Ø"/>
            </a:pPr>
            <a:r>
              <a:rPr lang="fr-FR" sz="1400" dirty="0"/>
              <a:t>Diversifie les paysages et milieux naturels par : </a:t>
            </a:r>
          </a:p>
          <a:p>
            <a:pPr marL="285750" indent="-285750">
              <a:buFont typeface="Wingdings" panose="05000000000000000000" pitchFamily="2" charset="2"/>
              <a:buChar char="§"/>
            </a:pPr>
            <a:r>
              <a:rPr lang="fr-FR" sz="1400" dirty="0" smtClean="0"/>
              <a:t>Le m</a:t>
            </a:r>
            <a:r>
              <a:rPr lang="fr-FR" sz="1400" dirty="0" smtClean="0"/>
              <a:t>aintien </a:t>
            </a:r>
            <a:r>
              <a:rPr lang="fr-FR" sz="1400" dirty="0" smtClean="0"/>
              <a:t>de bords </a:t>
            </a:r>
            <a:r>
              <a:rPr lang="fr-FR" sz="1400" dirty="0"/>
              <a:t>de </a:t>
            </a:r>
            <a:r>
              <a:rPr lang="fr-FR" sz="1400" dirty="0" smtClean="0"/>
              <a:t>champs très larges </a:t>
            </a:r>
            <a:r>
              <a:rPr lang="fr-FR" sz="1400" dirty="0"/>
              <a:t>de 10 à 15 </a:t>
            </a:r>
            <a:r>
              <a:rPr lang="fr-FR" sz="1400" dirty="0" smtClean="0"/>
              <a:t>mètres</a:t>
            </a:r>
          </a:p>
          <a:p>
            <a:r>
              <a:rPr lang="fr-FR" sz="1400" dirty="0" smtClean="0"/>
              <a:t>( </a:t>
            </a:r>
            <a:r>
              <a:rPr lang="fr-FR" sz="1400" dirty="0"/>
              <a:t>glaïeul sauvage, </a:t>
            </a:r>
            <a:r>
              <a:rPr lang="fr-FR" sz="1400" dirty="0" smtClean="0"/>
              <a:t>chicorée…) </a:t>
            </a:r>
            <a:endParaRPr lang="fr-FR" sz="1400" dirty="0"/>
          </a:p>
          <a:p>
            <a:pPr marL="285750" indent="-285750">
              <a:buFont typeface="Wingdings" panose="05000000000000000000" pitchFamily="2" charset="2"/>
              <a:buChar char="§"/>
            </a:pPr>
            <a:r>
              <a:rPr lang="fr-FR" sz="1400" dirty="0" smtClean="0"/>
              <a:t>L’entretien des haies et bocages</a:t>
            </a:r>
            <a:endParaRPr lang="fr-FR" sz="1400" dirty="0"/>
          </a:p>
          <a:p>
            <a:pPr marL="285750" indent="-285750">
              <a:buFont typeface="Wingdings" panose="05000000000000000000" pitchFamily="2" charset="2"/>
              <a:buChar char="§"/>
            </a:pPr>
            <a:r>
              <a:rPr lang="fr-FR" sz="1400" dirty="0" smtClean="0"/>
              <a:t> Champs </a:t>
            </a:r>
            <a:r>
              <a:rPr lang="fr-FR" sz="1400" dirty="0" smtClean="0"/>
              <a:t>de lavandes constituent un </a:t>
            </a:r>
            <a:r>
              <a:rPr lang="fr-FR" sz="1400" dirty="0"/>
              <a:t>bon habitat pour </a:t>
            </a:r>
            <a:r>
              <a:rPr lang="fr-FR" sz="1400" dirty="0" smtClean="0"/>
              <a:t>l’</a:t>
            </a:r>
            <a:r>
              <a:rPr lang="fr-FR" sz="1400" dirty="0" err="1" smtClean="0"/>
              <a:t>entomofaune</a:t>
            </a:r>
            <a:r>
              <a:rPr lang="fr-FR" sz="1400" dirty="0" smtClean="0"/>
              <a:t>.</a:t>
            </a:r>
            <a:endParaRPr lang="fr-FR" sz="1400" dirty="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Ø"/>
            </a:pPr>
            <a:r>
              <a:rPr lang="fr-FR" sz="1400" dirty="0" smtClean="0"/>
              <a:t>« Il existe 3 types de lavandins dans la région » :</a:t>
            </a:r>
            <a:endParaRPr lang="fr-FR" sz="1400" dirty="0"/>
          </a:p>
          <a:p>
            <a:pPr marL="285750" indent="-285750">
              <a:buFont typeface="Wingdings" panose="05000000000000000000" pitchFamily="2" charset="2"/>
              <a:buChar char="§"/>
            </a:pPr>
            <a:r>
              <a:rPr lang="fr-FR" sz="1400" dirty="0"/>
              <a:t>- </a:t>
            </a:r>
            <a:r>
              <a:rPr lang="fr-FR" sz="1400" dirty="0" smtClean="0"/>
              <a:t>« Super » produit 80kg/hectares </a:t>
            </a:r>
            <a:r>
              <a:rPr lang="fr-FR" sz="1400" dirty="0"/>
              <a:t>-&gt; le plus proche de la lavande </a:t>
            </a:r>
          </a:p>
          <a:p>
            <a:pPr marL="285750" indent="-285750">
              <a:buFont typeface="Wingdings" panose="05000000000000000000" pitchFamily="2" charset="2"/>
              <a:buChar char="§"/>
            </a:pPr>
            <a:r>
              <a:rPr lang="fr-FR" sz="1400" dirty="0"/>
              <a:t>- </a:t>
            </a:r>
            <a:r>
              <a:rPr lang="fr-FR" sz="1400" dirty="0" smtClean="0"/>
              <a:t>« Abrial » 100kg/ </a:t>
            </a:r>
            <a:r>
              <a:rPr lang="fr-FR" sz="1400" dirty="0"/>
              <a:t>hectares </a:t>
            </a:r>
          </a:p>
          <a:p>
            <a:pPr marL="285750" indent="-285750">
              <a:buFont typeface="Wingdings" panose="05000000000000000000" pitchFamily="2" charset="2"/>
              <a:buChar char="§"/>
            </a:pPr>
            <a:r>
              <a:rPr lang="fr-FR" sz="1400" dirty="0"/>
              <a:t>- </a:t>
            </a:r>
            <a:r>
              <a:rPr lang="fr-FR" sz="1400" dirty="0" smtClean="0"/>
              <a:t>« Grosso » 120 </a:t>
            </a:r>
            <a:r>
              <a:rPr lang="fr-FR" sz="1400" dirty="0"/>
              <a:t>– 130 </a:t>
            </a:r>
            <a:r>
              <a:rPr lang="fr-FR" sz="1400" dirty="0" smtClean="0"/>
              <a:t>kg/hectares</a:t>
            </a:r>
            <a:endParaRPr lang="fr-FR" sz="1400" dirty="0"/>
          </a:p>
          <a:p>
            <a:r>
              <a:rPr lang="fr-FR" sz="1400" dirty="0" smtClean="0"/>
              <a:t>« Alors que la lavande fine produit environ </a:t>
            </a:r>
            <a:r>
              <a:rPr lang="fr-FR" sz="1400" dirty="0"/>
              <a:t>10 – </a:t>
            </a:r>
            <a:r>
              <a:rPr lang="fr-FR" sz="1400" dirty="0" smtClean="0"/>
              <a:t>15 kg/hectares »</a:t>
            </a:r>
          </a:p>
        </p:txBody>
      </p:sp>
      <p:pic>
        <p:nvPicPr>
          <p:cNvPr id="6146" name="Picture 2" descr="C:\Users\utilisateur\Desktop\Stage c\DSC_4243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3005" y="908720"/>
            <a:ext cx="3563491" cy="237626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tilisateur\Desktop\Stage c\DSC_46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005" y="3789039"/>
            <a:ext cx="3563491" cy="2376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91082"/>
            <a:ext cx="504056" cy="70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112</a:t>
            </a:fld>
            <a:endParaRPr lang="fr-FR" dirty="0"/>
          </a:p>
        </p:txBody>
      </p:sp>
      <p:sp>
        <p:nvSpPr>
          <p:cNvPr id="10" name="Titre 1"/>
          <p:cNvSpPr>
            <a:spLocks noGrp="1"/>
          </p:cNvSpPr>
          <p:nvPr>
            <p:ph type="title"/>
          </p:nvPr>
        </p:nvSpPr>
        <p:spPr>
          <a:xfrm>
            <a:off x="65286" y="-301006"/>
            <a:ext cx="3540769" cy="1152128"/>
          </a:xfrm>
        </p:spPr>
        <p:txBody>
          <a:bodyPr>
            <a:normAutofit/>
          </a:bodyPr>
          <a:lstStyle/>
          <a:p>
            <a:r>
              <a:rPr lang="fr-FR" sz="3200" b="1" dirty="0">
                <a:solidFill>
                  <a:srgbClr val="000066"/>
                </a:solidFill>
              </a:rPr>
              <a:t>c</a:t>
            </a:r>
            <a:r>
              <a:rPr lang="fr-FR" sz="3200" b="1" dirty="0" smtClean="0">
                <a:solidFill>
                  <a:srgbClr val="000066"/>
                </a:solidFill>
              </a:rPr>
              <a:t>. François Lemoine </a:t>
            </a:r>
            <a:endParaRPr lang="fr-FR" sz="3200" b="1" dirty="0">
              <a:solidFill>
                <a:srgbClr val="000066"/>
              </a:solidFill>
            </a:endParaRPr>
          </a:p>
        </p:txBody>
      </p:sp>
      <p:pic>
        <p:nvPicPr>
          <p:cNvPr id="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527184"/>
            <a:ext cx="708618" cy="261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05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017" y="2657771"/>
            <a:ext cx="1131785" cy="147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244" y="2670347"/>
            <a:ext cx="2001611" cy="95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4128517"/>
            <a:ext cx="3385023" cy="106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299" y="5382930"/>
            <a:ext cx="2337001" cy="1260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1612779"/>
            <a:ext cx="2205285" cy="87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4602" y="717622"/>
            <a:ext cx="1800200" cy="134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8729" y="757728"/>
            <a:ext cx="4179912" cy="5047536"/>
          </a:xfrm>
          <a:prstGeom prst="rect">
            <a:avLst/>
          </a:prstGeom>
        </p:spPr>
        <p:txBody>
          <a:bodyPr wrap="square">
            <a:spAutoFit/>
          </a:bodyPr>
          <a:lstStyle/>
          <a:p>
            <a:r>
              <a:rPr lang="fr-FR" sz="1400" u="sng" dirty="0" smtClean="0"/>
              <a:t>2.Ornithologie-Baguag</a:t>
            </a:r>
            <a:r>
              <a:rPr lang="fr-FR" sz="1400" i="1" u="sng" dirty="0" smtClean="0"/>
              <a:t>e</a:t>
            </a:r>
          </a:p>
          <a:p>
            <a:endParaRPr lang="fr-FR" sz="1400" i="1" u="sng" dirty="0"/>
          </a:p>
          <a:p>
            <a:pPr marL="285750" indent="-285750" algn="just">
              <a:buFont typeface="Wingdings" panose="05000000000000000000" pitchFamily="2" charset="2"/>
              <a:buChar char="Ø"/>
            </a:pPr>
            <a:r>
              <a:rPr lang="fr-FR" sz="1400" dirty="0" smtClean="0"/>
              <a:t> Présent dans de nombreux groupes et associations environnementales.</a:t>
            </a:r>
          </a:p>
          <a:p>
            <a:pPr marL="285750" indent="-285750" algn="just">
              <a:buFont typeface="Wingdings" panose="05000000000000000000" pitchFamily="2" charset="2"/>
              <a:buChar char="Ø"/>
            </a:pPr>
            <a:r>
              <a:rPr lang="fr-FR" sz="1400" dirty="0" smtClean="0"/>
              <a:t>« Ma femme et moi aimons tout ce qui touche au sensible »</a:t>
            </a:r>
          </a:p>
          <a:p>
            <a:pPr algn="just"/>
            <a:endParaRPr lang="fr-FR" sz="1400" dirty="0"/>
          </a:p>
          <a:p>
            <a:pPr marL="285750" indent="-285750" algn="just">
              <a:buFont typeface="Wingdings" panose="05000000000000000000" pitchFamily="2" charset="2"/>
              <a:buChar char="Ø"/>
            </a:pPr>
            <a:r>
              <a:rPr lang="fr-FR" sz="1400" dirty="0" smtClean="0"/>
              <a:t>Adhérent :</a:t>
            </a:r>
          </a:p>
          <a:p>
            <a:pPr marL="285750" indent="-285750" algn="just">
              <a:buFont typeface="Wingdings" panose="05000000000000000000" pitchFamily="2" charset="2"/>
              <a:buChar char="§"/>
            </a:pPr>
            <a:r>
              <a:rPr lang="fr-FR" sz="1400" dirty="0" smtClean="0"/>
              <a:t>Birdlife international</a:t>
            </a:r>
          </a:p>
          <a:p>
            <a:pPr marL="285750" indent="-285750" algn="just">
              <a:buFont typeface="Wingdings" panose="05000000000000000000" pitchFamily="2" charset="2"/>
              <a:buChar char="§"/>
            </a:pPr>
            <a:r>
              <a:rPr lang="fr-FR" sz="1400" dirty="0" smtClean="0"/>
              <a:t>Greenpeace </a:t>
            </a:r>
          </a:p>
          <a:p>
            <a:pPr marL="285750" indent="-285750" algn="just">
              <a:buFont typeface="Wingdings" panose="05000000000000000000" pitchFamily="2" charset="2"/>
              <a:buChar char="§"/>
            </a:pPr>
            <a:r>
              <a:rPr lang="fr-FR" sz="1400" dirty="0" smtClean="0"/>
              <a:t>LPO</a:t>
            </a:r>
          </a:p>
          <a:p>
            <a:pPr marL="285750" indent="-285750" algn="just">
              <a:buFont typeface="Wingdings" panose="05000000000000000000" pitchFamily="2" charset="2"/>
              <a:buChar char="§"/>
            </a:pPr>
            <a:endParaRPr lang="fr-FR" sz="1400" dirty="0" smtClean="0"/>
          </a:p>
          <a:p>
            <a:pPr marL="285750" indent="-285750" algn="just">
              <a:buFont typeface="Wingdings" panose="05000000000000000000" pitchFamily="2" charset="2"/>
              <a:buChar char="Ø"/>
            </a:pPr>
            <a:r>
              <a:rPr lang="fr-FR" sz="1400" dirty="0" smtClean="0"/>
              <a:t>Membre du BTO depuis 20 ans. </a:t>
            </a:r>
          </a:p>
          <a:p>
            <a:pPr algn="just"/>
            <a:endParaRPr lang="fr-FR" sz="1400" dirty="0"/>
          </a:p>
          <a:p>
            <a:pPr marL="285750" indent="-285750" algn="just">
              <a:buFont typeface="Wingdings" panose="05000000000000000000" pitchFamily="2" charset="2"/>
              <a:buChar char="Ø"/>
            </a:pPr>
            <a:r>
              <a:rPr lang="fr-FR" sz="1400" dirty="0" smtClean="0"/>
              <a:t>Participe à des programmes du :</a:t>
            </a:r>
          </a:p>
          <a:p>
            <a:pPr marL="285750" indent="-285750" algn="just">
              <a:buFont typeface="Wingdings" panose="05000000000000000000" pitchFamily="2" charset="2"/>
              <a:buChar char="§"/>
            </a:pPr>
            <a:r>
              <a:rPr lang="fr-FR" sz="1400" dirty="0" smtClean="0"/>
              <a:t>Muséum d’histoire naturelle de Paris</a:t>
            </a:r>
          </a:p>
          <a:p>
            <a:pPr marL="285750" indent="-285750" algn="just">
              <a:buFont typeface="Wingdings" panose="05000000000000000000" pitchFamily="2" charset="2"/>
              <a:buChar char="§"/>
            </a:pPr>
            <a:r>
              <a:rPr lang="fr-FR" sz="1400" dirty="0" smtClean="0"/>
              <a:t>Natural </a:t>
            </a:r>
            <a:r>
              <a:rPr lang="fr-FR" sz="1400" dirty="0" err="1" smtClean="0"/>
              <a:t>History</a:t>
            </a:r>
            <a:r>
              <a:rPr lang="fr-FR" sz="1400" dirty="0" smtClean="0"/>
              <a:t> Museum de Londres</a:t>
            </a:r>
          </a:p>
          <a:p>
            <a:pPr marL="285750" indent="-285750" algn="just">
              <a:buFont typeface="Wingdings" panose="05000000000000000000" pitchFamily="2" charset="2"/>
              <a:buChar char="§"/>
            </a:pPr>
            <a:endParaRPr lang="fr-FR" sz="1400" dirty="0"/>
          </a:p>
          <a:p>
            <a:pPr marL="285750" indent="-285750" algn="just">
              <a:buFont typeface="Wingdings" panose="05000000000000000000" pitchFamily="2" charset="2"/>
              <a:buChar char="Ø"/>
            </a:pPr>
            <a:r>
              <a:rPr lang="fr-FR" sz="1400" dirty="0" smtClean="0"/>
              <a:t>« Je </a:t>
            </a:r>
            <a:r>
              <a:rPr lang="fr-FR" sz="1400" dirty="0"/>
              <a:t>me greffe à des missions et programmes des </a:t>
            </a:r>
            <a:r>
              <a:rPr lang="fr-FR" sz="1400" dirty="0" smtClean="0"/>
              <a:t>musées </a:t>
            </a:r>
            <a:r>
              <a:rPr lang="fr-FR" sz="1400" dirty="0"/>
              <a:t>en </a:t>
            </a:r>
            <a:r>
              <a:rPr lang="fr-FR" sz="1400" dirty="0" smtClean="0"/>
              <a:t>tant </a:t>
            </a:r>
            <a:r>
              <a:rPr lang="fr-FR" sz="1400" dirty="0"/>
              <a:t>que bagueur de passereaux. </a:t>
            </a:r>
            <a:r>
              <a:rPr lang="fr-FR" sz="1400" dirty="0" smtClean="0"/>
              <a:t>Je ne suis pas un scientifique, je fournis </a:t>
            </a:r>
            <a:r>
              <a:rPr lang="fr-FR" sz="1400" dirty="0"/>
              <a:t>les données nécessaires mais ne les </a:t>
            </a:r>
            <a:r>
              <a:rPr lang="fr-FR" sz="1400" dirty="0" smtClean="0"/>
              <a:t>interprète </a:t>
            </a:r>
            <a:r>
              <a:rPr lang="fr-FR" sz="1400" dirty="0"/>
              <a:t>pas</a:t>
            </a:r>
            <a:r>
              <a:rPr lang="fr-FR" sz="1400" dirty="0" smtClean="0"/>
              <a:t>. » </a:t>
            </a:r>
          </a:p>
          <a:p>
            <a:pPr marL="285750" indent="-285750" algn="just">
              <a:buFont typeface="Wingdings" panose="05000000000000000000" pitchFamily="2" charset="2"/>
              <a:buChar char="Ø"/>
            </a:pPr>
            <a:r>
              <a:rPr lang="fr-FR" sz="1400" dirty="0" smtClean="0"/>
              <a:t>« J’étudie les oiseaux 300 jours par an »</a:t>
            </a:r>
            <a:endParaRPr lang="fr-FR" sz="1400" dirty="0"/>
          </a:p>
        </p:txBody>
      </p:sp>
      <p:sp>
        <p:nvSpPr>
          <p:cNvPr id="12"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113</a:t>
            </a:fld>
            <a:endParaRPr lang="fr-FR"/>
          </a:p>
        </p:txBody>
      </p:sp>
      <p:sp>
        <p:nvSpPr>
          <p:cNvPr id="13" name="Titre 1"/>
          <p:cNvSpPr>
            <a:spLocks noGrp="1"/>
          </p:cNvSpPr>
          <p:nvPr>
            <p:ph type="title"/>
          </p:nvPr>
        </p:nvSpPr>
        <p:spPr>
          <a:xfrm>
            <a:off x="23119" y="-27384"/>
            <a:ext cx="3540769" cy="1152128"/>
          </a:xfrm>
        </p:spPr>
        <p:txBody>
          <a:bodyPr>
            <a:normAutofit/>
          </a:bodyPr>
          <a:lstStyle/>
          <a:p>
            <a:r>
              <a:rPr lang="fr-FR" sz="3200" b="1" dirty="0" smtClean="0">
                <a:solidFill>
                  <a:srgbClr val="000066"/>
                </a:solidFill>
              </a:rPr>
              <a:t>C. François Lemoine </a:t>
            </a:r>
            <a:endParaRPr lang="fr-FR" sz="3200" b="1" dirty="0">
              <a:solidFill>
                <a:srgbClr val="000066"/>
              </a:solidFill>
            </a:endParaRPr>
          </a:p>
        </p:txBody>
      </p:sp>
    </p:spTree>
    <p:extLst>
      <p:ext uri="{BB962C8B-B14F-4D97-AF65-F5344CB8AC3E}">
        <p14:creationId xmlns:p14="http://schemas.microsoft.com/office/powerpoint/2010/main" val="317952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116632"/>
            <a:ext cx="3322712" cy="834380"/>
          </a:xfrm>
        </p:spPr>
        <p:txBody>
          <a:bodyPr>
            <a:normAutofit/>
          </a:bodyPr>
          <a:lstStyle/>
          <a:p>
            <a:r>
              <a:rPr lang="fr-FR" sz="3200" b="1" dirty="0" smtClean="0">
                <a:solidFill>
                  <a:srgbClr val="000066"/>
                </a:solidFill>
              </a:rPr>
              <a:t>d. Michel Breyton</a:t>
            </a:r>
            <a:endParaRPr lang="fr-FR" sz="3200" b="1" dirty="0">
              <a:solidFill>
                <a:srgbClr val="000066"/>
              </a:solidFill>
            </a:endParaRPr>
          </a:p>
        </p:txBody>
      </p:sp>
      <p:pic>
        <p:nvPicPr>
          <p:cNvPr id="3" name="Picture 4" descr="C:\Users\utilisateur\Desktop\Stage c\DSC_52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360" y="908720"/>
            <a:ext cx="5067624" cy="33792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96" y="1045180"/>
            <a:ext cx="4013820" cy="4832092"/>
          </a:xfrm>
          <a:prstGeom prst="rect">
            <a:avLst/>
          </a:prstGeom>
        </p:spPr>
        <p:txBody>
          <a:bodyPr wrap="square">
            <a:spAutoFit/>
          </a:bodyPr>
          <a:lstStyle/>
          <a:p>
            <a:pPr marL="285750" indent="-285750">
              <a:buFont typeface="Wingdings" panose="05000000000000000000" pitchFamily="2" charset="2"/>
              <a:buChar char="Ø"/>
            </a:pPr>
            <a:r>
              <a:rPr lang="fr-FR" sz="1400" dirty="0"/>
              <a:t>Métier : Agriculteur </a:t>
            </a:r>
            <a:r>
              <a:rPr lang="fr-FR" sz="1400" dirty="0" smtClean="0"/>
              <a:t>(40ans)</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Age : </a:t>
            </a:r>
            <a:r>
              <a:rPr lang="fr-FR" sz="1400" dirty="0" smtClean="0"/>
              <a:t>58 ans</a:t>
            </a:r>
            <a:endParaRPr lang="fr-FR" sz="1400" dirty="0"/>
          </a:p>
          <a:p>
            <a:endParaRPr lang="fr-FR" sz="1400" dirty="0"/>
          </a:p>
          <a:p>
            <a:pPr marL="285750" indent="-285750">
              <a:buFont typeface="Wingdings" panose="05000000000000000000" pitchFamily="2" charset="2"/>
              <a:buChar char="Ø"/>
            </a:pPr>
            <a:r>
              <a:rPr lang="fr-FR" sz="1400" dirty="0"/>
              <a:t>Commune : Die </a:t>
            </a:r>
            <a:r>
              <a:rPr lang="fr-FR" sz="1400" dirty="0" smtClean="0"/>
              <a:t>– Ponnet-et-St-Auban</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Transmission, (parents dans le monde agricole, sur la même exploitation)</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Métier-Passion</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Surface agricole : </a:t>
            </a:r>
            <a:r>
              <a:rPr lang="fr-FR" sz="1400" dirty="0" smtClean="0"/>
              <a:t>70ha </a:t>
            </a:r>
            <a:r>
              <a:rPr lang="fr-FR" sz="1400" dirty="0"/>
              <a:t>en polyculture</a:t>
            </a:r>
          </a:p>
          <a:p>
            <a:pPr marL="285750" indent="-285750">
              <a:buFont typeface="Wingdings" panose="05000000000000000000" pitchFamily="2" charset="2"/>
              <a:buChar char="§"/>
            </a:pPr>
            <a:r>
              <a:rPr lang="fr-FR" sz="1400" dirty="0" smtClean="0"/>
              <a:t>8 ha </a:t>
            </a:r>
            <a:r>
              <a:rPr lang="fr-FR" sz="1400" dirty="0"/>
              <a:t>de vignes</a:t>
            </a:r>
          </a:p>
          <a:p>
            <a:pPr marL="285750" indent="-285750">
              <a:buFont typeface="Wingdings" panose="05000000000000000000" pitchFamily="2" charset="2"/>
              <a:buChar char="§"/>
            </a:pPr>
            <a:r>
              <a:rPr lang="fr-FR" sz="1400" dirty="0" smtClean="0"/>
              <a:t>60 </a:t>
            </a:r>
            <a:r>
              <a:rPr lang="fr-FR" sz="1400" dirty="0"/>
              <a:t>ha </a:t>
            </a:r>
            <a:r>
              <a:rPr lang="fr-FR" sz="1400" dirty="0" smtClean="0"/>
              <a:t>en rotation céréales (blé et orge), fourrages et tournesol</a:t>
            </a:r>
            <a:endParaRPr lang="fr-FR" sz="1400" dirty="0"/>
          </a:p>
          <a:p>
            <a:pPr marL="285750" indent="-285750">
              <a:buFont typeface="Wingdings" panose="05000000000000000000" pitchFamily="2" charset="2"/>
              <a:buChar char="§"/>
            </a:pPr>
            <a:r>
              <a:rPr lang="fr-FR" sz="1400" dirty="0" smtClean="0"/>
              <a:t>2 ha de Plantes aromatiques : calendulas, mélisse…</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Type d’Agriculture :  </a:t>
            </a:r>
            <a:r>
              <a:rPr lang="fr-FR" sz="1400" dirty="0" smtClean="0"/>
              <a:t>Polyculture - biologique</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Machines : T</a:t>
            </a:r>
            <a:r>
              <a:rPr lang="fr-FR" sz="1400" dirty="0" smtClean="0"/>
              <a:t>racteurs </a:t>
            </a:r>
            <a:endParaRPr lang="fr-FR" sz="1400" dirty="0"/>
          </a:p>
          <a:p>
            <a:endParaRPr lang="fr-FR" sz="1400" dirty="0"/>
          </a:p>
        </p:txBody>
      </p:sp>
      <p:pic>
        <p:nvPicPr>
          <p:cNvPr id="7170" name="Picture 2" descr="C:\Users\utilisateur\Desktop\Stage c\DSC_436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2360" y="4682347"/>
            <a:ext cx="2439840" cy="162697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tilisateur\Desktop\Stage c\DSC_517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146" y="4682347"/>
            <a:ext cx="2439838" cy="162697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932040" y="4293096"/>
            <a:ext cx="3672408" cy="307777"/>
          </a:xfrm>
          <a:prstGeom prst="rect">
            <a:avLst/>
          </a:prstGeom>
          <a:noFill/>
        </p:spPr>
        <p:txBody>
          <a:bodyPr wrap="square" rtlCol="0">
            <a:spAutoFit/>
          </a:bodyPr>
          <a:lstStyle/>
          <a:p>
            <a:r>
              <a:rPr lang="fr-FR" sz="1400" dirty="0" smtClean="0"/>
              <a:t>Exploitation agricole de M.B</a:t>
            </a:r>
            <a:endParaRPr lang="fr-FR" sz="1400" dirty="0"/>
          </a:p>
        </p:txBody>
      </p:sp>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114</a:t>
            </a:fld>
            <a:endParaRPr lang="fr-FR"/>
          </a:p>
        </p:txBody>
      </p:sp>
    </p:spTree>
    <p:extLst>
      <p:ext uri="{BB962C8B-B14F-4D97-AF65-F5344CB8AC3E}">
        <p14:creationId xmlns:p14="http://schemas.microsoft.com/office/powerpoint/2010/main" val="157231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764693"/>
            <a:ext cx="3816424" cy="7632859"/>
          </a:xfrm>
          <a:prstGeom prst="rect">
            <a:avLst/>
          </a:prstGeom>
        </p:spPr>
        <p:txBody>
          <a:bodyPr wrap="square">
            <a:spAutoFit/>
          </a:bodyPr>
          <a:lstStyle/>
          <a:p>
            <a:pPr marL="285750" indent="-285750">
              <a:buFont typeface="Wingdings" panose="05000000000000000000" pitchFamily="2" charset="2"/>
              <a:buChar char="Ø"/>
            </a:pPr>
            <a:r>
              <a:rPr lang="fr-FR" sz="1400" dirty="0"/>
              <a:t>Semences : fertiles, </a:t>
            </a:r>
            <a:r>
              <a:rPr lang="fr-FR" sz="1400" dirty="0" smtClean="0"/>
              <a:t>sauf pour les tournesols qui sont des hybrides</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Intrants : Compost et fumier</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Sols qui se sont compactés (à cause des machines)</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Coopérative agricole</a:t>
            </a:r>
            <a:endParaRPr lang="fr-FR" sz="1400" dirty="0"/>
          </a:p>
          <a:p>
            <a:pPr marL="285750" indent="-285750">
              <a:buFont typeface="Wingdings" panose="05000000000000000000" pitchFamily="2" charset="2"/>
              <a:buChar char="§"/>
            </a:pPr>
            <a:r>
              <a:rPr lang="fr-FR" sz="1400" dirty="0" smtClean="0"/>
              <a:t>Céréales et Approvisionnement </a:t>
            </a:r>
            <a:r>
              <a:rPr lang="fr-FR" sz="1400" dirty="0"/>
              <a:t>: </a:t>
            </a:r>
            <a:endParaRPr lang="fr-FR" sz="1400" dirty="0" smtClean="0"/>
          </a:p>
          <a:p>
            <a:r>
              <a:rPr lang="fr-FR" sz="1400" dirty="0" smtClean="0"/>
              <a:t>«</a:t>
            </a:r>
            <a:r>
              <a:rPr lang="fr-FR" sz="1400" dirty="0"/>
              <a:t> </a:t>
            </a:r>
            <a:r>
              <a:rPr lang="fr-FR" sz="1400" dirty="0" smtClean="0"/>
              <a:t>Val Soleil</a:t>
            </a:r>
            <a:r>
              <a:rPr lang="fr-FR" sz="1400" dirty="0"/>
              <a:t> »</a:t>
            </a:r>
          </a:p>
          <a:p>
            <a:pPr marL="285750" indent="-285750">
              <a:buFont typeface="Wingdings" panose="05000000000000000000" pitchFamily="2" charset="2"/>
              <a:buChar char="§"/>
            </a:pPr>
            <a:r>
              <a:rPr lang="fr-FR" sz="1400" dirty="0"/>
              <a:t>Vignes : « La Jaillance »</a:t>
            </a:r>
          </a:p>
          <a:p>
            <a:pPr marL="285750" indent="-285750">
              <a:buFont typeface="Wingdings" panose="05000000000000000000" pitchFamily="2" charset="2"/>
              <a:buChar char="§"/>
            </a:pPr>
            <a:r>
              <a:rPr lang="fr-FR" sz="1400" dirty="0" smtClean="0"/>
              <a:t>Matériel agricole : </a:t>
            </a:r>
            <a:r>
              <a:rPr lang="fr-FR" sz="1400" dirty="0"/>
              <a:t>« </a:t>
            </a:r>
            <a:r>
              <a:rPr lang="fr-FR" sz="1400" dirty="0" smtClean="0"/>
              <a:t>CUMA»</a:t>
            </a:r>
          </a:p>
          <a:p>
            <a:pPr marL="285750" indent="-285750">
              <a:buFont typeface="Wingdings" panose="05000000000000000000" pitchFamily="2" charset="2"/>
              <a:buChar char="§"/>
            </a:pPr>
            <a:r>
              <a:rPr lang="fr-FR" sz="1400" dirty="0" smtClean="0"/>
              <a:t>Plantes aromatiques : « Vercheny »</a:t>
            </a:r>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Ø"/>
            </a:pPr>
            <a:r>
              <a:rPr lang="fr-FR" sz="1400" dirty="0" smtClean="0"/>
              <a:t>Fourrage négocié aux éleveurs</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Réel partage du matériel entre les agriculteurs</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Personnel : Un ouvrier à mi-temps, et du personnel temporaire</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Diversifie </a:t>
            </a:r>
            <a:r>
              <a:rPr lang="fr-FR" sz="1400" dirty="0"/>
              <a:t>les paysages et milieux naturels </a:t>
            </a:r>
            <a:r>
              <a:rPr lang="fr-FR" sz="1400" dirty="0" smtClean="0"/>
              <a:t>grâce  </a:t>
            </a:r>
            <a:r>
              <a:rPr lang="fr-FR" sz="1400" dirty="0"/>
              <a:t>: </a:t>
            </a:r>
          </a:p>
          <a:p>
            <a:pPr marL="285750" indent="-285750">
              <a:buFont typeface="Wingdings" panose="05000000000000000000" pitchFamily="2" charset="2"/>
              <a:buChar char="§"/>
            </a:pPr>
            <a:r>
              <a:rPr lang="fr-FR" sz="1400" dirty="0" smtClean="0"/>
              <a:t> à l’entretien </a:t>
            </a:r>
            <a:r>
              <a:rPr lang="fr-FR" sz="1400" dirty="0"/>
              <a:t>des haies </a:t>
            </a:r>
          </a:p>
          <a:p>
            <a:pPr marL="285750" indent="-285750">
              <a:buFont typeface="Wingdings" panose="05000000000000000000" pitchFamily="2" charset="2"/>
              <a:buChar char="§"/>
            </a:pPr>
            <a:r>
              <a:rPr lang="fr-FR" sz="1400" dirty="0" smtClean="0"/>
              <a:t>aux Bandes enherbées </a:t>
            </a:r>
          </a:p>
          <a:p>
            <a:pPr marL="285750" indent="-285750">
              <a:buFont typeface="Wingdings" panose="05000000000000000000" pitchFamily="2" charset="2"/>
              <a:buChar char="§"/>
            </a:pPr>
            <a:r>
              <a:rPr lang="fr-FR" sz="1400" dirty="0"/>
              <a:t>a</a:t>
            </a:r>
            <a:r>
              <a:rPr lang="fr-FR" sz="1400" dirty="0" smtClean="0"/>
              <a:t>ux Talus </a:t>
            </a:r>
          </a:p>
          <a:p>
            <a:pPr marL="285750" indent="-285750">
              <a:buFont typeface="Wingdings" panose="05000000000000000000" pitchFamily="2" charset="2"/>
              <a:buChar char="§"/>
            </a:pPr>
            <a:r>
              <a:rPr lang="fr-FR" sz="1400" dirty="0" smtClean="0"/>
              <a:t>à la polyculture pratiquée</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endParaRPr lang="fr-FR" sz="1400" dirty="0"/>
          </a:p>
          <a:p>
            <a:endParaRPr lang="fr-FR" sz="1400" dirty="0"/>
          </a:p>
        </p:txBody>
      </p:sp>
      <p:pic>
        <p:nvPicPr>
          <p:cNvPr id="8194" name="Picture 2" descr="C:\Users\utilisateur\Desktop\Stage c\utilisé\DSC_52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283" y="908720"/>
            <a:ext cx="4964850" cy="33107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47726" y="4232121"/>
            <a:ext cx="1938608" cy="276999"/>
          </a:xfrm>
          <a:prstGeom prst="rect">
            <a:avLst/>
          </a:prstGeom>
        </p:spPr>
        <p:txBody>
          <a:bodyPr wrap="none">
            <a:spAutoFit/>
          </a:bodyPr>
          <a:lstStyle/>
          <a:p>
            <a:r>
              <a:rPr lang="fr-FR" sz="1200" dirty="0"/>
              <a:t>Exploitation agricole de M.B</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6489" y="4892253"/>
            <a:ext cx="1027573" cy="102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238" y="4970954"/>
            <a:ext cx="1295156" cy="97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115</a:t>
            </a:fld>
            <a:endParaRPr lang="fr-FR"/>
          </a:p>
        </p:txBody>
      </p:sp>
      <p:sp>
        <p:nvSpPr>
          <p:cNvPr id="10" name="Titre 1"/>
          <p:cNvSpPr>
            <a:spLocks noGrp="1"/>
          </p:cNvSpPr>
          <p:nvPr>
            <p:ph type="title"/>
          </p:nvPr>
        </p:nvSpPr>
        <p:spPr>
          <a:xfrm>
            <a:off x="35496" y="116632"/>
            <a:ext cx="3322712" cy="834380"/>
          </a:xfrm>
        </p:spPr>
        <p:txBody>
          <a:bodyPr>
            <a:normAutofit/>
          </a:bodyPr>
          <a:lstStyle/>
          <a:p>
            <a:r>
              <a:rPr lang="fr-FR" sz="3200" b="1" dirty="0" smtClean="0">
                <a:solidFill>
                  <a:srgbClr val="000066"/>
                </a:solidFill>
              </a:rPr>
              <a:t>d. Michel Breyton</a:t>
            </a:r>
            <a:endParaRPr lang="fr-FR" sz="3200" b="1" dirty="0">
              <a:solidFill>
                <a:srgbClr val="000066"/>
              </a:solidFill>
            </a:endParaRPr>
          </a:p>
        </p:txBody>
      </p:sp>
    </p:spTree>
    <p:extLst>
      <p:ext uri="{BB962C8B-B14F-4D97-AF65-F5344CB8AC3E}">
        <p14:creationId xmlns:p14="http://schemas.microsoft.com/office/powerpoint/2010/main" val="5688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27384"/>
            <a:ext cx="3384376" cy="1054224"/>
          </a:xfrm>
        </p:spPr>
        <p:txBody>
          <a:bodyPr>
            <a:noAutofit/>
          </a:bodyPr>
          <a:lstStyle/>
          <a:p>
            <a:r>
              <a:rPr lang="fr-FR" sz="3200" b="1" dirty="0" smtClean="0">
                <a:solidFill>
                  <a:srgbClr val="000066"/>
                </a:solidFill>
              </a:rPr>
              <a:t>e. Aimé Clément </a:t>
            </a:r>
            <a:endParaRPr lang="fr-FR" sz="3200" b="1" dirty="0">
              <a:solidFill>
                <a:srgbClr val="000066"/>
              </a:solidFill>
            </a:endParaRPr>
          </a:p>
        </p:txBody>
      </p:sp>
      <p:pic>
        <p:nvPicPr>
          <p:cNvPr id="9218" name="Picture 2" descr="C:\Users\utilisateur\Desktop\Stage c\DSC_51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6" y="1052736"/>
            <a:ext cx="7215549" cy="481158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444208" y="5868543"/>
            <a:ext cx="2016224" cy="276999"/>
          </a:xfrm>
          <a:prstGeom prst="rect">
            <a:avLst/>
          </a:prstGeom>
          <a:noFill/>
        </p:spPr>
        <p:txBody>
          <a:bodyPr wrap="square" rtlCol="0">
            <a:spAutoFit/>
          </a:bodyPr>
          <a:lstStyle/>
          <a:p>
            <a:r>
              <a:rPr lang="fr-FR" sz="1200" dirty="0" smtClean="0"/>
              <a:t>Vignes d’Aimé Clément </a:t>
            </a:r>
            <a:endParaRPr lang="fr-FR" sz="12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116</a:t>
            </a:fld>
            <a:endParaRPr lang="fr-FR"/>
          </a:p>
        </p:txBody>
      </p:sp>
    </p:spTree>
    <p:extLst>
      <p:ext uri="{BB962C8B-B14F-4D97-AF65-F5344CB8AC3E}">
        <p14:creationId xmlns:p14="http://schemas.microsoft.com/office/powerpoint/2010/main" val="188975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476672"/>
            <a:ext cx="4392148" cy="6340197"/>
          </a:xfrm>
          <a:prstGeom prst="rect">
            <a:avLst/>
          </a:prstGeom>
        </p:spPr>
        <p:txBody>
          <a:bodyPr wrap="square">
            <a:spAutoFit/>
          </a:bodyPr>
          <a:lstStyle/>
          <a:p>
            <a:pPr marL="285750" indent="-285750">
              <a:buFont typeface="Wingdings" panose="05000000000000000000" pitchFamily="2" charset="2"/>
              <a:buChar char="Ø"/>
            </a:pPr>
            <a:r>
              <a:rPr lang="fr-FR" sz="1400" dirty="0"/>
              <a:t>Métier : </a:t>
            </a:r>
            <a:r>
              <a:rPr lang="fr-FR" sz="1400" dirty="0" smtClean="0"/>
              <a:t>Viticulteur (60ans</a:t>
            </a:r>
            <a:r>
              <a:rPr lang="fr-FR" sz="1400" dirty="0"/>
              <a:t>)</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Age : </a:t>
            </a:r>
            <a:r>
              <a:rPr lang="fr-FR" sz="1400" dirty="0" smtClean="0"/>
              <a:t>76 ans </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Commune : Ponet-et-St-Auban</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Transmission </a:t>
            </a:r>
            <a:r>
              <a:rPr lang="fr-FR" sz="1400" dirty="0"/>
              <a:t>(parents dans le monde </a:t>
            </a:r>
            <a:r>
              <a:rPr lang="fr-FR" sz="1400" dirty="0" smtClean="0"/>
              <a:t>agricole d’une autre région)</a:t>
            </a:r>
            <a:endParaRPr lang="fr-FR" sz="1400" dirty="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Surface </a:t>
            </a:r>
            <a:r>
              <a:rPr lang="fr-FR" sz="1400" dirty="0"/>
              <a:t>agricole </a:t>
            </a:r>
            <a:r>
              <a:rPr lang="fr-FR" sz="1400" dirty="0" smtClean="0"/>
              <a:t>: 10 hectares</a:t>
            </a:r>
          </a:p>
          <a:p>
            <a:pPr marL="285750" indent="-285750">
              <a:buFont typeface="Wingdings" panose="05000000000000000000" pitchFamily="2" charset="2"/>
              <a:buChar char="§"/>
            </a:pPr>
            <a:r>
              <a:rPr lang="fr-FR" sz="1400" dirty="0" smtClean="0"/>
              <a:t>2 hectares </a:t>
            </a:r>
          </a:p>
          <a:p>
            <a:pPr marL="285750" indent="-285750">
              <a:buFont typeface="Wingdings" panose="05000000000000000000" pitchFamily="2" charset="2"/>
              <a:buChar char="§"/>
            </a:pPr>
            <a:r>
              <a:rPr lang="fr-FR" sz="1400" dirty="0" smtClean="0"/>
              <a:t>8 hectares de céréales</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a:t>Type d’Agriculture :  </a:t>
            </a:r>
            <a:r>
              <a:rPr lang="fr-FR" sz="1400" dirty="0" smtClean="0"/>
              <a:t>conventionnelle</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Machines </a:t>
            </a:r>
            <a:r>
              <a:rPr lang="fr-FR" sz="1400" dirty="0"/>
              <a:t>: </a:t>
            </a:r>
            <a:r>
              <a:rPr lang="fr-FR" sz="1400" dirty="0" smtClean="0"/>
              <a:t>Tracteur</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 Pour vivre un agriculteur doit posséder 6 hectares de vignes à minima »</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 L’Etat est un réel problème en agriculture,  car il ne permet pas aux petits exploitants de vivre mais seulement de survivre. Les taxes sont de plus en plus importantes. D’ailleurs le chiffre d’agriculteurs  qui se suicident est en constante augmentation»</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a:t>
            </a:r>
            <a:r>
              <a:rPr lang="fr-FR" sz="1400" dirty="0"/>
              <a:t> Cette année les récoltes vont être catastrophiques, faute d’un gel très tardif en </a:t>
            </a:r>
            <a:r>
              <a:rPr lang="fr-FR" sz="1400" dirty="0" smtClean="0"/>
              <a:t>mai et cela dû </a:t>
            </a:r>
            <a:r>
              <a:rPr lang="fr-FR" sz="1400" dirty="0"/>
              <a:t>au dérèglement climatique</a:t>
            </a:r>
            <a:r>
              <a:rPr lang="fr-FR" sz="1400" dirty="0" smtClean="0"/>
              <a:t>»</a:t>
            </a:r>
            <a:endParaRPr lang="fr-FR" sz="1400" dirty="0"/>
          </a:p>
        </p:txBody>
      </p:sp>
      <p:pic>
        <p:nvPicPr>
          <p:cNvPr id="10243" name="Picture 3" descr="C:\Users\utilisateur\Desktop\Stage c\utilisé\DSC_51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605" y="3487587"/>
            <a:ext cx="4451333" cy="29683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utilisateur\Desktop\Stage c\DSC_46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652" y="404664"/>
            <a:ext cx="4462286" cy="2975615"/>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117</a:t>
            </a:fld>
            <a:endParaRPr lang="fr-FR"/>
          </a:p>
        </p:txBody>
      </p:sp>
      <p:sp>
        <p:nvSpPr>
          <p:cNvPr id="8" name="Titre 1"/>
          <p:cNvSpPr>
            <a:spLocks noGrp="1"/>
          </p:cNvSpPr>
          <p:nvPr>
            <p:ph type="title"/>
          </p:nvPr>
        </p:nvSpPr>
        <p:spPr>
          <a:xfrm>
            <a:off x="-36512" y="-27384"/>
            <a:ext cx="3240360" cy="694184"/>
          </a:xfrm>
        </p:spPr>
        <p:txBody>
          <a:bodyPr>
            <a:noAutofit/>
          </a:bodyPr>
          <a:lstStyle/>
          <a:p>
            <a:r>
              <a:rPr lang="fr-FR" sz="3200" b="1" dirty="0" smtClean="0">
                <a:solidFill>
                  <a:srgbClr val="000066"/>
                </a:solidFill>
              </a:rPr>
              <a:t>e. Aimé Clément </a:t>
            </a:r>
            <a:endParaRPr lang="fr-FR" sz="3200" b="1" dirty="0">
              <a:solidFill>
                <a:srgbClr val="000066"/>
              </a:solidFill>
            </a:endParaRPr>
          </a:p>
        </p:txBody>
      </p:sp>
    </p:spTree>
    <p:extLst>
      <p:ext uri="{BB962C8B-B14F-4D97-AF65-F5344CB8AC3E}">
        <p14:creationId xmlns:p14="http://schemas.microsoft.com/office/powerpoint/2010/main" val="9381764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tilisateur\Desktop\Stage c\DSC_435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4873" y="2493104"/>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utilisateur\Desktop\Stage c\DSC_44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536" y="4581336"/>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utilisateur\Desktop\Stage c\DSC_445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4872"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utilisateur\Desktop\Stage c\DSC_466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537"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utilisateur\Desktop\Stage c\DSC_467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537" y="2493104"/>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utilisateur\Desktop\Stage c\DSC_467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8182" y="2493104"/>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Users\utilisateur\Desktop\Stage c\DSC_5202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8184"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utilisateur\Desktop\Stage c\DSC_2791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4873" y="4581336"/>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C:\Users\utilisateur\Desktop\Stage c\DSC_33921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8184" y="4581128"/>
            <a:ext cx="2807287" cy="18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77382" y="2204864"/>
            <a:ext cx="282450" cy="246221"/>
          </a:xfrm>
          <a:prstGeom prst="rect">
            <a:avLst/>
          </a:prstGeom>
        </p:spPr>
        <p:txBody>
          <a:bodyPr wrap="none">
            <a:spAutoFit/>
          </a:bodyPr>
          <a:lstStyle/>
          <a:p>
            <a:r>
              <a:rPr lang="fr-FR" sz="1000" dirty="0"/>
              <a:t>1.</a:t>
            </a:r>
          </a:p>
        </p:txBody>
      </p:sp>
      <p:sp>
        <p:nvSpPr>
          <p:cNvPr id="6" name="Rectangle 5"/>
          <p:cNvSpPr/>
          <p:nvPr/>
        </p:nvSpPr>
        <p:spPr>
          <a:xfrm>
            <a:off x="5801718" y="2204864"/>
            <a:ext cx="282450" cy="246221"/>
          </a:xfrm>
          <a:prstGeom prst="rect">
            <a:avLst/>
          </a:prstGeom>
        </p:spPr>
        <p:txBody>
          <a:bodyPr wrap="none">
            <a:spAutoFit/>
          </a:bodyPr>
          <a:lstStyle/>
          <a:p>
            <a:r>
              <a:rPr lang="fr-FR" sz="1000" dirty="0"/>
              <a:t>2.</a:t>
            </a:r>
          </a:p>
        </p:txBody>
      </p:sp>
      <p:sp>
        <p:nvSpPr>
          <p:cNvPr id="7" name="Rectangle 6"/>
          <p:cNvSpPr/>
          <p:nvPr/>
        </p:nvSpPr>
        <p:spPr>
          <a:xfrm>
            <a:off x="8826054" y="2204863"/>
            <a:ext cx="282450" cy="246221"/>
          </a:xfrm>
          <a:prstGeom prst="rect">
            <a:avLst/>
          </a:prstGeom>
        </p:spPr>
        <p:txBody>
          <a:bodyPr wrap="none">
            <a:spAutoFit/>
          </a:bodyPr>
          <a:lstStyle/>
          <a:p>
            <a:r>
              <a:rPr lang="fr-FR" sz="1000" dirty="0"/>
              <a:t>3.</a:t>
            </a:r>
          </a:p>
        </p:txBody>
      </p:sp>
      <p:sp>
        <p:nvSpPr>
          <p:cNvPr id="8" name="Rectangle 7"/>
          <p:cNvSpPr/>
          <p:nvPr/>
        </p:nvSpPr>
        <p:spPr>
          <a:xfrm>
            <a:off x="2777382" y="4293096"/>
            <a:ext cx="282450" cy="246221"/>
          </a:xfrm>
          <a:prstGeom prst="rect">
            <a:avLst/>
          </a:prstGeom>
        </p:spPr>
        <p:txBody>
          <a:bodyPr wrap="none">
            <a:spAutoFit/>
          </a:bodyPr>
          <a:lstStyle/>
          <a:p>
            <a:r>
              <a:rPr lang="fr-FR" sz="1000" dirty="0"/>
              <a:t>4.</a:t>
            </a:r>
          </a:p>
        </p:txBody>
      </p:sp>
      <p:sp>
        <p:nvSpPr>
          <p:cNvPr id="9" name="Rectangle 8"/>
          <p:cNvSpPr/>
          <p:nvPr/>
        </p:nvSpPr>
        <p:spPr>
          <a:xfrm>
            <a:off x="5801718" y="4293096"/>
            <a:ext cx="282450" cy="246221"/>
          </a:xfrm>
          <a:prstGeom prst="rect">
            <a:avLst/>
          </a:prstGeom>
        </p:spPr>
        <p:txBody>
          <a:bodyPr wrap="none">
            <a:spAutoFit/>
          </a:bodyPr>
          <a:lstStyle/>
          <a:p>
            <a:r>
              <a:rPr lang="fr-FR" sz="1000" dirty="0"/>
              <a:t>5.</a:t>
            </a:r>
          </a:p>
        </p:txBody>
      </p:sp>
      <p:sp>
        <p:nvSpPr>
          <p:cNvPr id="10" name="Rectangle 9"/>
          <p:cNvSpPr/>
          <p:nvPr/>
        </p:nvSpPr>
        <p:spPr>
          <a:xfrm>
            <a:off x="8826054" y="4293096"/>
            <a:ext cx="282450" cy="246221"/>
          </a:xfrm>
          <a:prstGeom prst="rect">
            <a:avLst/>
          </a:prstGeom>
        </p:spPr>
        <p:txBody>
          <a:bodyPr wrap="none">
            <a:spAutoFit/>
          </a:bodyPr>
          <a:lstStyle/>
          <a:p>
            <a:r>
              <a:rPr lang="fr-FR" sz="1000" dirty="0"/>
              <a:t>6.</a:t>
            </a:r>
          </a:p>
        </p:txBody>
      </p:sp>
      <p:sp>
        <p:nvSpPr>
          <p:cNvPr id="11" name="Rectangle 10"/>
          <p:cNvSpPr/>
          <p:nvPr/>
        </p:nvSpPr>
        <p:spPr>
          <a:xfrm>
            <a:off x="2777382" y="6381328"/>
            <a:ext cx="282450" cy="246221"/>
          </a:xfrm>
          <a:prstGeom prst="rect">
            <a:avLst/>
          </a:prstGeom>
        </p:spPr>
        <p:txBody>
          <a:bodyPr wrap="none">
            <a:spAutoFit/>
          </a:bodyPr>
          <a:lstStyle/>
          <a:p>
            <a:r>
              <a:rPr lang="fr-FR" sz="1000" dirty="0"/>
              <a:t>7.</a:t>
            </a:r>
          </a:p>
        </p:txBody>
      </p:sp>
      <p:sp>
        <p:nvSpPr>
          <p:cNvPr id="12" name="Rectangle 11"/>
          <p:cNvSpPr/>
          <p:nvPr/>
        </p:nvSpPr>
        <p:spPr>
          <a:xfrm>
            <a:off x="5801718" y="6381327"/>
            <a:ext cx="282450" cy="246221"/>
          </a:xfrm>
          <a:prstGeom prst="rect">
            <a:avLst/>
          </a:prstGeom>
        </p:spPr>
        <p:txBody>
          <a:bodyPr wrap="none">
            <a:spAutoFit/>
          </a:bodyPr>
          <a:lstStyle/>
          <a:p>
            <a:r>
              <a:rPr lang="fr-FR" sz="1000" dirty="0" smtClean="0"/>
              <a:t>8.</a:t>
            </a:r>
            <a:endParaRPr lang="fr-FR" sz="1000" dirty="0"/>
          </a:p>
        </p:txBody>
      </p:sp>
      <p:sp>
        <p:nvSpPr>
          <p:cNvPr id="13" name="Rectangle 12"/>
          <p:cNvSpPr/>
          <p:nvPr/>
        </p:nvSpPr>
        <p:spPr>
          <a:xfrm>
            <a:off x="8754046" y="6381328"/>
            <a:ext cx="282450" cy="246221"/>
          </a:xfrm>
          <a:prstGeom prst="rect">
            <a:avLst/>
          </a:prstGeom>
        </p:spPr>
        <p:txBody>
          <a:bodyPr wrap="none">
            <a:spAutoFit/>
          </a:bodyPr>
          <a:lstStyle/>
          <a:p>
            <a:r>
              <a:rPr lang="fr-FR" sz="1000" dirty="0"/>
              <a:t>9.</a:t>
            </a: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118</a:t>
            </a:fld>
            <a:endParaRPr lang="fr-FR"/>
          </a:p>
        </p:txBody>
      </p:sp>
    </p:spTree>
    <p:extLst>
      <p:ext uri="{BB962C8B-B14F-4D97-AF65-F5344CB8AC3E}">
        <p14:creationId xmlns:p14="http://schemas.microsoft.com/office/powerpoint/2010/main" val="42365568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749017"/>
            <a:ext cx="4572000" cy="5632311"/>
          </a:xfrm>
          <a:prstGeom prst="rect">
            <a:avLst/>
          </a:prstGeom>
        </p:spPr>
        <p:txBody>
          <a:bodyPr>
            <a:spAutoFit/>
          </a:bodyPr>
          <a:lstStyle/>
          <a:p>
            <a:pPr marL="342900" indent="-342900">
              <a:buFontTx/>
              <a:buAutoNum type="arabicPeriod"/>
            </a:pPr>
            <a:r>
              <a:rPr lang="fr-FR" dirty="0" smtClean="0"/>
              <a:t>Vignes </a:t>
            </a:r>
            <a:r>
              <a:rPr lang="fr-FR" dirty="0"/>
              <a:t>sur la commune de </a:t>
            </a:r>
            <a:r>
              <a:rPr lang="fr-FR" dirty="0" smtClean="0"/>
              <a:t>Ponet-et-Saint-Auban</a:t>
            </a:r>
            <a:endParaRPr lang="fr-FR" dirty="0"/>
          </a:p>
          <a:p>
            <a:pPr marL="342900" indent="-342900">
              <a:buAutoNum type="arabicPeriod"/>
            </a:pPr>
            <a:endParaRPr lang="fr-FR" dirty="0"/>
          </a:p>
          <a:p>
            <a:r>
              <a:rPr lang="fr-FR" dirty="0"/>
              <a:t>2. Allée de </a:t>
            </a:r>
            <a:r>
              <a:rPr lang="fr-FR" dirty="0" smtClean="0"/>
              <a:t>noyers </a:t>
            </a:r>
            <a:endParaRPr lang="fr-FR" dirty="0"/>
          </a:p>
          <a:p>
            <a:endParaRPr lang="fr-FR" dirty="0"/>
          </a:p>
          <a:p>
            <a:r>
              <a:rPr lang="fr-FR" dirty="0"/>
              <a:t>3. </a:t>
            </a:r>
            <a:r>
              <a:rPr lang="fr-FR" dirty="0" smtClean="0"/>
              <a:t>Brebis</a:t>
            </a:r>
            <a:endParaRPr lang="fr-FR" dirty="0"/>
          </a:p>
          <a:p>
            <a:endParaRPr lang="fr-FR" dirty="0"/>
          </a:p>
          <a:p>
            <a:r>
              <a:rPr lang="fr-FR" dirty="0" smtClean="0"/>
              <a:t>4. Culture de noyers</a:t>
            </a:r>
            <a:endParaRPr lang="fr-FR" dirty="0"/>
          </a:p>
          <a:p>
            <a:endParaRPr lang="fr-FR" dirty="0"/>
          </a:p>
          <a:p>
            <a:r>
              <a:rPr lang="fr-FR" dirty="0"/>
              <a:t>5</a:t>
            </a:r>
            <a:r>
              <a:rPr lang="fr-FR" dirty="0" smtClean="0"/>
              <a:t>.</a:t>
            </a:r>
            <a:r>
              <a:rPr lang="fr-FR" dirty="0"/>
              <a:t> </a:t>
            </a:r>
            <a:r>
              <a:rPr lang="fr-FR" dirty="0" smtClean="0"/>
              <a:t>Tournesols</a:t>
            </a:r>
          </a:p>
          <a:p>
            <a:endParaRPr lang="fr-FR" dirty="0"/>
          </a:p>
          <a:p>
            <a:r>
              <a:rPr lang="fr-FR" dirty="0"/>
              <a:t>6. Vignes sur la commune de </a:t>
            </a:r>
            <a:r>
              <a:rPr lang="fr-FR" dirty="0" smtClean="0"/>
              <a:t>Ponet-et-Saint-Auban</a:t>
            </a:r>
            <a:endParaRPr lang="fr-FR" dirty="0"/>
          </a:p>
          <a:p>
            <a:endParaRPr lang="fr-FR" dirty="0"/>
          </a:p>
          <a:p>
            <a:r>
              <a:rPr lang="fr-FR" dirty="0"/>
              <a:t>7. Allée de noyer </a:t>
            </a:r>
          </a:p>
          <a:p>
            <a:endParaRPr lang="fr-FR" dirty="0"/>
          </a:p>
          <a:p>
            <a:r>
              <a:rPr lang="fr-FR" dirty="0"/>
              <a:t>8. </a:t>
            </a:r>
            <a:r>
              <a:rPr lang="fr-FR" dirty="0" smtClean="0"/>
              <a:t>Champ </a:t>
            </a:r>
            <a:r>
              <a:rPr lang="fr-FR" dirty="0"/>
              <a:t>de </a:t>
            </a:r>
            <a:r>
              <a:rPr lang="fr-FR" dirty="0" smtClean="0"/>
              <a:t>luzernes </a:t>
            </a:r>
            <a:r>
              <a:rPr lang="fr-FR" dirty="0"/>
              <a:t>et un </a:t>
            </a:r>
            <a:r>
              <a:rPr lang="fr-FR" dirty="0" smtClean="0"/>
              <a:t>noyers </a:t>
            </a:r>
            <a:endParaRPr lang="fr-FR" dirty="0"/>
          </a:p>
          <a:p>
            <a:endParaRPr lang="fr-FR" dirty="0"/>
          </a:p>
          <a:p>
            <a:r>
              <a:rPr lang="fr-FR" dirty="0"/>
              <a:t>9. Allée de </a:t>
            </a:r>
            <a:r>
              <a:rPr lang="fr-FR" dirty="0" smtClean="0"/>
              <a:t>noyers </a:t>
            </a:r>
            <a:endParaRPr lang="fr-FR" dirty="0"/>
          </a:p>
          <a:p>
            <a:endParaRPr lang="fr-FR"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119</a:t>
            </a:fld>
            <a:endParaRPr lang="fr-FR"/>
          </a:p>
        </p:txBody>
      </p:sp>
    </p:spTree>
    <p:extLst>
      <p:ext uri="{BB962C8B-B14F-4D97-AF65-F5344CB8AC3E}">
        <p14:creationId xmlns:p14="http://schemas.microsoft.com/office/powerpoint/2010/main" val="3741949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496" y="476672"/>
            <a:ext cx="2901583" cy="369332"/>
          </a:xfrm>
          <a:prstGeom prst="rect">
            <a:avLst/>
          </a:prstGeom>
          <a:noFill/>
        </p:spPr>
        <p:txBody>
          <a:bodyPr wrap="square" rtlCol="0">
            <a:spAutoFit/>
          </a:bodyPr>
          <a:lstStyle/>
          <a:p>
            <a:r>
              <a:rPr lang="fr-FR" b="1" dirty="0" smtClean="0"/>
              <a:t>2. Environnement : </a:t>
            </a:r>
          </a:p>
        </p:txBody>
      </p:sp>
      <p:pic>
        <p:nvPicPr>
          <p:cNvPr id="46083" name="Picture 3" descr="C:\Users\utilisateur\Desktop\Stage c\DSC_3364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59832" y="584864"/>
            <a:ext cx="2429381" cy="162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512" y="836712"/>
            <a:ext cx="3059832" cy="5693866"/>
          </a:xfrm>
          <a:prstGeom prst="rect">
            <a:avLst/>
          </a:prstGeom>
        </p:spPr>
        <p:txBody>
          <a:bodyPr wrap="square">
            <a:spAutoFit/>
          </a:bodyPr>
          <a:lstStyle/>
          <a:p>
            <a:pPr marL="285750" indent="-285750">
              <a:buFont typeface="Wingdings" panose="05000000000000000000" pitchFamily="2" charset="2"/>
              <a:buChar char="Ø"/>
            </a:pPr>
            <a:r>
              <a:rPr lang="fr-FR" sz="1400" dirty="0"/>
              <a:t>3300 km de cours d’eau, dont 2700 de 1</a:t>
            </a:r>
            <a:r>
              <a:rPr lang="fr-FR" sz="1400" baseline="30000" dirty="0"/>
              <a:t>ère</a:t>
            </a:r>
            <a:r>
              <a:rPr lang="fr-FR" sz="1400" dirty="0"/>
              <a:t> catégorie piscicole</a:t>
            </a:r>
          </a:p>
          <a:p>
            <a:pPr marL="285750" indent="-285750">
              <a:buFont typeface="Wingdings" panose="05000000000000000000" pitchFamily="2" charset="2"/>
              <a:buChar char="Ø"/>
            </a:pPr>
            <a:r>
              <a:rPr lang="fr-FR" sz="1400" dirty="0"/>
              <a:t>70 hectares de plans d’eau</a:t>
            </a:r>
          </a:p>
          <a:p>
            <a:pPr marL="285750" indent="-285750">
              <a:buFont typeface="Wingdings" panose="05000000000000000000" pitchFamily="2" charset="2"/>
              <a:buChar char="Ø"/>
            </a:pPr>
            <a:r>
              <a:rPr lang="fr-FR" sz="1400" dirty="0"/>
              <a:t>En 2014, 300 000 ha de surfaces boisées, soit 45% du département</a:t>
            </a:r>
          </a:p>
          <a:p>
            <a:pPr marL="285750" indent="-285750">
              <a:buFont typeface="Wingdings" panose="05000000000000000000" pitchFamily="2" charset="2"/>
              <a:buChar char="Ø"/>
            </a:pPr>
            <a:r>
              <a:rPr lang="fr-FR" sz="1400" dirty="0"/>
              <a:t>2500 espèces végétales, soit près de la moitié de la flore française</a:t>
            </a:r>
          </a:p>
          <a:p>
            <a:pPr marL="285750" indent="-285750">
              <a:buFont typeface="Wingdings" panose="05000000000000000000" pitchFamily="2" charset="2"/>
              <a:buChar char="Ø"/>
            </a:pPr>
            <a:r>
              <a:rPr lang="fr-FR" sz="1400" dirty="0" smtClean="0"/>
              <a:t>Parmi </a:t>
            </a:r>
            <a:r>
              <a:rPr lang="fr-FR" sz="1400" dirty="0"/>
              <a:t>les sites naturels et paysages les plus remarquables : </a:t>
            </a:r>
            <a:endParaRPr lang="fr-FR" sz="1400" dirty="0" smtClean="0"/>
          </a:p>
          <a:p>
            <a:pPr marL="285750" indent="-285750">
              <a:buFont typeface="Arial" panose="020B0604020202020204" pitchFamily="34" charset="0"/>
              <a:buChar char="•"/>
            </a:pPr>
            <a:r>
              <a:rPr lang="fr-FR" sz="1400" dirty="0" smtClean="0"/>
              <a:t>la </a:t>
            </a:r>
            <a:r>
              <a:rPr lang="fr-FR" sz="1400" dirty="0"/>
              <a:t>forêt de </a:t>
            </a:r>
            <a:r>
              <a:rPr lang="fr-FR" sz="1400" dirty="0" smtClean="0"/>
              <a:t>Saoû </a:t>
            </a:r>
          </a:p>
          <a:p>
            <a:pPr marL="285750" indent="-285750">
              <a:buFont typeface="Arial" panose="020B0604020202020204" pitchFamily="34" charset="0"/>
              <a:buChar char="•"/>
            </a:pPr>
            <a:r>
              <a:rPr lang="fr-FR" sz="1400" dirty="0" smtClean="0"/>
              <a:t>le </a:t>
            </a:r>
            <a:r>
              <a:rPr lang="fr-FR" sz="1400" dirty="0"/>
              <a:t>cirque d'Archiane, </a:t>
            </a:r>
            <a:endParaRPr lang="fr-FR" sz="1400" dirty="0" smtClean="0"/>
          </a:p>
          <a:p>
            <a:pPr marL="285750" indent="-285750">
              <a:buFont typeface="Arial" panose="020B0604020202020204" pitchFamily="34" charset="0"/>
              <a:buChar char="•"/>
            </a:pPr>
            <a:r>
              <a:rPr lang="fr-FR" sz="1400" dirty="0" smtClean="0"/>
              <a:t>les </a:t>
            </a:r>
            <a:r>
              <a:rPr lang="fr-FR" sz="1400" dirty="0"/>
              <a:t>hauts plateaux du </a:t>
            </a:r>
            <a:r>
              <a:rPr lang="fr-FR" sz="1400" dirty="0" smtClean="0"/>
              <a:t>Vercors</a:t>
            </a:r>
          </a:p>
          <a:p>
            <a:pPr marL="285750" indent="-285750">
              <a:buFont typeface="Arial" panose="020B0604020202020204" pitchFamily="34" charset="0"/>
              <a:buChar char="•"/>
            </a:pPr>
            <a:r>
              <a:rPr lang="fr-FR" sz="1400" dirty="0" smtClean="0"/>
              <a:t>les </a:t>
            </a:r>
            <a:r>
              <a:rPr lang="fr-FR" sz="1400" dirty="0"/>
              <a:t>Ramières du Val de </a:t>
            </a:r>
            <a:r>
              <a:rPr lang="fr-FR" sz="1400" dirty="0" smtClean="0"/>
              <a:t>Drôme</a:t>
            </a:r>
          </a:p>
          <a:p>
            <a:pPr marL="285750" indent="-285750">
              <a:buFont typeface="Arial" panose="020B0604020202020204" pitchFamily="34" charset="0"/>
              <a:buChar char="•"/>
            </a:pPr>
            <a:r>
              <a:rPr lang="fr-FR" sz="1400" dirty="0" smtClean="0"/>
              <a:t>le </a:t>
            </a:r>
            <a:r>
              <a:rPr lang="fr-FR" sz="1400" dirty="0"/>
              <a:t>vallon de la </a:t>
            </a:r>
            <a:r>
              <a:rPr lang="fr-FR" sz="1400" dirty="0" smtClean="0"/>
              <a:t>Jarjatte</a:t>
            </a:r>
          </a:p>
          <a:p>
            <a:pPr marL="285750" indent="-285750">
              <a:buFont typeface="Arial" panose="020B0604020202020204" pitchFamily="34" charset="0"/>
              <a:buChar char="•"/>
            </a:pPr>
            <a:r>
              <a:rPr lang="fr-FR" sz="1400" dirty="0" smtClean="0"/>
              <a:t> </a:t>
            </a:r>
            <a:r>
              <a:rPr lang="fr-FR" sz="1400" dirty="0"/>
              <a:t>les gorges </a:t>
            </a:r>
            <a:r>
              <a:rPr lang="fr-FR" sz="1400" dirty="0" smtClean="0"/>
              <a:t>d’Omblèze </a:t>
            </a:r>
          </a:p>
          <a:p>
            <a:pPr marL="285750" indent="-285750">
              <a:buFont typeface="Arial" panose="020B0604020202020204" pitchFamily="34" charset="0"/>
              <a:buChar char="•"/>
            </a:pPr>
            <a:r>
              <a:rPr lang="fr-FR" sz="1400" dirty="0" smtClean="0"/>
              <a:t>le </a:t>
            </a:r>
            <a:r>
              <a:rPr lang="fr-FR" sz="1400" dirty="0"/>
              <a:t>chaos du </a:t>
            </a:r>
            <a:r>
              <a:rPr lang="fr-FR" sz="1400" dirty="0" smtClean="0"/>
              <a:t>Claps</a:t>
            </a:r>
          </a:p>
          <a:p>
            <a:pPr marL="285750" indent="-285750">
              <a:buFont typeface="Arial" panose="020B0604020202020204" pitchFamily="34" charset="0"/>
              <a:buChar char="•"/>
            </a:pPr>
            <a:r>
              <a:rPr lang="fr-FR" sz="1400" dirty="0" smtClean="0"/>
              <a:t>le </a:t>
            </a:r>
            <a:r>
              <a:rPr lang="fr-FR" sz="1400" dirty="0"/>
              <a:t>col de la </a:t>
            </a:r>
            <a:r>
              <a:rPr lang="fr-FR" sz="1400" dirty="0" smtClean="0"/>
              <a:t>Bataille </a:t>
            </a:r>
          </a:p>
          <a:p>
            <a:pPr marL="285750" indent="-285750">
              <a:buFont typeface="Arial" panose="020B0604020202020204" pitchFamily="34" charset="0"/>
              <a:buChar char="•"/>
            </a:pPr>
            <a:r>
              <a:rPr lang="fr-FR" sz="1400" dirty="0" smtClean="0"/>
              <a:t>le </a:t>
            </a:r>
            <a:r>
              <a:rPr lang="fr-FR" sz="1400" dirty="0"/>
              <a:t>plateau </a:t>
            </a:r>
            <a:r>
              <a:rPr lang="fr-FR" sz="1400" dirty="0" smtClean="0"/>
              <a:t>d’Ambel</a:t>
            </a:r>
          </a:p>
          <a:p>
            <a:pPr marL="285750" indent="-285750">
              <a:buFont typeface="Arial" panose="020B0604020202020204" pitchFamily="34" charset="0"/>
              <a:buChar char="•"/>
            </a:pPr>
            <a:r>
              <a:rPr lang="fr-FR" sz="1400" dirty="0" smtClean="0"/>
              <a:t>Combe Laval</a:t>
            </a:r>
          </a:p>
          <a:p>
            <a:pPr marL="285750" indent="-285750">
              <a:buFont typeface="Arial" panose="020B0604020202020204" pitchFamily="34" charset="0"/>
              <a:buChar char="•"/>
            </a:pPr>
            <a:r>
              <a:rPr lang="fr-FR" sz="1400" dirty="0" smtClean="0"/>
              <a:t>les </a:t>
            </a:r>
            <a:r>
              <a:rPr lang="fr-FR" sz="1400" dirty="0"/>
              <a:t>Grands </a:t>
            </a:r>
            <a:r>
              <a:rPr lang="fr-FR" sz="1400" dirty="0" smtClean="0"/>
              <a:t>Goulets</a:t>
            </a:r>
          </a:p>
          <a:p>
            <a:pPr marL="285750" indent="-285750">
              <a:buFont typeface="Arial" panose="020B0604020202020204" pitchFamily="34" charset="0"/>
              <a:buChar char="•"/>
            </a:pPr>
            <a:r>
              <a:rPr lang="fr-FR" sz="1400" dirty="0" smtClean="0"/>
              <a:t>le </a:t>
            </a:r>
            <a:r>
              <a:rPr lang="fr-FR" sz="1400" dirty="0"/>
              <a:t>belvédère de Pierre Aiguille</a:t>
            </a:r>
          </a:p>
          <a:p>
            <a:pPr marL="285750" indent="-285750">
              <a:buFont typeface="Wingdings" panose="05000000000000000000" pitchFamily="2" charset="2"/>
              <a:buChar char="Ø"/>
            </a:pPr>
            <a:r>
              <a:rPr lang="fr-FR" sz="1400" dirty="0" smtClean="0"/>
              <a:t>1 </a:t>
            </a:r>
            <a:r>
              <a:rPr lang="fr-FR" sz="1400" dirty="0"/>
              <a:t>840 km de GR (Grande Randonnée), GRP (Grande Randonnée de Pays) et itinéraires européens</a:t>
            </a:r>
          </a:p>
          <a:p>
            <a:pPr marL="285750" indent="-285750">
              <a:buFont typeface="Wingdings" panose="05000000000000000000" pitchFamily="2" charset="2"/>
              <a:buChar char="Ø"/>
            </a:pPr>
            <a:r>
              <a:rPr lang="fr-FR" sz="1400" dirty="0" smtClean="0"/>
              <a:t>1 </a:t>
            </a:r>
            <a:r>
              <a:rPr lang="fr-FR" sz="1400" dirty="0"/>
              <a:t>056 km de PR (Petite Randonnée)</a:t>
            </a:r>
          </a:p>
        </p:txBody>
      </p:sp>
      <p:pic>
        <p:nvPicPr>
          <p:cNvPr id="46084" name="Picture 4" descr="C:\Users\utilisateur\Desktop\Stage c\DSC_10971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085618" y="584864"/>
            <a:ext cx="2429381" cy="1620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973780" y="2215897"/>
            <a:ext cx="2174284" cy="276999"/>
          </a:xfrm>
          <a:prstGeom prst="rect">
            <a:avLst/>
          </a:prstGeom>
          <a:noFill/>
        </p:spPr>
        <p:txBody>
          <a:bodyPr wrap="square" rtlCol="0">
            <a:spAutoFit/>
          </a:bodyPr>
          <a:lstStyle/>
          <a:p>
            <a:r>
              <a:rPr lang="fr-FR" sz="1200" dirty="0" smtClean="0"/>
              <a:t>La rivière de la Comane</a:t>
            </a:r>
          </a:p>
        </p:txBody>
      </p:sp>
      <p:sp>
        <p:nvSpPr>
          <p:cNvPr id="9" name="ZoneTexte 8"/>
          <p:cNvSpPr txBox="1"/>
          <p:nvPr/>
        </p:nvSpPr>
        <p:spPr>
          <a:xfrm>
            <a:off x="5976664" y="2175247"/>
            <a:ext cx="2538335" cy="461665"/>
          </a:xfrm>
          <a:prstGeom prst="rect">
            <a:avLst/>
          </a:prstGeom>
          <a:noFill/>
        </p:spPr>
        <p:txBody>
          <a:bodyPr wrap="square" rtlCol="0">
            <a:spAutoFit/>
          </a:bodyPr>
          <a:lstStyle/>
          <a:p>
            <a:pPr algn="r"/>
            <a:r>
              <a:rPr lang="fr-FR" sz="1200" dirty="0" smtClean="0"/>
              <a:t>Un affluent de la Drôme dans RNN des </a:t>
            </a:r>
            <a:r>
              <a:rPr lang="fr-FR" sz="1200" dirty="0"/>
              <a:t> </a:t>
            </a:r>
            <a:r>
              <a:rPr lang="fr-FR" sz="1200" dirty="0" smtClean="0"/>
              <a:t>Ramières</a:t>
            </a:r>
            <a:endParaRPr lang="fr-FR" sz="1200" dirty="0"/>
          </a:p>
        </p:txBody>
      </p:sp>
      <p:pic>
        <p:nvPicPr>
          <p:cNvPr id="46085" name="Picture 5" descr="C:\Users\utilisateur\Desktop\Stage c\DSC_00811.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31745" y="2601088"/>
            <a:ext cx="2429381"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915816" y="4160113"/>
            <a:ext cx="2304257" cy="276999"/>
          </a:xfrm>
          <a:prstGeom prst="rect">
            <a:avLst/>
          </a:prstGeom>
          <a:noFill/>
        </p:spPr>
        <p:txBody>
          <a:bodyPr wrap="square" rtlCol="0">
            <a:spAutoFit/>
          </a:bodyPr>
          <a:lstStyle/>
          <a:p>
            <a:r>
              <a:rPr lang="fr-FR" sz="1200" dirty="0" smtClean="0"/>
              <a:t>Ophrys fuciflora – ophrys frelon</a:t>
            </a:r>
            <a:endParaRPr lang="fr-FR" sz="1200" dirty="0"/>
          </a:p>
        </p:txBody>
      </p:sp>
      <p:sp>
        <p:nvSpPr>
          <p:cNvPr id="11" name="ZoneTexte 10"/>
          <p:cNvSpPr txBox="1"/>
          <p:nvPr/>
        </p:nvSpPr>
        <p:spPr>
          <a:xfrm>
            <a:off x="5976664" y="4191471"/>
            <a:ext cx="2516066" cy="461665"/>
          </a:xfrm>
          <a:prstGeom prst="rect">
            <a:avLst/>
          </a:prstGeom>
          <a:noFill/>
        </p:spPr>
        <p:txBody>
          <a:bodyPr wrap="square" rtlCol="0">
            <a:spAutoFit/>
          </a:bodyPr>
          <a:lstStyle/>
          <a:p>
            <a:pPr algn="r"/>
            <a:r>
              <a:rPr lang="fr-FR" sz="1200" dirty="0" smtClean="0"/>
              <a:t>Un champ de blé et les Trois-Becs au </a:t>
            </a:r>
          </a:p>
          <a:p>
            <a:pPr algn="r"/>
            <a:r>
              <a:rPr lang="fr-FR" sz="1200" dirty="0" smtClean="0"/>
              <a:t>loin (Allex)</a:t>
            </a:r>
            <a:endParaRPr lang="fr-FR" sz="1200" dirty="0"/>
          </a:p>
        </p:txBody>
      </p:sp>
      <p:pic>
        <p:nvPicPr>
          <p:cNvPr id="46087" name="Picture 7" descr="C:\Users\utilisateur\Desktop\Stage c\DSC_38611.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87825" y="4653136"/>
            <a:ext cx="2429381" cy="162000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3347864" y="6237312"/>
            <a:ext cx="2225466" cy="276999"/>
          </a:xfrm>
          <a:prstGeom prst="rect">
            <a:avLst/>
          </a:prstGeom>
          <a:noFill/>
        </p:spPr>
        <p:txBody>
          <a:bodyPr wrap="square" rtlCol="0">
            <a:spAutoFit/>
          </a:bodyPr>
          <a:lstStyle/>
          <a:p>
            <a:r>
              <a:rPr lang="fr-FR" sz="1200" dirty="0" smtClean="0"/>
              <a:t>Frêne aux abords de la Comane</a:t>
            </a:r>
            <a:endParaRPr lang="fr-FR" sz="1200" dirty="0"/>
          </a:p>
        </p:txBody>
      </p:sp>
      <p:pic>
        <p:nvPicPr>
          <p:cNvPr id="20" name="Picture 3" descr="C:\Users\utilisateur\Desktop\Stage c\DSC_02191.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68154" y="4653136"/>
            <a:ext cx="2429383" cy="16200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6013176" y="6207695"/>
            <a:ext cx="2501823" cy="461665"/>
          </a:xfrm>
          <a:prstGeom prst="rect">
            <a:avLst/>
          </a:prstGeom>
          <a:noFill/>
        </p:spPr>
        <p:txBody>
          <a:bodyPr wrap="square" rtlCol="0">
            <a:spAutoFit/>
          </a:bodyPr>
          <a:lstStyle/>
          <a:p>
            <a:pPr algn="r"/>
            <a:r>
              <a:rPr lang="fr-FR" sz="1200" dirty="0" smtClean="0"/>
              <a:t>Sentier au cœur de la réserve des </a:t>
            </a:r>
          </a:p>
          <a:p>
            <a:pPr algn="r"/>
            <a:r>
              <a:rPr lang="fr-FR" sz="1200" dirty="0" smtClean="0"/>
              <a:t>Ramières</a:t>
            </a:r>
            <a:endParaRPr lang="fr-FR" sz="1200" dirty="0"/>
          </a:p>
        </p:txBody>
      </p:sp>
      <p:pic>
        <p:nvPicPr>
          <p:cNvPr id="22" name="Picture 3" descr="C:\Users\utilisateur\Desktop\Stage c\DSC_106411.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63346" y="2601088"/>
            <a:ext cx="2429384" cy="1620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17" name="Titre 3"/>
          <p:cNvSpPr>
            <a:spLocks noGrp="1"/>
          </p:cNvSpPr>
          <p:nvPr>
            <p:ph type="title"/>
          </p:nvPr>
        </p:nvSpPr>
        <p:spPr>
          <a:xfrm>
            <a:off x="-36512" y="-99392"/>
            <a:ext cx="2581931" cy="766658"/>
          </a:xfrm>
        </p:spPr>
        <p:txBody>
          <a:bodyPr>
            <a:noAutofit/>
          </a:bodyPr>
          <a:lstStyle/>
          <a:p>
            <a:pPr lvl="0"/>
            <a:r>
              <a:rPr lang="fr-FR" sz="3200" b="1" dirty="0">
                <a:solidFill>
                  <a:srgbClr val="000066"/>
                </a:solidFill>
              </a:rPr>
              <a:t>b</a:t>
            </a:r>
            <a:r>
              <a:rPr lang="fr-FR" sz="3200" b="1" dirty="0" smtClean="0">
                <a:solidFill>
                  <a:srgbClr val="000066"/>
                </a:solidFill>
              </a:rPr>
              <a:t>. Généralités</a:t>
            </a:r>
            <a:endParaRPr lang="fr-FR" sz="3200" dirty="0">
              <a:solidFill>
                <a:srgbClr val="000066"/>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12</a:t>
            </a:fld>
            <a:endParaRPr lang="fr-FR"/>
          </a:p>
        </p:txBody>
      </p:sp>
    </p:spTree>
    <p:extLst>
      <p:ext uri="{BB962C8B-B14F-4D97-AF65-F5344CB8AC3E}">
        <p14:creationId xmlns:p14="http://schemas.microsoft.com/office/powerpoint/2010/main" val="48449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 y="0"/>
            <a:ext cx="4690864" cy="597150"/>
          </a:xfrm>
        </p:spPr>
        <p:txBody>
          <a:bodyPr>
            <a:noAutofit/>
          </a:bodyPr>
          <a:lstStyle/>
          <a:p>
            <a:r>
              <a:rPr lang="fr-FR" sz="3200" b="1" dirty="0" smtClean="0">
                <a:solidFill>
                  <a:srgbClr val="000066"/>
                </a:solidFill>
              </a:rPr>
              <a:t>f. La culture du cabanon </a:t>
            </a:r>
            <a:endParaRPr lang="fr-FR" sz="3200" b="1" dirty="0">
              <a:solidFill>
                <a:srgbClr val="000066"/>
              </a:solidFill>
            </a:endParaRPr>
          </a:p>
        </p:txBody>
      </p:sp>
      <p:sp>
        <p:nvSpPr>
          <p:cNvPr id="3" name="ZoneTexte 2"/>
          <p:cNvSpPr txBox="1"/>
          <p:nvPr/>
        </p:nvSpPr>
        <p:spPr>
          <a:xfrm>
            <a:off x="68664" y="836712"/>
            <a:ext cx="2918310" cy="954107"/>
          </a:xfrm>
          <a:prstGeom prst="rect">
            <a:avLst/>
          </a:prstGeom>
          <a:noFill/>
        </p:spPr>
        <p:txBody>
          <a:bodyPr wrap="square" rtlCol="0">
            <a:spAutoFit/>
          </a:bodyPr>
          <a:lstStyle/>
          <a:p>
            <a:r>
              <a:rPr lang="fr-FR" sz="1400" dirty="0" smtClean="0"/>
              <a:t>Dans le Diois, on observe le long des champs de nombreux cabanons . Ils servent à entreposer le matériel ou </a:t>
            </a:r>
            <a:r>
              <a:rPr lang="fr-FR" sz="1400" dirty="0"/>
              <a:t>l</a:t>
            </a:r>
            <a:r>
              <a:rPr lang="fr-FR" sz="1400" dirty="0" smtClean="0"/>
              <a:t>es récoltes des exploitants agricoles. </a:t>
            </a:r>
            <a:endParaRPr lang="fr-FR" sz="1400" dirty="0"/>
          </a:p>
        </p:txBody>
      </p:sp>
      <p:pic>
        <p:nvPicPr>
          <p:cNvPr id="13314" name="Picture 2" descr="C:\Users\utilisateur\Desktop\Stage c\DSC_51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8824" y="764704"/>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utilisateur\Desktop\Stage c\DSC_513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797360"/>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utilisateur\Desktop\Stage c\DSC_513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7809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utilisateur\Desktop\Stage c\DSC_517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764704"/>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utilisateur\Desktop\Stage c\DSC_519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7201" y="27809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C:\Users\utilisateur\Desktop\Stage c\DSC_547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9830" y="27809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Users\utilisateur\Desktop\Stage c\DSC_548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7201" y="4797360"/>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C:\Users\utilisateur\Desktop\Stage c\DSC_514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8823" y="4797360"/>
            <a:ext cx="2807287" cy="1872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120</a:t>
            </a:fld>
            <a:endParaRPr lang="fr-FR"/>
          </a:p>
        </p:txBody>
      </p:sp>
    </p:spTree>
    <p:extLst>
      <p:ext uri="{BB962C8B-B14F-4D97-AF65-F5344CB8AC3E}">
        <p14:creationId xmlns:p14="http://schemas.microsoft.com/office/powerpoint/2010/main" val="348692925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44624"/>
            <a:ext cx="4464496" cy="864096"/>
          </a:xfrm>
        </p:spPr>
        <p:txBody>
          <a:bodyPr>
            <a:normAutofit fontScale="90000"/>
          </a:bodyPr>
          <a:lstStyle/>
          <a:p>
            <a:r>
              <a:rPr lang="fr-FR" b="1" dirty="0" smtClean="0">
                <a:solidFill>
                  <a:srgbClr val="0000FF"/>
                </a:solidFill>
              </a:rPr>
              <a:t>VI. </a:t>
            </a:r>
            <a:r>
              <a:rPr lang="fr-FR" b="1" u="sng" dirty="0" smtClean="0">
                <a:solidFill>
                  <a:srgbClr val="0000FF"/>
                </a:solidFill>
              </a:rPr>
              <a:t>Environnement</a:t>
            </a:r>
            <a:endParaRPr lang="fr-FR" b="1" u="sng" dirty="0">
              <a:solidFill>
                <a:srgbClr val="0000FF"/>
              </a:solidFill>
            </a:endParaRPr>
          </a:p>
        </p:txBody>
      </p:sp>
      <p:pic>
        <p:nvPicPr>
          <p:cNvPr id="14338" name="Picture 2" descr="C:\Users\utilisateur\Desktop\Stage c\DSC_4065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48"/>
          <a:stretch/>
        </p:blipFill>
        <p:spPr bwMode="auto">
          <a:xfrm>
            <a:off x="317361" y="4797352"/>
            <a:ext cx="268279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utilisateur\Desktop\Stage c\DSC_328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780928"/>
            <a:ext cx="26993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utilisateur\Desktop\Stage c\DSC_5460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205"/>
          <a:stretch/>
        </p:blipFill>
        <p:spPr bwMode="auto">
          <a:xfrm>
            <a:off x="6156176" y="2780928"/>
            <a:ext cx="26993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Users\utilisateur\Desktop\Stage c\DSC_4315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7694" y="4797352"/>
            <a:ext cx="26993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C:\Users\utilisateur\Desktop\Stage c\DSC_3834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26" t="17306" r="4979"/>
          <a:stretch/>
        </p:blipFill>
        <p:spPr bwMode="auto">
          <a:xfrm>
            <a:off x="6121159" y="4797352"/>
            <a:ext cx="269931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Users\utilisateur\Desktop\Stage c\DSC_524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7694" y="2780928"/>
            <a:ext cx="2699314"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51520" y="764704"/>
            <a:ext cx="8531962" cy="1815882"/>
          </a:xfrm>
          <a:prstGeom prst="rect">
            <a:avLst/>
          </a:prstGeom>
          <a:noFill/>
        </p:spPr>
        <p:txBody>
          <a:bodyPr wrap="square" rtlCol="0">
            <a:spAutoFit/>
          </a:bodyPr>
          <a:lstStyle/>
          <a:p>
            <a:r>
              <a:rPr lang="fr-FR" sz="1400" dirty="0" smtClean="0"/>
              <a:t>L’environnement dans le Diois reste très préservé, on retrouve une importante richesse spécifique, de milieux et d’habitats . Grâce à mes interviews, j’ai pu comprendre que le territoire est relativement préservé. D’une part grâce à l’apport du Parc Naturel Régional du Vercors en matière de protection. D’autre part car les différents acteurs du territoire ont une conscience environnementale; « une sensibilité exceptionnelle du vivant » me dit </a:t>
            </a:r>
            <a:r>
              <a:rPr lang="fr-FR" sz="1400" b="1" dirty="0" err="1" smtClean="0"/>
              <a:t>F.Lemoine</a:t>
            </a:r>
            <a:r>
              <a:rPr lang="fr-FR" sz="1400" dirty="0" smtClean="0"/>
              <a:t> .</a:t>
            </a:r>
          </a:p>
          <a:p>
            <a:endParaRPr lang="fr-FR" sz="1400" dirty="0"/>
          </a:p>
          <a:p>
            <a:r>
              <a:rPr lang="fr-FR" sz="1400" dirty="0" smtClean="0"/>
              <a:t> En revanche, le territoire n’est pas exempt à certains dérèglements écologiques, comme le développement d’espèces invasives</a:t>
            </a:r>
            <a:r>
              <a:rPr lang="fr-FR" sz="1400" dirty="0"/>
              <a:t> </a:t>
            </a:r>
            <a:r>
              <a:rPr lang="fr-FR" sz="1400" dirty="0" smtClean="0"/>
              <a:t>ou encore la régression flagrante d’espèces patrimoniales. Le climat est l’un des facteurs déclencheurs de ces gros bouleversements. L’activité humaine est la cause des dommages environnementaux. </a:t>
            </a:r>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121</a:t>
            </a:fld>
            <a:endParaRPr lang="fr-FR"/>
          </a:p>
        </p:txBody>
      </p:sp>
    </p:spTree>
    <p:extLst>
      <p:ext uri="{BB962C8B-B14F-4D97-AF65-F5344CB8AC3E}">
        <p14:creationId xmlns:p14="http://schemas.microsoft.com/office/powerpoint/2010/main" val="24462022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122</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ZoneTexte 6"/>
          <p:cNvSpPr txBox="1"/>
          <p:nvPr/>
        </p:nvSpPr>
        <p:spPr>
          <a:xfrm>
            <a:off x="35496" y="496986"/>
            <a:ext cx="8568952" cy="5632311"/>
          </a:xfrm>
          <a:prstGeom prst="rect">
            <a:avLst/>
          </a:prstGeom>
          <a:noFill/>
        </p:spPr>
        <p:txBody>
          <a:bodyPr wrap="square" rtlCol="0">
            <a:spAutoFit/>
          </a:bodyPr>
          <a:lstStyle/>
          <a:p>
            <a:pPr marL="514350" indent="-514350">
              <a:buAutoNum type="alphaLcPeriod"/>
            </a:pPr>
            <a:r>
              <a:rPr lang="fr-FR" sz="4000" b="1" dirty="0" smtClean="0">
                <a:solidFill>
                  <a:srgbClr val="000066"/>
                </a:solidFill>
              </a:rPr>
              <a:t>Les outils de protection et des connaissances des milieux et des </a:t>
            </a:r>
            <a:r>
              <a:rPr lang="fr-FR" sz="4000" b="1" dirty="0">
                <a:solidFill>
                  <a:srgbClr val="000066"/>
                </a:solidFill>
              </a:rPr>
              <a:t>espèces </a:t>
            </a:r>
            <a:r>
              <a:rPr lang="fr-FR" sz="4000" b="1" dirty="0" smtClean="0">
                <a:solidFill>
                  <a:srgbClr val="000066"/>
                </a:solidFill>
              </a:rPr>
              <a:t>naturels</a:t>
            </a:r>
          </a:p>
          <a:p>
            <a:pPr>
              <a:lnSpc>
                <a:spcPct val="200000"/>
              </a:lnSpc>
            </a:pPr>
            <a:r>
              <a:rPr lang="fr-FR" sz="4000" b="1" dirty="0" smtClean="0">
                <a:solidFill>
                  <a:srgbClr val="000066"/>
                </a:solidFill>
              </a:rPr>
              <a:t>b</a:t>
            </a:r>
            <a:r>
              <a:rPr lang="fr-FR" sz="4000" b="1" dirty="0">
                <a:solidFill>
                  <a:srgbClr val="000066"/>
                </a:solidFill>
              </a:rPr>
              <a:t>. Les rivières </a:t>
            </a:r>
            <a:endParaRPr lang="fr-FR" sz="4000" b="1" dirty="0" smtClean="0">
              <a:solidFill>
                <a:srgbClr val="000066"/>
              </a:solidFill>
            </a:endParaRPr>
          </a:p>
          <a:p>
            <a:pPr>
              <a:lnSpc>
                <a:spcPct val="200000"/>
              </a:lnSpc>
            </a:pPr>
            <a:r>
              <a:rPr lang="fr-FR" sz="4000" b="1" dirty="0" smtClean="0">
                <a:solidFill>
                  <a:srgbClr val="000066"/>
                </a:solidFill>
              </a:rPr>
              <a:t>c</a:t>
            </a:r>
            <a:r>
              <a:rPr lang="fr-FR" sz="4000" b="1" dirty="0">
                <a:solidFill>
                  <a:srgbClr val="000066"/>
                </a:solidFill>
              </a:rPr>
              <a:t>. Les </a:t>
            </a:r>
            <a:r>
              <a:rPr lang="fr-FR" sz="4000" b="1" dirty="0" smtClean="0">
                <a:solidFill>
                  <a:srgbClr val="000066"/>
                </a:solidFill>
              </a:rPr>
              <a:t>forêts</a:t>
            </a:r>
          </a:p>
          <a:p>
            <a:pPr>
              <a:lnSpc>
                <a:spcPct val="200000"/>
              </a:lnSpc>
            </a:pPr>
            <a:r>
              <a:rPr lang="fr-FR" sz="4000" b="1" dirty="0" smtClean="0">
                <a:solidFill>
                  <a:srgbClr val="000066"/>
                </a:solidFill>
              </a:rPr>
              <a:t>d</a:t>
            </a:r>
            <a:r>
              <a:rPr lang="fr-FR" sz="4000" b="1" dirty="0">
                <a:solidFill>
                  <a:srgbClr val="000066"/>
                </a:solidFill>
              </a:rPr>
              <a:t>. La faune et la </a:t>
            </a:r>
            <a:r>
              <a:rPr lang="fr-FR" sz="4000" b="1" dirty="0" smtClean="0">
                <a:solidFill>
                  <a:srgbClr val="000066"/>
                </a:solidFill>
              </a:rPr>
              <a:t>flore</a:t>
            </a:r>
            <a:endParaRPr lang="fr-FR" sz="3200" b="1" dirty="0">
              <a:solidFill>
                <a:srgbClr val="000066"/>
              </a:solidFill>
            </a:endParaRPr>
          </a:p>
        </p:txBody>
      </p:sp>
    </p:spTree>
    <p:extLst>
      <p:ext uri="{BB962C8B-B14F-4D97-AF65-F5344CB8AC3E}">
        <p14:creationId xmlns:p14="http://schemas.microsoft.com/office/powerpoint/2010/main" val="950589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5496" y="335558"/>
            <a:ext cx="8568952" cy="1077218"/>
          </a:xfrm>
          <a:prstGeom prst="rect">
            <a:avLst/>
          </a:prstGeom>
          <a:noFill/>
        </p:spPr>
        <p:txBody>
          <a:bodyPr wrap="square" rtlCol="0">
            <a:spAutoFit/>
          </a:bodyPr>
          <a:lstStyle/>
          <a:p>
            <a:r>
              <a:rPr lang="fr-FR" sz="3200" b="1" dirty="0" smtClean="0">
                <a:solidFill>
                  <a:srgbClr val="000066"/>
                </a:solidFill>
              </a:rPr>
              <a:t>a. Les outils de protection et de </a:t>
            </a:r>
            <a:r>
              <a:rPr lang="fr-FR" sz="3200" b="1" dirty="0">
                <a:solidFill>
                  <a:srgbClr val="000066"/>
                </a:solidFill>
              </a:rPr>
              <a:t>connaissances</a:t>
            </a:r>
            <a:r>
              <a:rPr lang="fr-FR" sz="3200" b="1" dirty="0" smtClean="0">
                <a:solidFill>
                  <a:srgbClr val="000066"/>
                </a:solidFill>
              </a:rPr>
              <a:t> des milieux et des espèces naturels</a:t>
            </a:r>
            <a:endParaRPr lang="fr-FR" sz="3200" b="1" dirty="0">
              <a:solidFill>
                <a:srgbClr val="000066"/>
              </a:solidFill>
            </a:endParaRPr>
          </a:p>
        </p:txBody>
      </p:sp>
      <p:sp>
        <p:nvSpPr>
          <p:cNvPr id="5" name="ZoneTexte 4"/>
          <p:cNvSpPr txBox="1"/>
          <p:nvPr/>
        </p:nvSpPr>
        <p:spPr>
          <a:xfrm>
            <a:off x="251520" y="1403484"/>
            <a:ext cx="3960440" cy="369332"/>
          </a:xfrm>
          <a:prstGeom prst="rect">
            <a:avLst/>
          </a:prstGeom>
          <a:noFill/>
        </p:spPr>
        <p:txBody>
          <a:bodyPr wrap="square" rtlCol="0">
            <a:spAutoFit/>
          </a:bodyPr>
          <a:lstStyle/>
          <a:p>
            <a:r>
              <a:rPr lang="fr-FR" b="1" dirty="0"/>
              <a:t>1</a:t>
            </a:r>
            <a:r>
              <a:rPr lang="fr-FR" b="1" dirty="0" smtClean="0"/>
              <a:t>. Le Parc Naturel Régional du Vercors</a:t>
            </a:r>
            <a:endParaRPr lang="fr-FR" b="1" dirty="0"/>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316" t="28654" r="43778" b="25246"/>
          <a:stretch/>
        </p:blipFill>
        <p:spPr bwMode="auto">
          <a:xfrm>
            <a:off x="250568" y="1844824"/>
            <a:ext cx="3238823"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887" t="29630" r="31260" b="10626"/>
          <a:stretch/>
        </p:blipFill>
        <p:spPr bwMode="auto">
          <a:xfrm>
            <a:off x="4016408" y="1844824"/>
            <a:ext cx="4519853"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123</a:t>
            </a:fld>
            <a:endParaRPr lang="fr-FR"/>
          </a:p>
        </p:txBody>
      </p:sp>
      <p:sp>
        <p:nvSpPr>
          <p:cNvPr id="7" name="Rectangle 6"/>
          <p:cNvSpPr/>
          <p:nvPr/>
        </p:nvSpPr>
        <p:spPr>
          <a:xfrm>
            <a:off x="137312" y="5140349"/>
            <a:ext cx="8755168" cy="1384995"/>
          </a:xfrm>
          <a:prstGeom prst="rect">
            <a:avLst/>
          </a:prstGeom>
        </p:spPr>
        <p:txBody>
          <a:bodyPr wrap="square">
            <a:spAutoFit/>
          </a:bodyPr>
          <a:lstStyle/>
          <a:p>
            <a:pPr marL="285750" indent="-285750">
              <a:buFont typeface="Wingdings" panose="05000000000000000000" pitchFamily="2" charset="2"/>
              <a:buChar char="Ø"/>
            </a:pPr>
            <a:r>
              <a:rPr lang="fr-FR" sz="1400" dirty="0"/>
              <a:t>Un partenaire pour le territoire</a:t>
            </a:r>
          </a:p>
          <a:p>
            <a:r>
              <a:rPr lang="fr-FR" sz="1400" dirty="0"/>
              <a:t>Depuis plus de 40 ans, le Parc naturel régional du Vercors met son dynamisme au service du territoire.</a:t>
            </a:r>
          </a:p>
          <a:p>
            <a:r>
              <a:rPr lang="fr-FR" sz="1400" dirty="0"/>
              <a:t>Chaque jour, il mène sa mission : préserver et valoriser les milieux naturels et développer les activités du Vercors : agricoles, touristiques, artisanales...</a:t>
            </a:r>
          </a:p>
          <a:p>
            <a:r>
              <a:rPr lang="fr-FR" sz="1400" dirty="0"/>
              <a:t>C'est aussi grâce au dialogue et aux nombreuses rencontres avec ses partenaires, habitants et visiteurs, que le Parc est devenu aujourd'hui un outil dynamique pour le Vercors</a:t>
            </a:r>
            <a:r>
              <a:rPr lang="fr-FR" sz="1400" dirty="0" smtClean="0"/>
              <a:t>.</a:t>
            </a:r>
            <a:endParaRPr lang="fr-FR" sz="1400" dirty="0"/>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5430537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1550704"/>
            <a:ext cx="4059909" cy="3970318"/>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Carte </a:t>
            </a:r>
            <a:r>
              <a:rPr lang="fr-FR" sz="1400" dirty="0"/>
              <a:t>d'identité</a:t>
            </a:r>
          </a:p>
          <a:p>
            <a:pPr marL="285750" indent="-285750">
              <a:buFont typeface="Wingdings" panose="05000000000000000000" pitchFamily="2" charset="2"/>
              <a:buChar char="§"/>
            </a:pPr>
            <a:r>
              <a:rPr lang="fr-FR" sz="1400" dirty="0"/>
              <a:t>Création : octobre 1970</a:t>
            </a:r>
          </a:p>
          <a:p>
            <a:pPr marL="285750" indent="-285750">
              <a:buFont typeface="Wingdings" panose="05000000000000000000" pitchFamily="2" charset="2"/>
              <a:buChar char="§"/>
            </a:pPr>
            <a:r>
              <a:rPr lang="fr-FR" sz="1400" dirty="0"/>
              <a:t>Superficie : 205 806 hectares</a:t>
            </a:r>
          </a:p>
          <a:p>
            <a:r>
              <a:rPr lang="fr-FR" sz="1400" dirty="0"/>
              <a:t>dont 17 000 hectares classés en réserve naturelle</a:t>
            </a:r>
          </a:p>
          <a:p>
            <a:pPr marL="285750" indent="-285750">
              <a:buFont typeface="Wingdings" panose="05000000000000000000" pitchFamily="2" charset="2"/>
              <a:buChar char="§"/>
            </a:pPr>
            <a:r>
              <a:rPr lang="fr-FR" sz="1400" dirty="0"/>
              <a:t>Surface de forêt : 125 000 hectares</a:t>
            </a:r>
          </a:p>
          <a:p>
            <a:pPr marL="285750" indent="-285750">
              <a:buFont typeface="Wingdings" panose="05000000000000000000" pitchFamily="2" charset="2"/>
              <a:buChar char="§"/>
            </a:pPr>
            <a:r>
              <a:rPr lang="fr-FR" sz="1400" dirty="0"/>
              <a:t>Altitude : 180 m à 2453 m (le rocher rond)</a:t>
            </a:r>
          </a:p>
          <a:p>
            <a:pPr marL="285750" indent="-285750">
              <a:buFont typeface="Wingdings" panose="05000000000000000000" pitchFamily="2" charset="2"/>
              <a:buChar char="§"/>
            </a:pPr>
            <a:r>
              <a:rPr lang="fr-FR" sz="1400" dirty="0"/>
              <a:t>Population : 53 000 habitants</a:t>
            </a:r>
          </a:p>
          <a:p>
            <a:pPr marL="285750" indent="-285750">
              <a:buFont typeface="Wingdings" panose="05000000000000000000" pitchFamily="2" charset="2"/>
              <a:buChar char="§"/>
            </a:pPr>
            <a:r>
              <a:rPr lang="fr-FR" sz="1400" dirty="0"/>
              <a:t> </a:t>
            </a:r>
            <a:r>
              <a:rPr lang="fr-FR" sz="1400" dirty="0" smtClean="0"/>
              <a:t>Communes : </a:t>
            </a:r>
            <a:r>
              <a:rPr lang="fr-FR" sz="1400" dirty="0"/>
              <a:t>84 dans les départements de l’Isère (47 </a:t>
            </a:r>
            <a:r>
              <a:rPr lang="fr-FR" sz="1400" dirty="0" smtClean="0"/>
              <a:t>communes</a:t>
            </a:r>
            <a:r>
              <a:rPr lang="fr-FR" sz="1400" dirty="0"/>
              <a:t>) et de la Drôme (37 communes)</a:t>
            </a:r>
          </a:p>
          <a:p>
            <a:endParaRPr lang="fr-FR" sz="1400" dirty="0" smtClean="0"/>
          </a:p>
          <a:p>
            <a:pPr marL="285750" indent="-285750">
              <a:buFont typeface="Wingdings" panose="05000000000000000000" pitchFamily="2" charset="2"/>
              <a:buChar char="Ø"/>
            </a:pPr>
            <a:r>
              <a:rPr lang="fr-FR" sz="1400" dirty="0" smtClean="0"/>
              <a:t>Les 5 missions principales :</a:t>
            </a:r>
          </a:p>
          <a:p>
            <a:pPr marL="285750" indent="-285750">
              <a:buFont typeface="Wingdings" panose="05000000000000000000" pitchFamily="2" charset="2"/>
              <a:buChar char="§"/>
            </a:pPr>
            <a:r>
              <a:rPr lang="fr-FR" sz="1400" dirty="0" smtClean="0"/>
              <a:t>La protection et la gestion du patrimoine naturel et culturel</a:t>
            </a:r>
          </a:p>
          <a:p>
            <a:pPr marL="285750" indent="-285750">
              <a:buFont typeface="Wingdings" panose="05000000000000000000" pitchFamily="2" charset="2"/>
              <a:buChar char="§"/>
            </a:pPr>
            <a:r>
              <a:rPr lang="fr-FR" sz="1400" dirty="0" smtClean="0"/>
              <a:t>L’aménagement du territoire</a:t>
            </a:r>
          </a:p>
          <a:p>
            <a:pPr marL="285750" indent="-285750">
              <a:buFont typeface="Wingdings" panose="05000000000000000000" pitchFamily="2" charset="2"/>
              <a:buChar char="§"/>
            </a:pPr>
            <a:r>
              <a:rPr lang="fr-FR" sz="1400" dirty="0" smtClean="0"/>
              <a:t>Le développement économique et social</a:t>
            </a:r>
          </a:p>
          <a:p>
            <a:pPr marL="285750" indent="-285750">
              <a:buFont typeface="Wingdings" panose="05000000000000000000" pitchFamily="2" charset="2"/>
              <a:buChar char="§"/>
            </a:pPr>
            <a:r>
              <a:rPr lang="fr-FR" sz="1400" dirty="0" smtClean="0"/>
              <a:t>L’accueil, l’éducation et l’information du public</a:t>
            </a:r>
          </a:p>
          <a:p>
            <a:pPr marL="285750" indent="-285750">
              <a:buFont typeface="Wingdings" panose="05000000000000000000" pitchFamily="2" charset="2"/>
              <a:buChar char="§"/>
            </a:pPr>
            <a:r>
              <a:rPr lang="fr-FR" sz="1400" dirty="0" smtClean="0"/>
              <a:t>L’expérimentation et la recherche.</a:t>
            </a:r>
          </a:p>
          <a:p>
            <a:pPr marL="285750" indent="-285750">
              <a:buFont typeface="Wingdings" panose="05000000000000000000" pitchFamily="2" charset="2"/>
              <a:buChar char="§"/>
            </a:pPr>
            <a:endParaRPr lang="fr-FR" sz="14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119" y="1295141"/>
            <a:ext cx="3212349" cy="4108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37256" y="5759678"/>
            <a:ext cx="3055645" cy="261610"/>
          </a:xfrm>
          <a:prstGeom prst="rect">
            <a:avLst/>
          </a:prstGeom>
        </p:spPr>
        <p:txBody>
          <a:bodyPr wrap="none">
            <a:spAutoFit/>
          </a:bodyPr>
          <a:lstStyle/>
          <a:p>
            <a:r>
              <a:rPr lang="fr-FR" sz="1100" dirty="0" smtClean="0"/>
              <a:t>Le site : </a:t>
            </a:r>
            <a:r>
              <a:rPr lang="fr-FR" sz="1100" dirty="0" smtClean="0">
                <a:hlinkClick r:id="rId3"/>
              </a:rPr>
              <a:t>http</a:t>
            </a:r>
            <a:r>
              <a:rPr lang="fr-FR" sz="1100" dirty="0">
                <a:hlinkClick r:id="rId3"/>
              </a:rPr>
              <a:t>://parc-du-vercors.fr/fr_FR/index.php</a:t>
            </a:r>
            <a:endParaRPr lang="fr-FR" sz="1100" dirty="0"/>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124</a:t>
            </a:fld>
            <a:endParaRPr lang="fr-F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0" name="ZoneTexte 9"/>
          <p:cNvSpPr txBox="1"/>
          <p:nvPr/>
        </p:nvSpPr>
        <p:spPr>
          <a:xfrm>
            <a:off x="35496" y="335558"/>
            <a:ext cx="8568952" cy="1077218"/>
          </a:xfrm>
          <a:prstGeom prst="rect">
            <a:avLst/>
          </a:prstGeom>
          <a:noFill/>
        </p:spPr>
        <p:txBody>
          <a:bodyPr wrap="square" rtlCol="0">
            <a:spAutoFit/>
          </a:bodyPr>
          <a:lstStyle/>
          <a:p>
            <a:r>
              <a:rPr lang="fr-FR" sz="3200" b="1" dirty="0" smtClean="0">
                <a:solidFill>
                  <a:srgbClr val="000066"/>
                </a:solidFill>
              </a:rPr>
              <a:t>a. Les outils de protection et de </a:t>
            </a:r>
            <a:r>
              <a:rPr lang="fr-FR" sz="3200" b="1" dirty="0">
                <a:solidFill>
                  <a:srgbClr val="000066"/>
                </a:solidFill>
              </a:rPr>
              <a:t>connaissances</a:t>
            </a:r>
            <a:r>
              <a:rPr lang="fr-FR" sz="3200" b="1" dirty="0" smtClean="0">
                <a:solidFill>
                  <a:srgbClr val="000066"/>
                </a:solidFill>
              </a:rPr>
              <a:t> des milieux et des espèces naturels</a:t>
            </a:r>
            <a:endParaRPr lang="fr-FR" sz="3200" b="1" dirty="0">
              <a:solidFill>
                <a:srgbClr val="000066"/>
              </a:solidFill>
            </a:endParaRPr>
          </a:p>
        </p:txBody>
      </p:sp>
    </p:spTree>
    <p:extLst>
      <p:ext uri="{BB962C8B-B14F-4D97-AF65-F5344CB8AC3E}">
        <p14:creationId xmlns:p14="http://schemas.microsoft.com/office/powerpoint/2010/main" val="21381849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3794" y="1844824"/>
            <a:ext cx="4178206" cy="4832092"/>
          </a:xfrm>
          <a:prstGeom prst="rect">
            <a:avLst/>
          </a:prstGeom>
          <a:noFill/>
        </p:spPr>
        <p:txBody>
          <a:bodyPr wrap="square" rtlCol="0">
            <a:spAutoFit/>
          </a:bodyPr>
          <a:lstStyle/>
          <a:p>
            <a:r>
              <a:rPr lang="fr-FR" sz="1400" dirty="0" smtClean="0"/>
              <a:t>- </a:t>
            </a:r>
            <a:r>
              <a:rPr lang="fr-FR" sz="1400" b="1" u="sng" dirty="0" smtClean="0"/>
              <a:t>ZNIEFF </a:t>
            </a:r>
            <a:r>
              <a:rPr lang="fr-FR" sz="1400" b="1" u="sng" dirty="0"/>
              <a:t>continentale de type </a:t>
            </a:r>
            <a:r>
              <a:rPr lang="fr-FR" sz="1400" b="1" u="sng" dirty="0" smtClean="0"/>
              <a:t>1</a:t>
            </a:r>
            <a:endParaRPr lang="fr-FR" sz="1400" b="1" u="sng" dirty="0"/>
          </a:p>
          <a:p>
            <a:r>
              <a:rPr lang="fr-FR" sz="1400" b="1" dirty="0" smtClean="0"/>
              <a:t>« Lit </a:t>
            </a:r>
            <a:r>
              <a:rPr lang="fr-FR" sz="1400" b="1" dirty="0"/>
              <a:t>de la Drôme et cultures à Ponet-et-Saint </a:t>
            </a:r>
            <a:r>
              <a:rPr lang="fr-FR" sz="1400" b="1" dirty="0" smtClean="0"/>
              <a:t>Auban » Identifiant </a:t>
            </a:r>
            <a:r>
              <a:rPr lang="fr-FR" sz="1400" b="1" dirty="0"/>
              <a:t>national : </a:t>
            </a:r>
            <a:r>
              <a:rPr lang="fr-FR" sz="1400" b="1" dirty="0" smtClean="0"/>
              <a:t>820030120</a:t>
            </a: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La zone : Le </a:t>
            </a:r>
            <a:r>
              <a:rPr lang="fr-FR" sz="1400" dirty="0"/>
              <a:t>village de Ponet-et-Saint-Auban est situé cinq kilomètres à l'ouest de Die, en rive droite de la rivière Drôme. La zone suit le cours de la Drôme dans un secteur où la rivière sinue entre des bancs de graviers à la végétation buissonnante clairsemée. La délimitation inclue les berges des deux rives, jusqu'au pied de la colline en rive gauche, et se prolonge en rive droite sur des parcelles aux environs du lieu-dit le Moulin. </a:t>
            </a:r>
            <a:endParaRPr lang="fr-FR" sz="1400" dirty="0" smtClean="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Superficie </a:t>
            </a:r>
            <a:r>
              <a:rPr lang="fr-FR" sz="1400" dirty="0"/>
              <a:t>(ha) </a:t>
            </a:r>
            <a:r>
              <a:rPr lang="fr-FR" sz="1400" b="1" dirty="0"/>
              <a:t>: </a:t>
            </a:r>
            <a:r>
              <a:rPr lang="fr-FR" sz="1400" dirty="0"/>
              <a:t>119</a:t>
            </a:r>
            <a:endParaRPr lang="fr-FR" sz="1400" dirty="0" smtClean="0"/>
          </a:p>
          <a:p>
            <a:endParaRPr lang="fr-FR" sz="1400" dirty="0" smtClean="0"/>
          </a:p>
          <a:p>
            <a:pPr marL="285750" indent="-285750">
              <a:buFont typeface="Wingdings" panose="05000000000000000000" pitchFamily="2" charset="2"/>
              <a:buChar char="Ø"/>
            </a:pPr>
            <a:r>
              <a:rPr lang="fr-FR" sz="1400" dirty="0"/>
              <a:t> </a:t>
            </a:r>
            <a:r>
              <a:rPr lang="fr-FR" sz="1400" dirty="0" smtClean="0"/>
              <a:t>Cette </a:t>
            </a:r>
            <a:r>
              <a:rPr lang="fr-FR" sz="1400" dirty="0"/>
              <a:t>portion de rivière abrite trois espèces animales remarquables et bien représentatives </a:t>
            </a:r>
            <a:r>
              <a:rPr lang="fr-FR" sz="1400" dirty="0" smtClean="0"/>
              <a:t>:</a:t>
            </a:r>
          </a:p>
          <a:p>
            <a:pPr marL="285750" indent="-285750">
              <a:buFont typeface="Wingdings" panose="05000000000000000000" pitchFamily="2" charset="2"/>
              <a:buChar char="§"/>
            </a:pPr>
            <a:r>
              <a:rPr lang="fr-FR" sz="1400" dirty="0" smtClean="0"/>
              <a:t> </a:t>
            </a:r>
            <a:r>
              <a:rPr lang="fr-FR" sz="1400" dirty="0"/>
              <a:t>le Castor </a:t>
            </a:r>
            <a:r>
              <a:rPr lang="fr-FR" sz="1400" dirty="0" smtClean="0"/>
              <a:t>d'Europe</a:t>
            </a:r>
            <a:r>
              <a:rPr lang="fr-FR" sz="1400" dirty="0"/>
              <a:t> (</a:t>
            </a:r>
            <a:r>
              <a:rPr lang="fr-FR" sz="1400" i="1" dirty="0"/>
              <a:t>Castor </a:t>
            </a:r>
            <a:r>
              <a:rPr lang="fr-FR" sz="1400" i="1" dirty="0" err="1"/>
              <a:t>fiber</a:t>
            </a:r>
            <a:r>
              <a:rPr lang="fr-FR" sz="1400" dirty="0"/>
              <a:t> )</a:t>
            </a:r>
            <a:endParaRPr lang="fr-FR" sz="1400" dirty="0" smtClean="0"/>
          </a:p>
          <a:p>
            <a:pPr marL="285750" indent="-285750">
              <a:buFont typeface="Wingdings" panose="05000000000000000000" pitchFamily="2" charset="2"/>
              <a:buChar char="§"/>
            </a:pPr>
            <a:r>
              <a:rPr lang="fr-FR" sz="1400" dirty="0" smtClean="0"/>
              <a:t>le </a:t>
            </a:r>
            <a:r>
              <a:rPr lang="fr-FR" sz="1400" dirty="0"/>
              <a:t>Petit </a:t>
            </a:r>
            <a:r>
              <a:rPr lang="fr-FR" sz="1400" dirty="0" smtClean="0"/>
              <a:t>Gravelot (</a:t>
            </a:r>
            <a:r>
              <a:rPr lang="fr-FR" sz="1400" i="1" dirty="0"/>
              <a:t>Charadrius </a:t>
            </a:r>
            <a:r>
              <a:rPr lang="fr-FR" sz="1400" i="1" dirty="0" err="1"/>
              <a:t>dubius</a:t>
            </a:r>
            <a:r>
              <a:rPr lang="fr-FR" sz="1400" dirty="0"/>
              <a:t> </a:t>
            </a:r>
            <a:r>
              <a:rPr lang="fr-FR" sz="1400" dirty="0" err="1" smtClean="0"/>
              <a:t>Scopoli</a:t>
            </a:r>
            <a:r>
              <a:rPr lang="fr-FR" sz="1400" dirty="0" smtClean="0"/>
              <a:t>) </a:t>
            </a:r>
          </a:p>
          <a:p>
            <a:pPr marL="285750" indent="-285750">
              <a:buFont typeface="Wingdings" panose="05000000000000000000" pitchFamily="2" charset="2"/>
              <a:buChar char="§"/>
            </a:pPr>
            <a:r>
              <a:rPr lang="fr-FR" sz="1400" dirty="0" smtClean="0"/>
              <a:t> Toxostome</a:t>
            </a:r>
            <a:r>
              <a:rPr lang="fr-FR" sz="1400" dirty="0"/>
              <a:t> </a:t>
            </a:r>
            <a:r>
              <a:rPr lang="fr-FR" sz="1400" dirty="0" smtClean="0"/>
              <a:t>(</a:t>
            </a:r>
            <a:r>
              <a:rPr lang="fr-FR" sz="1400" i="1" dirty="0" err="1"/>
              <a:t>Parachondrostoma</a:t>
            </a:r>
            <a:r>
              <a:rPr lang="fr-FR" sz="1400" i="1" dirty="0"/>
              <a:t> </a:t>
            </a:r>
            <a:r>
              <a:rPr lang="fr-FR" sz="1400" i="1" dirty="0" err="1" smtClean="0"/>
              <a:t>toxostoma</a:t>
            </a:r>
            <a:r>
              <a:rPr lang="fr-FR" sz="1400" i="1" dirty="0" smtClean="0"/>
              <a:t>)</a:t>
            </a:r>
          </a:p>
          <a:p>
            <a:r>
              <a:rPr lang="fr-FR" sz="1400" dirty="0" smtClean="0"/>
              <a:t>Ou encore le héron cendré (</a:t>
            </a:r>
            <a:r>
              <a:rPr lang="fr-FR" sz="1400" i="1" dirty="0"/>
              <a:t>Ardea cinerea </a:t>
            </a:r>
            <a:r>
              <a:rPr lang="fr-FR" sz="1400" dirty="0" smtClean="0"/>
              <a:t>)</a:t>
            </a:r>
          </a:p>
        </p:txBody>
      </p:sp>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500" t="28397" r="21583" b="25952"/>
          <a:stretch/>
        </p:blipFill>
        <p:spPr bwMode="auto">
          <a:xfrm>
            <a:off x="4716016" y="2636912"/>
            <a:ext cx="3924436" cy="2242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05900" y="6047710"/>
            <a:ext cx="3294492" cy="261610"/>
          </a:xfrm>
          <a:prstGeom prst="rect">
            <a:avLst/>
          </a:prstGeom>
        </p:spPr>
        <p:txBody>
          <a:bodyPr wrap="none">
            <a:spAutoFit/>
          </a:bodyPr>
          <a:lstStyle/>
          <a:p>
            <a:pPr marL="171450" indent="-171450">
              <a:buFont typeface="Wingdings" panose="05000000000000000000" pitchFamily="2" charset="2"/>
              <a:buChar char="v"/>
            </a:pPr>
            <a:r>
              <a:rPr lang="fr-FR" sz="1100" dirty="0" smtClean="0"/>
              <a:t>Lien : </a:t>
            </a:r>
            <a:r>
              <a:rPr lang="fr-FR" sz="1100" dirty="0" smtClean="0">
                <a:hlinkClick r:id="rId3"/>
              </a:rPr>
              <a:t>https</a:t>
            </a:r>
            <a:r>
              <a:rPr lang="fr-FR" sz="1100" dirty="0">
                <a:hlinkClick r:id="rId3"/>
              </a:rPr>
              <a:t>://inpn.mnhn.fr/zone/znieff/820030120</a:t>
            </a:r>
            <a:endParaRPr lang="fr-FR" sz="1100" dirty="0"/>
          </a:p>
        </p:txBody>
      </p:sp>
      <p:sp>
        <p:nvSpPr>
          <p:cNvPr id="4" name="Espace réservé du pied de page 3"/>
          <p:cNvSpPr>
            <a:spLocks noGrp="1"/>
          </p:cNvSpPr>
          <p:nvPr>
            <p:ph type="ftr" sz="quarter" idx="11"/>
          </p:nvPr>
        </p:nvSpPr>
        <p:spPr>
          <a:xfrm>
            <a:off x="3908648" y="6376243"/>
            <a:ext cx="2895600" cy="365125"/>
          </a:xfrm>
        </p:spPr>
        <p:txBody>
          <a:bodyPr/>
          <a:lstStyle/>
          <a:p>
            <a:r>
              <a:rPr lang="fr-FR" dirty="0" smtClean="0"/>
              <a:t>Crédit Photo - © César MONDOU</a:t>
            </a:r>
            <a:endParaRPr lang="fr-FR" dirty="0"/>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125</a:t>
            </a:fld>
            <a:endParaRPr lang="fr-F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9" name="ZoneTexte 8"/>
          <p:cNvSpPr txBox="1"/>
          <p:nvPr/>
        </p:nvSpPr>
        <p:spPr>
          <a:xfrm>
            <a:off x="35496" y="335558"/>
            <a:ext cx="8568952" cy="1077218"/>
          </a:xfrm>
          <a:prstGeom prst="rect">
            <a:avLst/>
          </a:prstGeom>
          <a:noFill/>
        </p:spPr>
        <p:txBody>
          <a:bodyPr wrap="square" rtlCol="0">
            <a:spAutoFit/>
          </a:bodyPr>
          <a:lstStyle/>
          <a:p>
            <a:r>
              <a:rPr lang="fr-FR" sz="3200" b="1" dirty="0" smtClean="0">
                <a:solidFill>
                  <a:srgbClr val="000066"/>
                </a:solidFill>
              </a:rPr>
              <a:t>a. Les outils de protection et de </a:t>
            </a:r>
            <a:r>
              <a:rPr lang="fr-FR" sz="3200" b="1" dirty="0">
                <a:solidFill>
                  <a:srgbClr val="000066"/>
                </a:solidFill>
              </a:rPr>
              <a:t>connaissances</a:t>
            </a:r>
            <a:r>
              <a:rPr lang="fr-FR" sz="3200" b="1" dirty="0" smtClean="0">
                <a:solidFill>
                  <a:srgbClr val="000066"/>
                </a:solidFill>
              </a:rPr>
              <a:t> des milieux et des espèces naturels</a:t>
            </a:r>
            <a:endParaRPr lang="fr-FR" sz="3200" b="1" dirty="0">
              <a:solidFill>
                <a:srgbClr val="000066"/>
              </a:solidFill>
            </a:endParaRPr>
          </a:p>
        </p:txBody>
      </p:sp>
      <p:sp>
        <p:nvSpPr>
          <p:cNvPr id="8" name="Rectangle 7"/>
          <p:cNvSpPr/>
          <p:nvPr/>
        </p:nvSpPr>
        <p:spPr>
          <a:xfrm>
            <a:off x="4499992" y="4995173"/>
            <a:ext cx="4464496" cy="954107"/>
          </a:xfrm>
          <a:prstGeom prst="rect">
            <a:avLst/>
          </a:prstGeom>
        </p:spPr>
        <p:txBody>
          <a:bodyPr wrap="square">
            <a:spAutoFit/>
          </a:bodyPr>
          <a:lstStyle/>
          <a:p>
            <a:pPr marL="285750" indent="-285750">
              <a:buFont typeface="Wingdings" panose="05000000000000000000" pitchFamily="2" charset="2"/>
              <a:buChar char="Ø"/>
            </a:pPr>
            <a:r>
              <a:rPr lang="fr-FR" sz="1400" dirty="0"/>
              <a:t>Aussi, les parcelles cultivées (et particulièrement de vignes  voient au printemps fleurir la belle Tulipe sauvage aux fleurs jaune d'or (Tulipe sylvestre- Tulipe de vigne </a:t>
            </a:r>
            <a:r>
              <a:rPr lang="fr-FR" sz="1400" i="1" dirty="0"/>
              <a:t>- </a:t>
            </a:r>
            <a:r>
              <a:rPr lang="fr-FR" sz="1400" i="1" dirty="0" err="1"/>
              <a:t>Tulipa</a:t>
            </a:r>
            <a:r>
              <a:rPr lang="fr-FR" sz="1400" i="1" dirty="0"/>
              <a:t> </a:t>
            </a:r>
            <a:r>
              <a:rPr lang="fr-FR" sz="1400" i="1" dirty="0" err="1" smtClean="0"/>
              <a:t>sylvestris</a:t>
            </a:r>
            <a:r>
              <a:rPr lang="fr-FR" sz="1400" i="1" dirty="0" smtClean="0"/>
              <a:t>)</a:t>
            </a:r>
            <a:endParaRPr lang="fr-FR" sz="1400" dirty="0"/>
          </a:p>
        </p:txBody>
      </p:sp>
      <p:sp>
        <p:nvSpPr>
          <p:cNvPr id="6" name="Rectangle 5"/>
          <p:cNvSpPr/>
          <p:nvPr/>
        </p:nvSpPr>
        <p:spPr>
          <a:xfrm>
            <a:off x="179512" y="1403484"/>
            <a:ext cx="8568952" cy="369332"/>
          </a:xfrm>
          <a:prstGeom prst="rect">
            <a:avLst/>
          </a:prstGeom>
        </p:spPr>
        <p:txBody>
          <a:bodyPr wrap="square">
            <a:spAutoFit/>
          </a:bodyPr>
          <a:lstStyle/>
          <a:p>
            <a:r>
              <a:rPr lang="fr-FR" b="1" dirty="0" smtClean="0"/>
              <a:t>2</a:t>
            </a:r>
            <a:r>
              <a:rPr lang="fr-FR" b="1" dirty="0"/>
              <a:t>. Les ZNIEFF : Zone Naturelle d’Intérêt Ecologique Faunistique et Floristique</a:t>
            </a:r>
          </a:p>
        </p:txBody>
      </p:sp>
      <p:sp>
        <p:nvSpPr>
          <p:cNvPr id="11" name="Ellipse 10"/>
          <p:cNvSpPr/>
          <p:nvPr/>
        </p:nvSpPr>
        <p:spPr>
          <a:xfrm>
            <a:off x="5292080" y="2636912"/>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6876256" y="3933056"/>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05936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826240"/>
            <a:ext cx="6734616" cy="738664"/>
          </a:xfrm>
          <a:prstGeom prst="rect">
            <a:avLst/>
          </a:prstGeom>
        </p:spPr>
        <p:txBody>
          <a:bodyPr wrap="square">
            <a:spAutoFit/>
          </a:bodyPr>
          <a:lstStyle/>
          <a:p>
            <a:r>
              <a:rPr lang="fr-FR" sz="1400" b="1" dirty="0" smtClean="0"/>
              <a:t>- ZNIEFF </a:t>
            </a:r>
            <a:r>
              <a:rPr lang="fr-FR" sz="1400" b="1" dirty="0"/>
              <a:t>continentale de type </a:t>
            </a:r>
            <a:r>
              <a:rPr lang="fr-FR" sz="1400" b="1" dirty="0" smtClean="0"/>
              <a:t>2 : </a:t>
            </a:r>
          </a:p>
          <a:p>
            <a:r>
              <a:rPr lang="fr-FR" sz="1400" b="1" dirty="0" smtClean="0"/>
              <a:t>« Ensemble Fonctionnel formé par la rivière Drôme et ses principaux affluents »</a:t>
            </a:r>
          </a:p>
          <a:p>
            <a:r>
              <a:rPr lang="fr-FR" sz="1400" b="1" dirty="0" smtClean="0"/>
              <a:t> Identifiant </a:t>
            </a:r>
            <a:r>
              <a:rPr lang="fr-FR" sz="1400" b="1" dirty="0"/>
              <a:t>national : </a:t>
            </a:r>
            <a:r>
              <a:rPr lang="fr-FR" sz="1400" b="1" dirty="0" smtClean="0"/>
              <a:t>820000418</a:t>
            </a:r>
            <a:endParaRPr lang="fr-FR" sz="1400" b="1" dirty="0"/>
          </a:p>
        </p:txBody>
      </p:sp>
      <p:sp>
        <p:nvSpPr>
          <p:cNvPr id="4" name="Rectangle 3"/>
          <p:cNvSpPr/>
          <p:nvPr/>
        </p:nvSpPr>
        <p:spPr>
          <a:xfrm>
            <a:off x="323528" y="2555026"/>
            <a:ext cx="8568952" cy="3539430"/>
          </a:xfrm>
          <a:prstGeom prst="rect">
            <a:avLst/>
          </a:prstGeom>
        </p:spPr>
        <p:txBody>
          <a:bodyPr wrap="square">
            <a:spAutoFit/>
          </a:bodyPr>
          <a:lstStyle/>
          <a:p>
            <a:pPr marL="285750" indent="-285750">
              <a:buFont typeface="Wingdings" panose="05000000000000000000" pitchFamily="2" charset="2"/>
              <a:buChar char="Ø"/>
            </a:pPr>
            <a:r>
              <a:rPr lang="fr-FR" sz="1400" dirty="0"/>
              <a:t>Cette zone intègre l'ensemble fonctionnel formé par la Drôme, ses annexes fluviales et ses principaux affluents (Gervanne, Sure, Bez, Roanne </a:t>
            </a:r>
            <a:r>
              <a:rPr lang="fr-FR" sz="1400" dirty="0" smtClean="0"/>
              <a:t>) et elle est présente sur 51 communes, dont Die.</a:t>
            </a:r>
          </a:p>
          <a:p>
            <a:r>
              <a:rPr lang="fr-FR" sz="1400" dirty="0" smtClean="0"/>
              <a:t>La </a:t>
            </a:r>
            <a:r>
              <a:rPr lang="fr-FR" sz="1400" dirty="0"/>
              <a:t>Drôme </a:t>
            </a:r>
            <a:r>
              <a:rPr lang="fr-FR" sz="1400" dirty="0" smtClean="0"/>
              <a:t>est l’une des </a:t>
            </a:r>
            <a:r>
              <a:rPr lang="fr-FR" sz="1400" dirty="0"/>
              <a:t>grandes rivières </a:t>
            </a:r>
            <a:r>
              <a:rPr lang="fr-FR" sz="1400" dirty="0" smtClean="0"/>
              <a:t>qui </a:t>
            </a:r>
            <a:r>
              <a:rPr lang="fr-FR" sz="1400" dirty="0"/>
              <a:t>a subi le moins d'aménagements lourds. Le </a:t>
            </a:r>
            <a:r>
              <a:rPr lang="fr-FR" sz="1400" b="1" dirty="0" smtClean="0"/>
              <a:t>Bassin RMC</a:t>
            </a:r>
            <a:r>
              <a:rPr lang="fr-FR" sz="1400" dirty="0" smtClean="0"/>
              <a:t> identifie </a:t>
            </a:r>
            <a:r>
              <a:rPr lang="fr-FR" sz="1400" dirty="0"/>
              <a:t>à l'échelle du </a:t>
            </a:r>
            <a:r>
              <a:rPr lang="fr-FR" sz="1400" dirty="0" smtClean="0"/>
              <a:t>bassin, </a:t>
            </a:r>
            <a:r>
              <a:rPr lang="fr-FR" sz="1400" dirty="0"/>
              <a:t>le </a:t>
            </a:r>
            <a:r>
              <a:rPr lang="fr-FR" sz="1400" b="1" dirty="0"/>
              <a:t>Val de Drôme </a:t>
            </a:r>
            <a:r>
              <a:rPr lang="fr-FR" sz="1400" dirty="0"/>
              <a:t>et ses </a:t>
            </a:r>
            <a:r>
              <a:rPr lang="fr-FR" sz="1400" b="1" dirty="0"/>
              <a:t>affluents</a:t>
            </a:r>
            <a:r>
              <a:rPr lang="fr-FR" sz="1400" dirty="0"/>
              <a:t> </a:t>
            </a:r>
            <a:r>
              <a:rPr lang="fr-FR" sz="1400" dirty="0" smtClean="0"/>
              <a:t>comme étant un </a:t>
            </a:r>
            <a:r>
              <a:rPr lang="fr-FR" sz="1400" b="1" dirty="0" smtClean="0"/>
              <a:t>ensemble de milieux aquatiques</a:t>
            </a:r>
            <a:r>
              <a:rPr lang="fr-FR" sz="1400" dirty="0" smtClean="0"/>
              <a:t> dit « </a:t>
            </a:r>
            <a:r>
              <a:rPr lang="fr-FR" sz="1400" b="1" dirty="0" smtClean="0"/>
              <a:t>remarquable</a:t>
            </a:r>
            <a:r>
              <a:rPr lang="fr-FR" sz="1400" dirty="0" smtClean="0"/>
              <a:t> ». </a:t>
            </a:r>
            <a:r>
              <a:rPr lang="fr-FR" sz="1400" dirty="0"/>
              <a:t>Il souligne également l'importance d'une préservation des liaisons physiques existant entre la rivière et le fleuve Rhône, </a:t>
            </a:r>
            <a:r>
              <a:rPr lang="fr-FR" sz="1400" dirty="0" smtClean="0"/>
              <a:t>afin de garantir </a:t>
            </a:r>
            <a:r>
              <a:rPr lang="fr-FR" sz="1400" dirty="0"/>
              <a:t>le bon fonctionnement des milieux et la libre circulation des poissons. </a:t>
            </a:r>
            <a:endParaRPr lang="fr-FR" sz="1400" dirty="0" smtClean="0"/>
          </a:p>
          <a:p>
            <a:r>
              <a:rPr lang="fr-FR" sz="1400" dirty="0" smtClean="0"/>
              <a:t>La </a:t>
            </a:r>
            <a:r>
              <a:rPr lang="fr-FR" sz="1400" dirty="0"/>
              <a:t>flore compte par ailleurs des espèces méridionales intéressantes (</a:t>
            </a:r>
            <a:r>
              <a:rPr lang="fr-FR" sz="1400" b="1" dirty="0"/>
              <a:t>Orchis à longues bractées </a:t>
            </a:r>
            <a:r>
              <a:rPr lang="fr-FR" sz="1400" dirty="0"/>
              <a:t>), et quelques remarquables messicoles (plantes associées aux cultures traditionnelles) comme la </a:t>
            </a:r>
            <a:r>
              <a:rPr lang="fr-FR" sz="1400" b="1" dirty="0"/>
              <a:t>Nielle des blés </a:t>
            </a:r>
            <a:r>
              <a:rPr lang="fr-FR" sz="1400" dirty="0"/>
              <a:t>ou </a:t>
            </a:r>
            <a:r>
              <a:rPr lang="fr-FR" sz="1400" dirty="0" smtClean="0"/>
              <a:t>le </a:t>
            </a:r>
            <a:r>
              <a:rPr lang="fr-FR" sz="1400" b="1" dirty="0"/>
              <a:t>Nigelle de France</a:t>
            </a:r>
            <a:r>
              <a:rPr lang="fr-FR" sz="1400" dirty="0"/>
              <a:t>. Enfin, le site est concerné par une importante nappe phréatique, dont il faut rappeler qu'elle recèle elle-même une faune </a:t>
            </a:r>
            <a:r>
              <a:rPr lang="fr-FR" sz="1400" dirty="0" smtClean="0"/>
              <a:t>spécifique. </a:t>
            </a:r>
            <a:r>
              <a:rPr lang="fr-FR" sz="1400" dirty="0"/>
              <a:t>Ainsi, 45% des espèces d'</a:t>
            </a:r>
            <a:r>
              <a:rPr lang="fr-FR" sz="1400" b="1" dirty="0" err="1"/>
              <a:t>Hydrobiidae</a:t>
            </a:r>
            <a:r>
              <a:rPr lang="fr-FR" sz="1400" b="1" dirty="0"/>
              <a:t> </a:t>
            </a:r>
            <a:r>
              <a:rPr lang="fr-FR" sz="1400" dirty="0"/>
              <a:t> </a:t>
            </a:r>
            <a:r>
              <a:rPr lang="fr-FR" sz="1400" dirty="0" smtClean="0"/>
              <a:t>avec </a:t>
            </a:r>
            <a:r>
              <a:rPr lang="fr-FR" sz="1400" dirty="0"/>
              <a:t>une centaine de </a:t>
            </a:r>
            <a:r>
              <a:rPr lang="fr-FR" sz="1400" dirty="0" smtClean="0"/>
              <a:t>taxons, </a:t>
            </a:r>
            <a:r>
              <a:rPr lang="fr-FR" sz="1400" dirty="0"/>
              <a:t>s</a:t>
            </a:r>
            <a:r>
              <a:rPr lang="fr-FR" sz="1400" dirty="0" smtClean="0"/>
              <a:t>ont </a:t>
            </a:r>
            <a:r>
              <a:rPr lang="fr-FR" sz="1400" dirty="0"/>
              <a:t>des espèces aquatiques qui peuplent les eaux souterraines et notamment les </a:t>
            </a:r>
            <a:r>
              <a:rPr lang="fr-FR" sz="1400" dirty="0" smtClean="0"/>
              <a:t>nappe. Le milieu naturel constitue </a:t>
            </a:r>
            <a:r>
              <a:rPr lang="fr-FR" sz="1400" dirty="0"/>
              <a:t>un corridor écologique pour la faune et la flore fluviatile </a:t>
            </a:r>
            <a:r>
              <a:rPr lang="fr-FR" sz="1400" dirty="0" smtClean="0"/>
              <a:t>(</a:t>
            </a:r>
            <a:r>
              <a:rPr lang="fr-FR" sz="1400" b="1" dirty="0" smtClean="0"/>
              <a:t>Loutre, </a:t>
            </a:r>
            <a:r>
              <a:rPr lang="fr-FR" sz="1400" b="1" dirty="0"/>
              <a:t>Castor d'Europe, Apron, </a:t>
            </a:r>
            <a:r>
              <a:rPr lang="fr-FR" sz="1400" b="1" dirty="0" err="1"/>
              <a:t>Toxostome</a:t>
            </a:r>
            <a:r>
              <a:rPr lang="fr-FR" sz="1400" dirty="0" smtClean="0"/>
              <a:t>...). Il joue le rôle </a:t>
            </a:r>
            <a:r>
              <a:rPr lang="fr-FR" sz="1400" dirty="0"/>
              <a:t>de zone de passage, d'étape migratoire, de zone de stationnement, mais aussi de zone de reproduction pour certaines espèces d'oiseaux remarquables (</a:t>
            </a:r>
            <a:r>
              <a:rPr lang="fr-FR" sz="1400" b="1" dirty="0"/>
              <a:t>ardéidés, Milan royal, Moineau soulcie </a:t>
            </a:r>
            <a:r>
              <a:rPr lang="fr-FR" sz="1400" dirty="0"/>
              <a:t>), de batraciens, d'insectes (</a:t>
            </a:r>
            <a:r>
              <a:rPr lang="fr-FR" sz="1400" b="1" dirty="0"/>
              <a:t>Magicienne </a:t>
            </a:r>
            <a:r>
              <a:rPr lang="fr-FR" sz="1400" b="1" dirty="0" smtClean="0"/>
              <a:t>dentelée</a:t>
            </a:r>
            <a:r>
              <a:rPr lang="fr-FR" sz="1400" dirty="0" smtClean="0"/>
              <a:t>), de nombreuses </a:t>
            </a:r>
            <a:r>
              <a:rPr lang="fr-FR" sz="1400" dirty="0"/>
              <a:t>libellules dont l'</a:t>
            </a:r>
            <a:r>
              <a:rPr lang="fr-FR" sz="1400" b="1" dirty="0"/>
              <a:t>Agrion </a:t>
            </a:r>
            <a:r>
              <a:rPr lang="fr-FR" sz="1400" b="1" dirty="0" smtClean="0"/>
              <a:t>bleuâtre</a:t>
            </a:r>
            <a:r>
              <a:rPr lang="fr-FR" sz="1400" dirty="0" smtClean="0"/>
              <a:t> et de mammifères (une grande </a:t>
            </a:r>
            <a:r>
              <a:rPr lang="fr-FR" sz="1400" dirty="0"/>
              <a:t>variété de </a:t>
            </a:r>
            <a:r>
              <a:rPr lang="fr-FR" sz="1400" b="1" dirty="0" smtClean="0"/>
              <a:t>chiroptères</a:t>
            </a:r>
            <a:r>
              <a:rPr lang="fr-FR" sz="1400" dirty="0" smtClean="0"/>
              <a:t>). Enfin est présente en nombre très faible  l’ </a:t>
            </a:r>
            <a:r>
              <a:rPr lang="fr-FR" sz="1400" b="1" dirty="0" smtClean="0"/>
              <a:t>Ecrevisse à pattes blanches</a:t>
            </a:r>
            <a:r>
              <a:rPr lang="fr-FR" sz="1400" dirty="0" smtClean="0"/>
              <a:t>  qui est très menacée.  </a:t>
            </a:r>
            <a:endParaRPr lang="fr-FR" sz="1400" dirty="0"/>
          </a:p>
        </p:txBody>
      </p:sp>
      <p:sp>
        <p:nvSpPr>
          <p:cNvPr id="3" name="Espace réservé du pied de page 2"/>
          <p:cNvSpPr>
            <a:spLocks noGrp="1"/>
          </p:cNvSpPr>
          <p:nvPr>
            <p:ph type="ftr" sz="quarter" idx="11"/>
          </p:nvPr>
        </p:nvSpPr>
        <p:spPr>
          <a:xfrm>
            <a:off x="3124200" y="6376243"/>
            <a:ext cx="2895600" cy="365125"/>
          </a:xfrm>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126</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ZoneTexte 6"/>
          <p:cNvSpPr txBox="1"/>
          <p:nvPr/>
        </p:nvSpPr>
        <p:spPr>
          <a:xfrm>
            <a:off x="35496" y="263550"/>
            <a:ext cx="8568952" cy="1077218"/>
          </a:xfrm>
          <a:prstGeom prst="rect">
            <a:avLst/>
          </a:prstGeom>
          <a:noFill/>
        </p:spPr>
        <p:txBody>
          <a:bodyPr wrap="square" rtlCol="0">
            <a:spAutoFit/>
          </a:bodyPr>
          <a:lstStyle/>
          <a:p>
            <a:r>
              <a:rPr lang="fr-FR" sz="3200" b="1" dirty="0" smtClean="0">
                <a:solidFill>
                  <a:srgbClr val="000066"/>
                </a:solidFill>
              </a:rPr>
              <a:t>a. Les outils de protection et de </a:t>
            </a:r>
            <a:r>
              <a:rPr lang="fr-FR" sz="3200" b="1" dirty="0">
                <a:solidFill>
                  <a:srgbClr val="000066"/>
                </a:solidFill>
              </a:rPr>
              <a:t>connaissances</a:t>
            </a:r>
            <a:r>
              <a:rPr lang="fr-FR" sz="3200" b="1" dirty="0" smtClean="0">
                <a:solidFill>
                  <a:srgbClr val="000066"/>
                </a:solidFill>
              </a:rPr>
              <a:t> des milieux et des espèces naturels</a:t>
            </a:r>
            <a:endParaRPr lang="fr-FR" sz="3200" b="1" dirty="0">
              <a:solidFill>
                <a:srgbClr val="000066"/>
              </a:solidFill>
            </a:endParaRPr>
          </a:p>
        </p:txBody>
      </p:sp>
      <p:sp>
        <p:nvSpPr>
          <p:cNvPr id="8" name="Rectangle 7"/>
          <p:cNvSpPr/>
          <p:nvPr/>
        </p:nvSpPr>
        <p:spPr>
          <a:xfrm>
            <a:off x="251520" y="1331476"/>
            <a:ext cx="8136904" cy="369332"/>
          </a:xfrm>
          <a:prstGeom prst="rect">
            <a:avLst/>
          </a:prstGeom>
        </p:spPr>
        <p:txBody>
          <a:bodyPr wrap="square">
            <a:spAutoFit/>
          </a:bodyPr>
          <a:lstStyle/>
          <a:p>
            <a:r>
              <a:rPr lang="fr-FR" b="1" dirty="0"/>
              <a:t>2. Les ZNIEFF : Zone Naturelle d’Intérêt Ecologique Faunistique et Floristique</a:t>
            </a:r>
          </a:p>
        </p:txBody>
      </p:sp>
    </p:spTree>
    <p:extLst>
      <p:ext uri="{BB962C8B-B14F-4D97-AF65-F5344CB8AC3E}">
        <p14:creationId xmlns:p14="http://schemas.microsoft.com/office/powerpoint/2010/main" val="42128070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55" t="11069" r="21014" b="47011"/>
          <a:stretch/>
        </p:blipFill>
        <p:spPr bwMode="auto">
          <a:xfrm>
            <a:off x="583023" y="3573015"/>
            <a:ext cx="5285121" cy="290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940152" y="5877272"/>
            <a:ext cx="3312368" cy="261610"/>
          </a:xfrm>
          <a:prstGeom prst="rect">
            <a:avLst/>
          </a:prstGeom>
        </p:spPr>
        <p:txBody>
          <a:bodyPr wrap="square">
            <a:spAutoFit/>
          </a:bodyPr>
          <a:lstStyle/>
          <a:p>
            <a:r>
              <a:rPr lang="fr-FR" sz="1100" dirty="0"/>
              <a:t>Lien : </a:t>
            </a:r>
            <a:r>
              <a:rPr lang="fr-FR" sz="1100" dirty="0">
                <a:hlinkClick r:id="rId3"/>
              </a:rPr>
              <a:t>https://inpn.mnhn.fr/zone/znieff/820000418</a:t>
            </a:r>
            <a:endParaRPr lang="fr-FR" sz="1100" dirty="0"/>
          </a:p>
        </p:txBody>
      </p:sp>
      <p:sp>
        <p:nvSpPr>
          <p:cNvPr id="4" name="Rectangle 3"/>
          <p:cNvSpPr/>
          <p:nvPr/>
        </p:nvSpPr>
        <p:spPr>
          <a:xfrm>
            <a:off x="467544" y="1988840"/>
            <a:ext cx="5688632" cy="1600438"/>
          </a:xfrm>
          <a:prstGeom prst="rect">
            <a:avLst/>
          </a:prstGeom>
        </p:spPr>
        <p:txBody>
          <a:bodyPr wrap="square">
            <a:spAutoFit/>
          </a:bodyPr>
          <a:lstStyle/>
          <a:p>
            <a:pPr marL="285750" indent="-285750">
              <a:buFont typeface="Wingdings" panose="05000000000000000000" pitchFamily="2" charset="2"/>
              <a:buChar char="Ø"/>
            </a:pPr>
            <a:r>
              <a:rPr lang="fr-FR" sz="1400" dirty="0"/>
              <a:t>Superficie (ha) : </a:t>
            </a:r>
            <a:r>
              <a:rPr lang="fr-FR" sz="1400" dirty="0" smtClean="0"/>
              <a:t>12342</a:t>
            </a:r>
          </a:p>
          <a:p>
            <a:endParaRPr lang="fr-FR" sz="1400" dirty="0" smtClean="0"/>
          </a:p>
          <a:p>
            <a:pPr marL="285750" indent="-285750">
              <a:buFont typeface="Wingdings" panose="05000000000000000000" pitchFamily="2" charset="2"/>
              <a:buChar char="Ø"/>
            </a:pPr>
            <a:r>
              <a:rPr lang="fr-FR" sz="1400" dirty="0" smtClean="0"/>
              <a:t>L'ensemble </a:t>
            </a:r>
            <a:r>
              <a:rPr lang="fr-FR" sz="1400" dirty="0"/>
              <a:t>présente par ailleurs un grand intérêt paysager (avec par exemple le site classé du Claps et du Saut de la Drôme à Luc en Diois), géomorphologique (secteurs de « ramières ») et phytogéographique avec de nombreuses espèces méditerranéennes parvenant ici en limite de leur aire de répartition.</a:t>
            </a:r>
          </a:p>
        </p:txBody>
      </p:sp>
      <p:sp>
        <p:nvSpPr>
          <p:cNvPr id="5" name="Espace réservé du pied de page 4"/>
          <p:cNvSpPr>
            <a:spLocks noGrp="1"/>
          </p:cNvSpPr>
          <p:nvPr>
            <p:ph type="ftr" sz="quarter" idx="11"/>
          </p:nvPr>
        </p:nvSpPr>
        <p:spPr>
          <a:xfrm>
            <a:off x="3124200" y="6520259"/>
            <a:ext cx="2895600" cy="365125"/>
          </a:xfrm>
        </p:spPr>
        <p:txBody>
          <a:bodyPr/>
          <a:lstStyle/>
          <a:p>
            <a:r>
              <a:rPr lang="fr-FR" dirty="0" smtClean="0"/>
              <a:t>Crédit Photo - © César MONDOU</a:t>
            </a:r>
            <a:endParaRPr lang="fr-FR" dirty="0"/>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127</a:t>
            </a:fld>
            <a:endParaRPr lang="fr-F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8" name="ZoneTexte 7"/>
          <p:cNvSpPr txBox="1"/>
          <p:nvPr/>
        </p:nvSpPr>
        <p:spPr>
          <a:xfrm>
            <a:off x="35496" y="332656"/>
            <a:ext cx="8568952" cy="1077218"/>
          </a:xfrm>
          <a:prstGeom prst="rect">
            <a:avLst/>
          </a:prstGeom>
          <a:noFill/>
        </p:spPr>
        <p:txBody>
          <a:bodyPr wrap="square" rtlCol="0">
            <a:spAutoFit/>
          </a:bodyPr>
          <a:lstStyle/>
          <a:p>
            <a:r>
              <a:rPr lang="fr-FR" sz="3200" b="1" dirty="0" smtClean="0">
                <a:solidFill>
                  <a:srgbClr val="000066"/>
                </a:solidFill>
              </a:rPr>
              <a:t>a. Les outils de protection et de </a:t>
            </a:r>
            <a:r>
              <a:rPr lang="fr-FR" sz="3200" b="1" dirty="0">
                <a:solidFill>
                  <a:srgbClr val="000066"/>
                </a:solidFill>
              </a:rPr>
              <a:t>connaissances</a:t>
            </a:r>
            <a:r>
              <a:rPr lang="fr-FR" sz="3200" b="1" dirty="0" smtClean="0">
                <a:solidFill>
                  <a:srgbClr val="000066"/>
                </a:solidFill>
              </a:rPr>
              <a:t> des milieux et des espèces naturels</a:t>
            </a:r>
            <a:endParaRPr lang="fr-FR" sz="3200" b="1" dirty="0">
              <a:solidFill>
                <a:srgbClr val="000066"/>
              </a:solidFill>
            </a:endParaRPr>
          </a:p>
        </p:txBody>
      </p:sp>
      <p:sp>
        <p:nvSpPr>
          <p:cNvPr id="9" name="Rectangle 8"/>
          <p:cNvSpPr/>
          <p:nvPr/>
        </p:nvSpPr>
        <p:spPr>
          <a:xfrm>
            <a:off x="234280" y="1547500"/>
            <a:ext cx="8658200" cy="369332"/>
          </a:xfrm>
          <a:prstGeom prst="rect">
            <a:avLst/>
          </a:prstGeom>
        </p:spPr>
        <p:txBody>
          <a:bodyPr wrap="square">
            <a:spAutoFit/>
          </a:bodyPr>
          <a:lstStyle/>
          <a:p>
            <a:r>
              <a:rPr lang="fr-FR" b="1" dirty="0" smtClean="0"/>
              <a:t>2</a:t>
            </a:r>
            <a:r>
              <a:rPr lang="fr-FR" b="1" dirty="0"/>
              <a:t>. Les ZNIEFF : Zone Naturelle d’Intérêt Ecologique Faunistique et Floristique</a:t>
            </a:r>
          </a:p>
        </p:txBody>
      </p:sp>
    </p:spTree>
    <p:extLst>
      <p:ext uri="{BB962C8B-B14F-4D97-AF65-F5344CB8AC3E}">
        <p14:creationId xmlns:p14="http://schemas.microsoft.com/office/powerpoint/2010/main" val="168282254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215" y="194737"/>
            <a:ext cx="2964609" cy="584775"/>
          </a:xfrm>
          <a:prstGeom prst="rect">
            <a:avLst/>
          </a:prstGeom>
          <a:noFill/>
        </p:spPr>
        <p:txBody>
          <a:bodyPr wrap="square" rtlCol="0">
            <a:spAutoFit/>
          </a:bodyPr>
          <a:lstStyle/>
          <a:p>
            <a:r>
              <a:rPr lang="fr-FR" sz="3200" b="1" dirty="0" smtClean="0">
                <a:solidFill>
                  <a:srgbClr val="000066"/>
                </a:solidFill>
              </a:rPr>
              <a:t>b. Les rivières </a:t>
            </a:r>
            <a:endParaRPr lang="fr-FR" sz="3200" b="1" dirty="0">
              <a:solidFill>
                <a:srgbClr val="000066"/>
              </a:solidFill>
            </a:endParaRPr>
          </a:p>
        </p:txBody>
      </p:sp>
      <p:sp>
        <p:nvSpPr>
          <p:cNvPr id="3" name="ZoneTexte 2"/>
          <p:cNvSpPr txBox="1"/>
          <p:nvPr/>
        </p:nvSpPr>
        <p:spPr>
          <a:xfrm>
            <a:off x="179512" y="836712"/>
            <a:ext cx="2317238" cy="369332"/>
          </a:xfrm>
          <a:prstGeom prst="rect">
            <a:avLst/>
          </a:prstGeom>
          <a:noFill/>
        </p:spPr>
        <p:txBody>
          <a:bodyPr wrap="square" rtlCol="0">
            <a:spAutoFit/>
          </a:bodyPr>
          <a:lstStyle/>
          <a:p>
            <a:r>
              <a:rPr lang="fr-FR" b="1" dirty="0" smtClean="0"/>
              <a:t>1. La Drôme </a:t>
            </a:r>
            <a:endParaRPr lang="fr-FR" b="1" dirty="0"/>
          </a:p>
        </p:txBody>
      </p:sp>
      <p:pic>
        <p:nvPicPr>
          <p:cNvPr id="19458" name="Picture 2" descr="C:\Users\utilisateur\Desktop\Stage c\DSC_347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15" y="2013853"/>
            <a:ext cx="6873502" cy="458349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95536" y="1244164"/>
            <a:ext cx="7560840" cy="738664"/>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La rivière de la Drôme, comme dit précédemment constitue un ensemble de milieux aquatiques remarquables. On retrouve plusieurs espèces de faune et de flore d’intérêt communautaire. </a:t>
            </a:r>
          </a:p>
          <a:p>
            <a:r>
              <a:rPr lang="fr-FR" sz="1400" dirty="0" smtClean="0"/>
              <a:t>       Elle est un corridor écologique et une zone de passage pour la migration. </a:t>
            </a:r>
            <a:endParaRPr lang="fr-FR" sz="1400" dirty="0"/>
          </a:p>
        </p:txBody>
      </p:sp>
      <p:sp>
        <p:nvSpPr>
          <p:cNvPr id="5" name="Espace réservé du pied de page 4"/>
          <p:cNvSpPr>
            <a:spLocks noGrp="1"/>
          </p:cNvSpPr>
          <p:nvPr>
            <p:ph type="ftr" sz="quarter" idx="11"/>
          </p:nvPr>
        </p:nvSpPr>
        <p:spPr>
          <a:xfrm>
            <a:off x="4628728" y="6309320"/>
            <a:ext cx="2895600" cy="365125"/>
          </a:xfrm>
        </p:spPr>
        <p:txBody>
          <a:bodyPr/>
          <a:lstStyle/>
          <a:p>
            <a:r>
              <a:rPr lang="fr-FR" dirty="0" smtClean="0"/>
              <a:t>Crédit Photo - © César MONDOU</a:t>
            </a:r>
            <a:endParaRPr lang="fr-FR" dirty="0"/>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128</a:t>
            </a:fld>
            <a:endParaRPr lang="fr-FR"/>
          </a:p>
        </p:txBody>
      </p:sp>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19987921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692696"/>
            <a:ext cx="8712968" cy="2462213"/>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La rivière de la Comane est un affluent de la Drôme qui prend sa source au pied du « Col du Rousset ». </a:t>
            </a:r>
          </a:p>
          <a:p>
            <a:r>
              <a:rPr lang="fr-FR" sz="1400" dirty="0" smtClean="0"/>
              <a:t>Elle </a:t>
            </a:r>
            <a:r>
              <a:rPr lang="fr-FR" sz="1400" dirty="0" smtClean="0"/>
              <a:t>court </a:t>
            </a:r>
            <a:r>
              <a:rPr lang="fr-FR" sz="1400" dirty="0" smtClean="0"/>
              <a:t>ensuite sur environ 10 km, avant de se jeter dans la Drôme, sur la commune de Die. </a:t>
            </a:r>
          </a:p>
          <a:p>
            <a:r>
              <a:rPr lang="fr-FR" sz="1400" dirty="0" smtClean="0"/>
              <a:t>C’est un cours d’eau peuplé de nombreux poissons comme la truite fario (</a:t>
            </a:r>
            <a:r>
              <a:rPr lang="fr-FR" sz="1400" i="1" dirty="0"/>
              <a:t>Salmo </a:t>
            </a:r>
            <a:r>
              <a:rPr lang="fr-FR" sz="1400" i="1" dirty="0" smtClean="0"/>
              <a:t>trutta</a:t>
            </a:r>
            <a:r>
              <a:rPr lang="fr-FR" sz="1400" dirty="0" smtClean="0"/>
              <a:t>), d’insectes (odonates) et d’oiseaux. </a:t>
            </a:r>
          </a:p>
          <a:p>
            <a:endParaRPr lang="fr-FR" sz="1400" dirty="0" smtClean="0"/>
          </a:p>
          <a:p>
            <a:r>
              <a:rPr lang="fr-FR" sz="1400" dirty="0" smtClean="0"/>
              <a:t>On peut ainsi observer le Héron </a:t>
            </a:r>
            <a:r>
              <a:rPr lang="fr-FR" sz="1400" dirty="0"/>
              <a:t>cendré (</a:t>
            </a:r>
            <a:r>
              <a:rPr lang="fr-FR" sz="1400" i="1" dirty="0"/>
              <a:t>Ardea cinerea </a:t>
            </a:r>
            <a:r>
              <a:rPr lang="fr-FR" sz="1400" dirty="0" smtClean="0"/>
              <a:t>), des mésanges à longues queues, et même le Cincle plongeur (</a:t>
            </a:r>
            <a:r>
              <a:rPr lang="fr-FR" sz="1400" i="1" dirty="0"/>
              <a:t>Cinclus </a:t>
            </a:r>
            <a:r>
              <a:rPr lang="fr-FR" sz="1400" i="1" dirty="0" err="1" smtClean="0"/>
              <a:t>cinclus</a:t>
            </a:r>
            <a:r>
              <a:rPr lang="fr-FR" sz="1400" dirty="0" smtClean="0"/>
              <a:t>) qui est « un petit oiseau qui habite les </a:t>
            </a:r>
            <a:r>
              <a:rPr lang="fr-FR" sz="1400" dirty="0"/>
              <a:t>rives des cours d'eau rapides, dans les endroits rocailleux et </a:t>
            </a:r>
            <a:r>
              <a:rPr lang="fr-FR" sz="1400" dirty="0" smtClean="0"/>
              <a:t>escarpés… » </a:t>
            </a:r>
          </a:p>
          <a:p>
            <a:r>
              <a:rPr lang="fr-FR" sz="1400" dirty="0"/>
              <a:t> </a:t>
            </a:r>
            <a:r>
              <a:rPr lang="fr-FR" sz="1400" dirty="0" smtClean="0"/>
              <a:t>La rivière alterne entre </a:t>
            </a:r>
            <a:r>
              <a:rPr lang="fr-FR" sz="1400" dirty="0"/>
              <a:t>d</a:t>
            </a:r>
            <a:r>
              <a:rPr lang="fr-FR" sz="1400" dirty="0" smtClean="0"/>
              <a:t>es endroits ombragés et ensoleillés. Elle mesure entre 1 et 2 mètres de large. </a:t>
            </a:r>
          </a:p>
          <a:p>
            <a:r>
              <a:rPr lang="fr-FR" sz="1400" dirty="0" smtClean="0"/>
              <a:t>Sur ses berges, on peut observer de nombreux buis qui pour la plupart sont morts à cause de la chenille de la Pyrale du Buis (</a:t>
            </a:r>
            <a:r>
              <a:rPr lang="fr-FR" sz="1400" i="1" dirty="0"/>
              <a:t>Cydalima </a:t>
            </a:r>
            <a:r>
              <a:rPr lang="fr-FR" sz="1400" i="1" dirty="0" smtClean="0"/>
              <a:t>perspectalis</a:t>
            </a:r>
            <a:r>
              <a:rPr lang="fr-FR" sz="1400" dirty="0" smtClean="0"/>
              <a:t>). </a:t>
            </a:r>
            <a:endParaRPr lang="fr-FR" sz="1400" dirty="0"/>
          </a:p>
        </p:txBody>
      </p:sp>
      <p:pic>
        <p:nvPicPr>
          <p:cNvPr id="20483" name="Picture 3" descr="C:\Users\utilisateur\Desktop\Stage c\DSC_432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941168"/>
            <a:ext cx="2591342"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utilisateur\Desktop\Stage c\DSC_5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141160"/>
            <a:ext cx="2591341"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utilisateur\Desktop\Stage c\DSC_503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3141160"/>
            <a:ext cx="2591341"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sers\utilisateur\Desktop\Stage c\DSC_36771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4941360"/>
            <a:ext cx="2591341" cy="172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sz="quarter" idx="11"/>
          </p:nvPr>
        </p:nvSpPr>
        <p:spPr>
          <a:xfrm>
            <a:off x="3124200" y="6592267"/>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129</a:t>
            </a:fld>
            <a:endParaRPr lang="fr-FR"/>
          </a:p>
        </p:txBody>
      </p:sp>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0" name="ZoneTexte 9"/>
          <p:cNvSpPr txBox="1"/>
          <p:nvPr/>
        </p:nvSpPr>
        <p:spPr>
          <a:xfrm>
            <a:off x="23215" y="35913"/>
            <a:ext cx="2964609" cy="584775"/>
          </a:xfrm>
          <a:prstGeom prst="rect">
            <a:avLst/>
          </a:prstGeom>
          <a:noFill/>
        </p:spPr>
        <p:txBody>
          <a:bodyPr wrap="square" rtlCol="0">
            <a:spAutoFit/>
          </a:bodyPr>
          <a:lstStyle/>
          <a:p>
            <a:r>
              <a:rPr lang="fr-FR" sz="3200" b="1" dirty="0" smtClean="0">
                <a:solidFill>
                  <a:srgbClr val="000066"/>
                </a:solidFill>
              </a:rPr>
              <a:t>b. Les rivières </a:t>
            </a:r>
            <a:endParaRPr lang="fr-FR" sz="3200" b="1" dirty="0">
              <a:solidFill>
                <a:srgbClr val="000066"/>
              </a:solidFill>
            </a:endParaRPr>
          </a:p>
        </p:txBody>
      </p:sp>
      <p:sp>
        <p:nvSpPr>
          <p:cNvPr id="5" name="ZoneTexte 4"/>
          <p:cNvSpPr txBox="1"/>
          <p:nvPr/>
        </p:nvSpPr>
        <p:spPr>
          <a:xfrm>
            <a:off x="456197" y="476672"/>
            <a:ext cx="1739539" cy="369332"/>
          </a:xfrm>
          <a:prstGeom prst="rect">
            <a:avLst/>
          </a:prstGeom>
          <a:noFill/>
        </p:spPr>
        <p:txBody>
          <a:bodyPr wrap="square" rtlCol="0">
            <a:spAutoFit/>
          </a:bodyPr>
          <a:lstStyle/>
          <a:p>
            <a:r>
              <a:rPr lang="fr-FR" b="1" dirty="0"/>
              <a:t>2. La </a:t>
            </a:r>
            <a:r>
              <a:rPr lang="fr-FR" b="1" dirty="0" smtClean="0"/>
              <a:t>Comane</a:t>
            </a:r>
            <a:endParaRPr lang="fr-FR" b="1" dirty="0"/>
          </a:p>
        </p:txBody>
      </p:sp>
    </p:spTree>
    <p:extLst>
      <p:ext uri="{BB962C8B-B14F-4D97-AF65-F5344CB8AC3E}">
        <p14:creationId xmlns:p14="http://schemas.microsoft.com/office/powerpoint/2010/main" val="2456264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340768"/>
            <a:ext cx="5670376" cy="3970318"/>
          </a:xfrm>
          <a:prstGeom prst="rect">
            <a:avLst/>
          </a:prstGeom>
          <a:ln>
            <a:solidFill>
              <a:schemeClr val="accent1"/>
            </a:solidFill>
          </a:ln>
        </p:spPr>
        <p:txBody>
          <a:bodyPr wrap="square">
            <a:spAutoFit/>
          </a:bodyPr>
          <a:lstStyle/>
          <a:p>
            <a:endParaRPr lang="fr-FR" sz="1400" dirty="0"/>
          </a:p>
          <a:p>
            <a:pPr marL="285750" indent="-285750">
              <a:buFont typeface="Wingdings" panose="05000000000000000000" pitchFamily="2" charset="2"/>
              <a:buChar char="Ø"/>
            </a:pPr>
            <a:r>
              <a:rPr lang="fr-FR" sz="1400" dirty="0" smtClean="0"/>
              <a:t>2 </a:t>
            </a:r>
            <a:r>
              <a:rPr lang="fr-FR" sz="1400" dirty="0"/>
              <a:t>Parcs naturels régionaux : PNR du Vercors et PNR des Baronnies </a:t>
            </a:r>
            <a:r>
              <a:rPr lang="fr-FR" sz="1400" dirty="0" smtClean="0"/>
              <a:t>Provençales</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La </a:t>
            </a:r>
            <a:r>
              <a:rPr lang="fr-FR" sz="1400" dirty="0"/>
              <a:t>plus grande réserve terrestre de France métropolitaine : la réserve naturelle des hauts plateaux du Vercors, 17 000 ha entre Drôme et </a:t>
            </a:r>
            <a:r>
              <a:rPr lang="fr-FR" sz="1400" dirty="0" smtClean="0"/>
              <a:t>Isère. </a:t>
            </a:r>
          </a:p>
          <a:p>
            <a:r>
              <a:rPr lang="fr-FR" sz="1400" dirty="0" smtClean="0"/>
              <a:t>       La réserve naturelle des Ramières est la plus grande réserve        </a:t>
            </a:r>
          </a:p>
          <a:p>
            <a:r>
              <a:rPr lang="fr-FR" sz="1400" dirty="0"/>
              <a:t> </a:t>
            </a:r>
            <a:r>
              <a:rPr lang="fr-FR" sz="1400" dirty="0" smtClean="0"/>
              <a:t>      fluviale de France.</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17 </a:t>
            </a:r>
            <a:r>
              <a:rPr lang="fr-FR" sz="1400" dirty="0"/>
              <a:t>400 ha de sites protégés dont 15 sites classés et 39 </a:t>
            </a:r>
            <a:r>
              <a:rPr lang="fr-FR" sz="1400" dirty="0" smtClean="0"/>
              <a:t>inscrits</a:t>
            </a:r>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Plus </a:t>
            </a:r>
            <a:r>
              <a:rPr lang="fr-FR" sz="1400" dirty="0"/>
              <a:t>de 6 000 ha d’espaces naturels </a:t>
            </a:r>
            <a:r>
              <a:rPr lang="fr-FR" sz="1400" dirty="0" smtClean="0"/>
              <a:t>sensibles (ENS) </a:t>
            </a:r>
            <a:r>
              <a:rPr lang="fr-FR" sz="1400" dirty="0"/>
              <a:t>propriété du Département, répartis en 9 sites : forêt de Saoû, plateau </a:t>
            </a:r>
            <a:r>
              <a:rPr lang="fr-FR" sz="1400" dirty="0" smtClean="0"/>
              <a:t>d’</a:t>
            </a:r>
            <a:r>
              <a:rPr lang="fr-FR" sz="1400" dirty="0" err="1" smtClean="0"/>
              <a:t>Ambel</a:t>
            </a:r>
            <a:r>
              <a:rPr lang="fr-FR" sz="1400" smtClean="0"/>
              <a:t>, </a:t>
            </a:r>
            <a:r>
              <a:rPr lang="fr-FR" sz="1400" dirty="0" smtClean="0"/>
              <a:t>alpage </a:t>
            </a:r>
            <a:r>
              <a:rPr lang="fr-FR" sz="1400" dirty="0"/>
              <a:t>de Font d’Urle </a:t>
            </a:r>
            <a:r>
              <a:rPr lang="fr-FR" sz="1400" dirty="0" smtClean="0"/>
              <a:t>, marais </a:t>
            </a:r>
            <a:r>
              <a:rPr lang="fr-FR" sz="1400" dirty="0"/>
              <a:t>des </a:t>
            </a:r>
            <a:r>
              <a:rPr lang="fr-FR" sz="1400" dirty="0" err="1" smtClean="0"/>
              <a:t>Bouligons</a:t>
            </a:r>
            <a:r>
              <a:rPr lang="fr-FR" sz="1400" dirty="0" smtClean="0"/>
              <a:t>, montagne </a:t>
            </a:r>
            <a:r>
              <a:rPr lang="fr-FR" sz="1400" dirty="0"/>
              <a:t>de </a:t>
            </a:r>
            <a:r>
              <a:rPr lang="fr-FR" sz="1400" dirty="0" smtClean="0"/>
              <a:t>Glandasse, alpage </a:t>
            </a:r>
            <a:r>
              <a:rPr lang="fr-FR" sz="1400" dirty="0"/>
              <a:t>du Jardin du Roy </a:t>
            </a:r>
            <a:r>
              <a:rPr lang="fr-FR" sz="1400" dirty="0" smtClean="0"/>
              <a:t>,montagne </a:t>
            </a:r>
            <a:r>
              <a:rPr lang="fr-FR" sz="1400" dirty="0"/>
              <a:t>du </a:t>
            </a:r>
            <a:r>
              <a:rPr lang="fr-FR" sz="1400" dirty="0" smtClean="0"/>
              <a:t>Sapey, </a:t>
            </a:r>
            <a:r>
              <a:rPr lang="fr-FR" sz="1400" dirty="0"/>
              <a:t>parc départemental de Lorient </a:t>
            </a:r>
            <a:r>
              <a:rPr lang="fr-FR" sz="1400" dirty="0" smtClean="0"/>
              <a:t>, site </a:t>
            </a:r>
            <a:r>
              <a:rPr lang="fr-FR" sz="1400" dirty="0"/>
              <a:t>géologique du Serre de </a:t>
            </a:r>
            <a:r>
              <a:rPr lang="fr-FR" sz="1400" dirty="0" smtClean="0"/>
              <a:t>l’Âne. </a:t>
            </a:r>
          </a:p>
          <a:p>
            <a:endParaRPr lang="fr-FR" sz="1400"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869" y="1340768"/>
            <a:ext cx="1032563" cy="131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137" y="1340768"/>
            <a:ext cx="928557" cy="1325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564" y="3501008"/>
            <a:ext cx="1643859" cy="6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869" y="2708920"/>
            <a:ext cx="1659554" cy="61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564" y="4483876"/>
            <a:ext cx="1516766" cy="77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9450" y="4437113"/>
            <a:ext cx="714892" cy="79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5301208"/>
            <a:ext cx="5121188" cy="1361911"/>
          </a:xfrm>
          <a:prstGeom prst="rect">
            <a:avLst/>
          </a:prstGeom>
        </p:spPr>
        <p:txBody>
          <a:bodyPr wrap="square">
            <a:spAutoFit/>
          </a:bodyPr>
          <a:lstStyle/>
          <a:p>
            <a:pPr marL="171450" indent="-171450">
              <a:buFont typeface="Wingdings" panose="05000000000000000000" pitchFamily="2" charset="2"/>
              <a:buChar char="v"/>
            </a:pPr>
            <a:r>
              <a:rPr lang="fr-FR" sz="1100" dirty="0" smtClean="0"/>
              <a:t>Pour plus de chiffres  : </a:t>
            </a:r>
          </a:p>
          <a:p>
            <a:endParaRPr lang="fr-FR" sz="1100" dirty="0" smtClean="0"/>
          </a:p>
          <a:p>
            <a:pPr>
              <a:lnSpc>
                <a:spcPct val="150000"/>
              </a:lnSpc>
            </a:pPr>
            <a:r>
              <a:rPr lang="fr-FR" sz="1100" dirty="0" smtClean="0">
                <a:hlinkClick r:id="rId8"/>
              </a:rPr>
              <a:t>http://www.ladrome.fr/la-drome/la-drome-en-chiffres</a:t>
            </a:r>
            <a:endParaRPr lang="fr-FR" sz="1100" dirty="0" smtClean="0">
              <a:hlinkClick r:id="rId9"/>
            </a:endParaRPr>
          </a:p>
          <a:p>
            <a:pPr>
              <a:lnSpc>
                <a:spcPct val="150000"/>
              </a:lnSpc>
            </a:pPr>
            <a:r>
              <a:rPr lang="fr-FR" sz="1100" dirty="0" smtClean="0">
                <a:hlinkClick r:id="rId9"/>
              </a:rPr>
              <a:t>http</a:t>
            </a:r>
            <a:r>
              <a:rPr lang="fr-FR" sz="1100" dirty="0">
                <a:hlinkClick r:id="rId9"/>
              </a:rPr>
              <a:t>://www.drome.cci.fr/sinformer-sur/intelligence-economique/information-economique/les-chiffres-cles/?no_cache=1&amp;tx_drblob_pi1%5BdownloadUid%5D=779</a:t>
            </a:r>
            <a:endParaRPr lang="fr-FR" sz="1100" dirty="0"/>
          </a:p>
          <a:p>
            <a:pPr marL="171450" indent="-171450">
              <a:buFont typeface="Wingdings" panose="05000000000000000000" pitchFamily="2" charset="2"/>
              <a:buChar char="v"/>
            </a:pPr>
            <a:endParaRPr lang="fr-FR" sz="1100" dirty="0"/>
          </a:p>
        </p:txBody>
      </p:sp>
      <p:sp>
        <p:nvSpPr>
          <p:cNvPr id="2" name="ZoneTexte 1"/>
          <p:cNvSpPr txBox="1"/>
          <p:nvPr/>
        </p:nvSpPr>
        <p:spPr>
          <a:xfrm>
            <a:off x="35496" y="908720"/>
            <a:ext cx="2808312" cy="369332"/>
          </a:xfrm>
          <a:prstGeom prst="rect">
            <a:avLst/>
          </a:prstGeom>
          <a:noFill/>
        </p:spPr>
        <p:txBody>
          <a:bodyPr wrap="square" rtlCol="0">
            <a:spAutoFit/>
          </a:bodyPr>
          <a:lstStyle/>
          <a:p>
            <a:r>
              <a:rPr lang="fr-FR" b="1" dirty="0"/>
              <a:t>3. Protection de la </a:t>
            </a:r>
            <a:r>
              <a:rPr lang="fr-FR" b="1" dirty="0" smtClean="0"/>
              <a:t>Nature</a:t>
            </a:r>
            <a:endParaRPr lang="fr-FR" b="1" dirty="0"/>
          </a:p>
        </p:txBody>
      </p:sp>
      <p:sp>
        <p:nvSpPr>
          <p:cNvPr id="12"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13" name="Titre 3"/>
          <p:cNvSpPr>
            <a:spLocks noGrp="1"/>
          </p:cNvSpPr>
          <p:nvPr>
            <p:ph type="title"/>
          </p:nvPr>
        </p:nvSpPr>
        <p:spPr>
          <a:xfrm>
            <a:off x="-26155" y="39739"/>
            <a:ext cx="2725947" cy="977797"/>
          </a:xfrm>
        </p:spPr>
        <p:txBody>
          <a:bodyPr>
            <a:noAutofit/>
          </a:bodyPr>
          <a:lstStyle/>
          <a:p>
            <a:pPr lvl="0"/>
            <a:r>
              <a:rPr lang="fr-FR" sz="3200" b="1" dirty="0">
                <a:solidFill>
                  <a:srgbClr val="000066"/>
                </a:solidFill>
              </a:rPr>
              <a:t>b</a:t>
            </a:r>
            <a:r>
              <a:rPr lang="fr-FR" sz="3200" b="1" dirty="0" smtClean="0">
                <a:solidFill>
                  <a:srgbClr val="000066"/>
                </a:solidFill>
              </a:rPr>
              <a:t>. Généralités</a:t>
            </a:r>
            <a:endParaRPr lang="fr-FR" sz="3200" dirty="0">
              <a:solidFill>
                <a:srgbClr val="000066"/>
              </a:solidFill>
            </a:endParaRPr>
          </a:p>
        </p:txBody>
      </p:sp>
      <p:sp>
        <p:nvSpPr>
          <p:cNvPr id="6" name="Espace réservé du pied de page 5"/>
          <p:cNvSpPr>
            <a:spLocks noGrp="1"/>
          </p:cNvSpPr>
          <p:nvPr>
            <p:ph type="ftr" sz="quarter" idx="11"/>
          </p:nvPr>
        </p:nvSpPr>
        <p:spPr/>
        <p:txBody>
          <a:bodyPr/>
          <a:lstStyle/>
          <a:p>
            <a:r>
              <a:rPr lang="fr-FR" dirty="0" smtClean="0"/>
              <a:t>Crédit Photo - © César MONDOU</a:t>
            </a:r>
            <a:endParaRPr lang="fr-FR" dirty="0"/>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13</a:t>
            </a:fld>
            <a:endParaRPr lang="fr-FR"/>
          </a:p>
        </p:txBody>
      </p:sp>
    </p:spTree>
    <p:extLst>
      <p:ext uri="{BB962C8B-B14F-4D97-AF65-F5344CB8AC3E}">
        <p14:creationId xmlns:p14="http://schemas.microsoft.com/office/powerpoint/2010/main" val="201016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6000" y="1124744"/>
            <a:ext cx="8036440" cy="753200"/>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 C’est </a:t>
            </a:r>
            <a:r>
              <a:rPr lang="fr-FR" sz="1400" dirty="0"/>
              <a:t>un affluent de la r</a:t>
            </a:r>
            <a:r>
              <a:rPr lang="fr-FR" sz="1400" dirty="0" smtClean="0"/>
              <a:t>ivière Drôme. Sa longueur est de 9,2 km. Le ruisseau prend sa source près du « col de Ponet et Marignac » et se jette dans la Drôme sur la commune de Ponet-et-St-Auban. Les espèces dominantes sur la ripisylve sont le peuplier noir et différentes espèces de saules.  </a:t>
            </a:r>
            <a:endParaRPr lang="fr-FR" sz="1400" dirty="0"/>
          </a:p>
        </p:txBody>
      </p:sp>
      <p:pic>
        <p:nvPicPr>
          <p:cNvPr id="21506" name="Picture 2" descr="C:\Users\utilisateur\Desktop\Stage c\DSC_449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52762" y="2882525"/>
            <a:ext cx="3795580" cy="2531031"/>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utilisateur\Desktop\Stage c\DSC_44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821638" y="2878438"/>
            <a:ext cx="3771037" cy="251466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utilisateur\Desktop\Stage c\DSC_515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3" y="2003376"/>
            <a:ext cx="3217737" cy="214570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Users\utilisateur\Desktop\Stage c\DSC_515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25" y="4307633"/>
            <a:ext cx="3217736" cy="214570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130</a:t>
            </a:fld>
            <a:endParaRPr lang="fr-FR"/>
          </a:p>
        </p:txBody>
      </p:sp>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0" name="ZoneTexte 9"/>
          <p:cNvSpPr txBox="1"/>
          <p:nvPr/>
        </p:nvSpPr>
        <p:spPr>
          <a:xfrm>
            <a:off x="23215" y="-27384"/>
            <a:ext cx="2964609" cy="584775"/>
          </a:xfrm>
          <a:prstGeom prst="rect">
            <a:avLst/>
          </a:prstGeom>
          <a:noFill/>
        </p:spPr>
        <p:txBody>
          <a:bodyPr wrap="square" rtlCol="0">
            <a:spAutoFit/>
          </a:bodyPr>
          <a:lstStyle/>
          <a:p>
            <a:r>
              <a:rPr lang="fr-FR" sz="3200" b="1" dirty="0" smtClean="0">
                <a:solidFill>
                  <a:srgbClr val="000066"/>
                </a:solidFill>
              </a:rPr>
              <a:t>b. Les rivières </a:t>
            </a:r>
            <a:endParaRPr lang="fr-FR" sz="3200" b="1" dirty="0">
              <a:solidFill>
                <a:srgbClr val="000066"/>
              </a:solidFill>
            </a:endParaRPr>
          </a:p>
        </p:txBody>
      </p:sp>
      <p:sp>
        <p:nvSpPr>
          <p:cNvPr id="5" name="Rectangle 4"/>
          <p:cNvSpPr/>
          <p:nvPr/>
        </p:nvSpPr>
        <p:spPr>
          <a:xfrm>
            <a:off x="196802" y="620688"/>
            <a:ext cx="2719014" cy="369332"/>
          </a:xfrm>
          <a:prstGeom prst="rect">
            <a:avLst/>
          </a:prstGeom>
        </p:spPr>
        <p:txBody>
          <a:bodyPr wrap="none">
            <a:spAutoFit/>
          </a:bodyPr>
          <a:lstStyle/>
          <a:p>
            <a:r>
              <a:rPr lang="fr-FR" b="1" dirty="0"/>
              <a:t>3. Le ruisseau de Marignac</a:t>
            </a:r>
          </a:p>
        </p:txBody>
      </p:sp>
    </p:spTree>
    <p:extLst>
      <p:ext uri="{BB962C8B-B14F-4D97-AF65-F5344CB8AC3E}">
        <p14:creationId xmlns:p14="http://schemas.microsoft.com/office/powerpoint/2010/main" val="1199573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412776"/>
            <a:ext cx="4605156" cy="1368152"/>
          </a:xfrm>
        </p:spPr>
        <p:txBody>
          <a:bodyPr>
            <a:normAutofit fontScale="90000"/>
          </a:bodyPr>
          <a:lstStyle/>
          <a:p>
            <a:pPr marL="285750" indent="-285750" algn="l">
              <a:buFont typeface="Wingdings" panose="05000000000000000000" pitchFamily="2" charset="2"/>
              <a:buChar char="Ø"/>
            </a:pPr>
            <a:r>
              <a:rPr lang="fr-FR" sz="1400" dirty="0" smtClean="0"/>
              <a:t>La ruisseau est un </a:t>
            </a:r>
            <a:r>
              <a:rPr lang="fr-FR" sz="1400" dirty="0"/>
              <a:t>affluent de la Rivière La Drôme. </a:t>
            </a:r>
            <a:r>
              <a:rPr lang="fr-FR" sz="1400" dirty="0" smtClean="0"/>
              <a:t/>
            </a:r>
            <a:br>
              <a:rPr lang="fr-FR" sz="1400" dirty="0" smtClean="0"/>
            </a:br>
            <a:r>
              <a:rPr lang="fr-FR" sz="1400" dirty="0" smtClean="0"/>
              <a:t>Il fait approximativement 4km de long, et prend </a:t>
            </a:r>
            <a:r>
              <a:rPr lang="fr-FR" sz="1400" dirty="0"/>
              <a:t>sa source </a:t>
            </a:r>
            <a:r>
              <a:rPr lang="fr-FR" sz="1400" dirty="0" smtClean="0"/>
              <a:t>sur les différents cols qui entourent Ponet-et-Saint-Auban. </a:t>
            </a:r>
            <a:br>
              <a:rPr lang="fr-FR" sz="1400" dirty="0" smtClean="0"/>
            </a:br>
            <a:r>
              <a:rPr lang="fr-FR" sz="1400" dirty="0" smtClean="0"/>
              <a:t>Elle </a:t>
            </a:r>
            <a:r>
              <a:rPr lang="fr-FR" sz="1400" dirty="0"/>
              <a:t>se jette dans la Drôme sur la commune de </a:t>
            </a:r>
            <a:r>
              <a:rPr lang="fr-FR" sz="1400" dirty="0" smtClean="0"/>
              <a:t>Ponet-et-St-Auban. Elle a une place importante dans l’économie locale car elle participe à la bonne irrigation des vignes autour de Ponet. Mais elle peut être aussi néfaste pour les cultures lors des grosses crues.</a:t>
            </a:r>
            <a:endParaRPr lang="fr-FR" sz="1400"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994" t="12228" r="21472" b="13315"/>
          <a:stretch/>
        </p:blipFill>
        <p:spPr bwMode="auto">
          <a:xfrm>
            <a:off x="5508104" y="1340768"/>
            <a:ext cx="3040188" cy="284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descr="C:\Users\utilisateur\Desktop\Stage c\DSC_44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28" y="3068960"/>
            <a:ext cx="4893392" cy="326309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utilisateur\Desktop\Stage c\DSC_442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274725"/>
            <a:ext cx="3051117" cy="2034595"/>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131</a:t>
            </a:fld>
            <a:endParaRPr lang="fr-FR"/>
          </a:p>
        </p:txBody>
      </p:sp>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5" name="Rectangle 4"/>
          <p:cNvSpPr/>
          <p:nvPr/>
        </p:nvSpPr>
        <p:spPr>
          <a:xfrm>
            <a:off x="251520" y="827420"/>
            <a:ext cx="1335174" cy="369332"/>
          </a:xfrm>
          <a:prstGeom prst="rect">
            <a:avLst/>
          </a:prstGeom>
        </p:spPr>
        <p:txBody>
          <a:bodyPr wrap="none">
            <a:spAutoFit/>
          </a:bodyPr>
          <a:lstStyle/>
          <a:p>
            <a:r>
              <a:rPr lang="fr-FR" b="1" dirty="0" smtClean="0"/>
              <a:t>4. L’</a:t>
            </a:r>
            <a:r>
              <a:rPr lang="fr-FR" b="1" dirty="0" err="1" smtClean="0"/>
              <a:t>Izarette</a:t>
            </a:r>
            <a:r>
              <a:rPr lang="fr-FR" b="1" dirty="0" smtClean="0"/>
              <a:t> </a:t>
            </a:r>
            <a:endParaRPr lang="fr-FR" b="1" dirty="0"/>
          </a:p>
        </p:txBody>
      </p:sp>
      <p:sp>
        <p:nvSpPr>
          <p:cNvPr id="10" name="ZoneTexte 9"/>
          <p:cNvSpPr txBox="1"/>
          <p:nvPr/>
        </p:nvSpPr>
        <p:spPr>
          <a:xfrm>
            <a:off x="23215" y="194737"/>
            <a:ext cx="2964609" cy="584775"/>
          </a:xfrm>
          <a:prstGeom prst="rect">
            <a:avLst/>
          </a:prstGeom>
          <a:noFill/>
        </p:spPr>
        <p:txBody>
          <a:bodyPr wrap="square" rtlCol="0">
            <a:spAutoFit/>
          </a:bodyPr>
          <a:lstStyle/>
          <a:p>
            <a:r>
              <a:rPr lang="fr-FR" sz="3200" b="1" dirty="0" smtClean="0">
                <a:solidFill>
                  <a:srgbClr val="000066"/>
                </a:solidFill>
              </a:rPr>
              <a:t>b. Les rivières </a:t>
            </a:r>
            <a:endParaRPr lang="fr-FR" sz="3200" b="1" dirty="0">
              <a:solidFill>
                <a:srgbClr val="000066"/>
              </a:solidFill>
            </a:endParaRPr>
          </a:p>
        </p:txBody>
      </p:sp>
    </p:spTree>
    <p:extLst>
      <p:ext uri="{BB962C8B-B14F-4D97-AF65-F5344CB8AC3E}">
        <p14:creationId xmlns:p14="http://schemas.microsoft.com/office/powerpoint/2010/main" val="37325058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737317"/>
            <a:ext cx="9046840" cy="891482"/>
          </a:xfrm>
        </p:spPr>
        <p:txBody>
          <a:bodyPr>
            <a:normAutofit/>
          </a:bodyPr>
          <a:lstStyle/>
          <a:p>
            <a:pPr algn="l"/>
            <a:r>
              <a:rPr lang="fr-FR" sz="1800" b="1" dirty="0" smtClean="0"/>
              <a:t>     4. Le Meyrosse</a:t>
            </a:r>
            <a:r>
              <a:rPr lang="fr-FR" sz="1400" dirty="0" smtClean="0"/>
              <a:t/>
            </a:r>
            <a:br>
              <a:rPr lang="fr-FR" sz="1400" dirty="0" smtClean="0"/>
            </a:br>
            <a:r>
              <a:rPr lang="fr-FR" sz="1400" dirty="0"/>
              <a:t/>
            </a:r>
            <a:br>
              <a:rPr lang="fr-FR" sz="1400" dirty="0"/>
            </a:br>
            <a:r>
              <a:rPr lang="fr-FR" sz="1400" dirty="0" smtClean="0"/>
              <a:t>C’est un cours d’eau de 13,7km, qui se jette dans la Drôme à Die. Le ruisseau prend sa source au sein du massif du Vercors. </a:t>
            </a:r>
            <a:endParaRPr lang="fr-FR" sz="1400" dirty="0"/>
          </a:p>
        </p:txBody>
      </p:sp>
      <p:pic>
        <p:nvPicPr>
          <p:cNvPr id="23554" name="Picture 2" descr="C:\Users\utilisateur\Desktop\Stage c\DSC_45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0151" y="2450244"/>
            <a:ext cx="4931200" cy="3288301"/>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utilisateur\Desktop\Stage c\DSC_45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062648" y="2450244"/>
            <a:ext cx="4931199" cy="328830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sz="quarter" idx="11"/>
          </p:nvPr>
        </p:nvSpPr>
        <p:spPr>
          <a:xfrm>
            <a:off x="3124200" y="6520259"/>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132</a:t>
            </a:fld>
            <a:endParaRPr lang="fr-F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8" name="ZoneTexte 7"/>
          <p:cNvSpPr txBox="1"/>
          <p:nvPr/>
        </p:nvSpPr>
        <p:spPr>
          <a:xfrm>
            <a:off x="23215" y="194737"/>
            <a:ext cx="2964609" cy="584775"/>
          </a:xfrm>
          <a:prstGeom prst="rect">
            <a:avLst/>
          </a:prstGeom>
          <a:noFill/>
        </p:spPr>
        <p:txBody>
          <a:bodyPr wrap="square" rtlCol="0">
            <a:spAutoFit/>
          </a:bodyPr>
          <a:lstStyle/>
          <a:p>
            <a:r>
              <a:rPr lang="fr-FR" sz="3200" b="1" dirty="0" smtClean="0">
                <a:solidFill>
                  <a:srgbClr val="000066"/>
                </a:solidFill>
              </a:rPr>
              <a:t>b. Les rivières </a:t>
            </a:r>
            <a:endParaRPr lang="fr-FR" sz="3200" b="1" dirty="0">
              <a:solidFill>
                <a:srgbClr val="000066"/>
              </a:solidFill>
            </a:endParaRPr>
          </a:p>
        </p:txBody>
      </p:sp>
    </p:spTree>
    <p:extLst>
      <p:ext uri="{BB962C8B-B14F-4D97-AF65-F5344CB8AC3E}">
        <p14:creationId xmlns:p14="http://schemas.microsoft.com/office/powerpoint/2010/main" val="31062376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676434"/>
            <a:ext cx="6768752" cy="1815882"/>
          </a:xfrm>
          <a:prstGeom prst="rect">
            <a:avLst/>
          </a:prstGeom>
          <a:noFill/>
        </p:spPr>
        <p:txBody>
          <a:bodyPr wrap="square" rtlCol="0">
            <a:spAutoFit/>
          </a:bodyPr>
          <a:lstStyle/>
          <a:p>
            <a:r>
              <a:rPr lang="fr-FR" sz="1400" dirty="0" smtClean="0"/>
              <a:t>Les rivières sont des écosystèmes dotés d’une biodiversité importante. L’Homme a toujours  vécu avec les rivières, car elle on y retrouve une ressource vitale : l’eau. Les rivières sont des voies essentielles pour le commerce et sont une source d’énergie puissante. Sur leurs lits et leurs abords, on peut observer divers aménagements historiques et actuels tels que des digues, barrages, gués, moulin à eau, murets, terrassements, berges… Les rivières sont des milieux naturels remarquables et sont des habitats pour de nombreuses espèces. C’est pourquoi il est nécessaire de les protéger et de les restaurer afin de préserver leur caractère vital. </a:t>
            </a:r>
            <a:endParaRPr lang="fr-FR" sz="1400" dirty="0"/>
          </a:p>
        </p:txBody>
      </p:sp>
      <p:pic>
        <p:nvPicPr>
          <p:cNvPr id="25602" name="Picture 2" descr="C:\Users\utilisateur\Desktop\Stage c\DSC_017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2492316"/>
            <a:ext cx="6479940" cy="432106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133</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ZoneTexte 6"/>
          <p:cNvSpPr txBox="1"/>
          <p:nvPr/>
        </p:nvSpPr>
        <p:spPr>
          <a:xfrm>
            <a:off x="23215" y="194737"/>
            <a:ext cx="2964609" cy="584775"/>
          </a:xfrm>
          <a:prstGeom prst="rect">
            <a:avLst/>
          </a:prstGeom>
          <a:noFill/>
        </p:spPr>
        <p:txBody>
          <a:bodyPr wrap="square" rtlCol="0">
            <a:spAutoFit/>
          </a:bodyPr>
          <a:lstStyle/>
          <a:p>
            <a:r>
              <a:rPr lang="fr-FR" sz="3200" b="1" dirty="0" smtClean="0">
                <a:solidFill>
                  <a:srgbClr val="000066"/>
                </a:solidFill>
              </a:rPr>
              <a:t>b. Les rivières </a:t>
            </a:r>
            <a:endParaRPr lang="fr-FR" sz="3200" b="1" dirty="0">
              <a:solidFill>
                <a:srgbClr val="000066"/>
              </a:solidFill>
            </a:endParaRPr>
          </a:p>
        </p:txBody>
      </p:sp>
    </p:spTree>
    <p:extLst>
      <p:ext uri="{BB962C8B-B14F-4D97-AF65-F5344CB8AC3E}">
        <p14:creationId xmlns:p14="http://schemas.microsoft.com/office/powerpoint/2010/main" val="72108821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6297" y="550117"/>
            <a:ext cx="2249479" cy="801668"/>
          </a:xfrm>
        </p:spPr>
        <p:txBody>
          <a:bodyPr>
            <a:normAutofit/>
          </a:bodyPr>
          <a:lstStyle/>
          <a:p>
            <a:r>
              <a:rPr lang="fr-FR" sz="3200" b="1" dirty="0">
                <a:solidFill>
                  <a:srgbClr val="000066"/>
                </a:solidFill>
              </a:rPr>
              <a:t>c</a:t>
            </a:r>
            <a:r>
              <a:rPr lang="fr-FR" sz="3200" b="1" dirty="0" smtClean="0">
                <a:solidFill>
                  <a:srgbClr val="000066"/>
                </a:solidFill>
              </a:rPr>
              <a:t>. Les forêts</a:t>
            </a:r>
            <a:endParaRPr lang="fr-FR" sz="3200" b="1" dirty="0">
              <a:solidFill>
                <a:srgbClr val="000066"/>
              </a:solidFill>
            </a:endParaRPr>
          </a:p>
        </p:txBody>
      </p:sp>
      <p:sp>
        <p:nvSpPr>
          <p:cNvPr id="3" name="ZoneTexte 2"/>
          <p:cNvSpPr txBox="1"/>
          <p:nvPr/>
        </p:nvSpPr>
        <p:spPr>
          <a:xfrm>
            <a:off x="181743" y="1412776"/>
            <a:ext cx="8780514" cy="1169551"/>
          </a:xfrm>
          <a:prstGeom prst="rect">
            <a:avLst/>
          </a:prstGeom>
          <a:noFill/>
        </p:spPr>
        <p:txBody>
          <a:bodyPr wrap="square" rtlCol="0">
            <a:spAutoFit/>
          </a:bodyPr>
          <a:lstStyle/>
          <a:p>
            <a:r>
              <a:rPr lang="fr-FR" sz="1400" dirty="0" smtClean="0"/>
              <a:t>Les forêts entre Die et Ponet recolonisent peu à peu les collines grâce à une bonne gestion forestière par l’ONF principalement,  mais aussi grâce aux acteurs liés au monde du bois . C’est la nette diminution des éleveurs dans la région depuis le début du 19ème siècle qui a participé </a:t>
            </a:r>
            <a:r>
              <a:rPr lang="fr-FR" sz="1400" dirty="0" smtClean="0"/>
              <a:t>à </a:t>
            </a:r>
            <a:r>
              <a:rPr lang="fr-FR" sz="1400" dirty="0" smtClean="0"/>
              <a:t>laisser croître les arbres. Aussi, les campagnes de reforestation mises en place par l’Etat ont participé au maintien des sols après une période de pâturage intensif. Majoritairement voire à 100% les collines sont peuplées de conifères. Le long des rivières, ce ne sont que des feuillus. </a:t>
            </a:r>
            <a:endParaRPr lang="fr-FR" sz="1400" dirty="0"/>
          </a:p>
        </p:txBody>
      </p:sp>
      <p:pic>
        <p:nvPicPr>
          <p:cNvPr id="24578" name="Picture 2" descr="C:\Users\utilisateur\Desktop\Stage c\DSC_530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900222"/>
            <a:ext cx="4210927" cy="280800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utilisateur\Desktop\Stage c\DSC_464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9" y="2900222"/>
            <a:ext cx="4210931" cy="280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39550" y="5708222"/>
            <a:ext cx="3632450" cy="276999"/>
          </a:xfrm>
          <a:prstGeom prst="rect">
            <a:avLst/>
          </a:prstGeom>
          <a:noFill/>
        </p:spPr>
        <p:txBody>
          <a:bodyPr wrap="square" rtlCol="0">
            <a:spAutoFit/>
          </a:bodyPr>
          <a:lstStyle/>
          <a:p>
            <a:r>
              <a:rPr lang="fr-FR" sz="1200" dirty="0" smtClean="0"/>
              <a:t>Pins noirs et pins sylvestre sur les collines calcaires</a:t>
            </a:r>
            <a:endParaRPr lang="fr-FR" sz="1200" dirty="0"/>
          </a:p>
        </p:txBody>
      </p:sp>
      <p:sp>
        <p:nvSpPr>
          <p:cNvPr id="5" name="ZoneTexte 4"/>
          <p:cNvSpPr txBox="1"/>
          <p:nvPr/>
        </p:nvSpPr>
        <p:spPr>
          <a:xfrm>
            <a:off x="6948264" y="5708222"/>
            <a:ext cx="2088232" cy="276999"/>
          </a:xfrm>
          <a:prstGeom prst="rect">
            <a:avLst/>
          </a:prstGeom>
          <a:noFill/>
        </p:spPr>
        <p:txBody>
          <a:bodyPr wrap="square" rtlCol="0">
            <a:spAutoFit/>
          </a:bodyPr>
          <a:lstStyle/>
          <a:p>
            <a:r>
              <a:rPr lang="fr-FR" sz="1200" dirty="0" smtClean="0"/>
              <a:t>Feuillus le long Ide l’Izarette</a:t>
            </a:r>
            <a:endParaRPr lang="fr-FR" sz="1200" dirty="0"/>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134</a:t>
            </a:fld>
            <a:endParaRPr lang="fr-FR"/>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15332257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1331476"/>
            <a:ext cx="7920880" cy="369332"/>
          </a:xfrm>
          <a:prstGeom prst="rect">
            <a:avLst/>
          </a:prstGeom>
          <a:noFill/>
        </p:spPr>
        <p:txBody>
          <a:bodyPr wrap="square" rtlCol="0">
            <a:spAutoFit/>
          </a:bodyPr>
          <a:lstStyle/>
          <a:p>
            <a:r>
              <a:rPr lang="fr-FR" b="1" dirty="0" smtClean="0"/>
              <a:t>1. Gilbert David</a:t>
            </a:r>
            <a:endParaRPr lang="fr-FR" b="1" dirty="0"/>
          </a:p>
        </p:txBody>
      </p:sp>
      <p:sp>
        <p:nvSpPr>
          <p:cNvPr id="4" name="ZoneTexte 3"/>
          <p:cNvSpPr txBox="1"/>
          <p:nvPr/>
        </p:nvSpPr>
        <p:spPr>
          <a:xfrm>
            <a:off x="755576" y="1772816"/>
            <a:ext cx="6912768" cy="1877437"/>
          </a:xfrm>
          <a:prstGeom prst="rect">
            <a:avLst/>
          </a:prstGeom>
          <a:noFill/>
        </p:spPr>
        <p:txBody>
          <a:bodyPr wrap="square" rtlCol="0">
            <a:spAutoFit/>
          </a:bodyPr>
          <a:lstStyle/>
          <a:p>
            <a:pPr marL="285750" indent="-285750">
              <a:buFont typeface="Wingdings" panose="05000000000000000000" pitchFamily="2" charset="2"/>
              <a:buChar char="§"/>
            </a:pPr>
            <a:r>
              <a:rPr lang="fr-FR" sz="1400" b="1" u="sng" dirty="0"/>
              <a:t>Président de la LPO Drôme </a:t>
            </a:r>
          </a:p>
          <a:p>
            <a:pPr marL="285750" indent="-285750">
              <a:buFont typeface="Wingdings" panose="05000000000000000000" pitchFamily="2" charset="2"/>
              <a:buChar char="§"/>
            </a:pPr>
            <a:r>
              <a:rPr lang="fr-FR" sz="1400" dirty="0"/>
              <a:t>Spécialités : la forêt, les paysages subalpins et l'ornithologie. </a:t>
            </a:r>
          </a:p>
          <a:p>
            <a:r>
              <a:rPr lang="fr-FR" sz="1400" dirty="0"/>
              <a:t>« J’étudie tout ce qui touche ces domaines-là. »</a:t>
            </a:r>
          </a:p>
          <a:p>
            <a:pPr marL="285750" indent="-285750">
              <a:buFont typeface="Wingdings" panose="05000000000000000000" pitchFamily="2" charset="2"/>
              <a:buChar char="§"/>
            </a:pPr>
            <a:r>
              <a:rPr lang="fr-FR" sz="1400" dirty="0" smtClean="0"/>
              <a:t>Habite </a:t>
            </a:r>
            <a:r>
              <a:rPr lang="fr-FR" sz="1400" dirty="0"/>
              <a:t>depuis </a:t>
            </a:r>
            <a:r>
              <a:rPr lang="fr-FR" sz="1400" dirty="0" smtClean="0"/>
              <a:t>1975 dans </a:t>
            </a:r>
            <a:r>
              <a:rPr lang="fr-FR" sz="1400" dirty="0"/>
              <a:t>la </a:t>
            </a:r>
            <a:r>
              <a:rPr lang="fr-FR" sz="1400" dirty="0" smtClean="0"/>
              <a:t>Drôme. </a:t>
            </a:r>
            <a:r>
              <a:rPr lang="fr-FR" sz="1400" dirty="0"/>
              <a:t> </a:t>
            </a:r>
            <a:endParaRPr lang="fr-FR" sz="1400" dirty="0" smtClean="0"/>
          </a:p>
          <a:p>
            <a:pPr marL="285750" indent="-285750">
              <a:buFont typeface="Wingdings" panose="05000000000000000000" pitchFamily="2" charset="2"/>
              <a:buChar char="§"/>
            </a:pPr>
            <a:r>
              <a:rPr lang="fr-FR" sz="1400" dirty="0" smtClean="0"/>
              <a:t>Formation de garde </a:t>
            </a:r>
            <a:r>
              <a:rPr lang="fr-FR" sz="1400" dirty="0"/>
              <a:t>forestier. </a:t>
            </a:r>
            <a:endParaRPr lang="fr-FR" sz="1400" dirty="0" smtClean="0"/>
          </a:p>
          <a:p>
            <a:r>
              <a:rPr lang="fr-FR" sz="1400" dirty="0" smtClean="0"/>
              <a:t>« J'ai </a:t>
            </a:r>
            <a:r>
              <a:rPr lang="fr-FR" sz="1400" dirty="0"/>
              <a:t>commencé par planter du </a:t>
            </a:r>
            <a:r>
              <a:rPr lang="fr-FR" sz="1400" dirty="0" smtClean="0"/>
              <a:t>pin </a:t>
            </a:r>
            <a:r>
              <a:rPr lang="fr-FR" sz="1400" dirty="0"/>
              <a:t>noir </a:t>
            </a:r>
            <a:r>
              <a:rPr lang="fr-FR" sz="1400" dirty="0" smtClean="0"/>
              <a:t>d'Autriche dans le Diois ». </a:t>
            </a:r>
          </a:p>
          <a:p>
            <a:r>
              <a:rPr lang="fr-FR" sz="1400" dirty="0" smtClean="0"/>
              <a:t>« Je défends </a:t>
            </a:r>
            <a:r>
              <a:rPr lang="fr-FR" sz="1400" dirty="0"/>
              <a:t>toujours cette espèce car avant il n'y avait rien sur ces collines</a:t>
            </a:r>
            <a:r>
              <a:rPr lang="fr-FR" sz="1400" dirty="0" smtClean="0"/>
              <a:t>. »</a:t>
            </a:r>
            <a:r>
              <a:rPr lang="fr-FR" sz="1400" dirty="0"/>
              <a:t> </a:t>
            </a:r>
          </a:p>
          <a:p>
            <a:pPr marL="285750" indent="-285750">
              <a:buFont typeface="Wingdings" panose="05000000000000000000" pitchFamily="2" charset="2"/>
              <a:buChar char="§"/>
            </a:pPr>
            <a:endParaRPr lang="fr-FR"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711786"/>
            <a:ext cx="5729046" cy="252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135</a:t>
            </a:fld>
            <a:endParaRPr lang="fr-F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8" name="Titre 1"/>
          <p:cNvSpPr>
            <a:spLocks noGrp="1"/>
          </p:cNvSpPr>
          <p:nvPr>
            <p:ph type="title"/>
          </p:nvPr>
        </p:nvSpPr>
        <p:spPr>
          <a:xfrm>
            <a:off x="35496" y="332656"/>
            <a:ext cx="2249479" cy="801668"/>
          </a:xfrm>
        </p:spPr>
        <p:txBody>
          <a:bodyPr>
            <a:normAutofit/>
          </a:bodyPr>
          <a:lstStyle/>
          <a:p>
            <a:r>
              <a:rPr lang="fr-FR" sz="3200" b="1" dirty="0">
                <a:solidFill>
                  <a:srgbClr val="000066"/>
                </a:solidFill>
              </a:rPr>
              <a:t>c</a:t>
            </a:r>
            <a:r>
              <a:rPr lang="fr-FR" sz="3200" b="1" dirty="0" smtClean="0">
                <a:solidFill>
                  <a:srgbClr val="000066"/>
                </a:solidFill>
              </a:rPr>
              <a:t>. Les forêts</a:t>
            </a:r>
            <a:endParaRPr lang="fr-FR" sz="3200" b="1" dirty="0">
              <a:solidFill>
                <a:srgbClr val="000066"/>
              </a:solidFill>
            </a:endParaRPr>
          </a:p>
        </p:txBody>
      </p:sp>
    </p:spTree>
    <p:extLst>
      <p:ext uri="{BB962C8B-B14F-4D97-AF65-F5344CB8AC3E}">
        <p14:creationId xmlns:p14="http://schemas.microsoft.com/office/powerpoint/2010/main" val="12226400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tilisateur\Desktop\Stage c\DSC_52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716551" cy="51456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3650" y="755412"/>
            <a:ext cx="4647298" cy="369332"/>
          </a:xfrm>
          <a:prstGeom prst="rect">
            <a:avLst/>
          </a:prstGeom>
        </p:spPr>
        <p:txBody>
          <a:bodyPr wrap="none">
            <a:spAutoFit/>
          </a:bodyPr>
          <a:lstStyle/>
          <a:p>
            <a:r>
              <a:rPr lang="fr-FR" b="1" dirty="0"/>
              <a:t>2. </a:t>
            </a:r>
            <a:r>
              <a:rPr lang="fr-FR" b="1" dirty="0" smtClean="0"/>
              <a:t>Le pin </a:t>
            </a:r>
            <a:r>
              <a:rPr lang="fr-FR" b="1" dirty="0"/>
              <a:t>noir </a:t>
            </a:r>
            <a:r>
              <a:rPr lang="fr-FR" b="1" dirty="0" smtClean="0"/>
              <a:t>d’Autriche et les collines calcaires</a:t>
            </a:r>
            <a:endParaRPr lang="fr-FR" b="1" dirty="0"/>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136</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Titre 1"/>
          <p:cNvSpPr>
            <a:spLocks noGrp="1"/>
          </p:cNvSpPr>
          <p:nvPr>
            <p:ph type="title"/>
          </p:nvPr>
        </p:nvSpPr>
        <p:spPr>
          <a:xfrm>
            <a:off x="306297" y="44624"/>
            <a:ext cx="2249479" cy="801668"/>
          </a:xfrm>
        </p:spPr>
        <p:txBody>
          <a:bodyPr>
            <a:normAutofit/>
          </a:bodyPr>
          <a:lstStyle/>
          <a:p>
            <a:r>
              <a:rPr lang="fr-FR" sz="3200" b="1" dirty="0">
                <a:solidFill>
                  <a:srgbClr val="000066"/>
                </a:solidFill>
              </a:rPr>
              <a:t>c</a:t>
            </a:r>
            <a:r>
              <a:rPr lang="fr-FR" sz="3200" b="1" dirty="0" smtClean="0">
                <a:solidFill>
                  <a:srgbClr val="000066"/>
                </a:solidFill>
              </a:rPr>
              <a:t>. Les forêts</a:t>
            </a:r>
            <a:endParaRPr lang="fr-FR" sz="3200" b="1" dirty="0">
              <a:solidFill>
                <a:srgbClr val="000066"/>
              </a:solidFill>
            </a:endParaRPr>
          </a:p>
        </p:txBody>
      </p:sp>
    </p:spTree>
    <p:extLst>
      <p:ext uri="{BB962C8B-B14F-4D97-AF65-F5344CB8AC3E}">
        <p14:creationId xmlns:p14="http://schemas.microsoft.com/office/powerpoint/2010/main" val="207654861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5314" y="548680"/>
            <a:ext cx="7203030" cy="764704"/>
          </a:xfrm>
        </p:spPr>
        <p:txBody>
          <a:bodyPr>
            <a:normAutofit/>
          </a:bodyPr>
          <a:lstStyle/>
          <a:p>
            <a:pPr marL="285750" indent="-285750" algn="l">
              <a:buFont typeface="Wingdings" panose="05000000000000000000" pitchFamily="2" charset="2"/>
              <a:buChar char="Ø"/>
            </a:pPr>
            <a:r>
              <a:rPr lang="fr-FR" sz="1400" b="1" dirty="0" smtClean="0"/>
              <a:t>Informations issues de l’interview avec Gilbert David ( Directeur de la LPO Drôme)</a:t>
            </a:r>
            <a:endParaRPr lang="fr-FR" sz="1400" b="1" dirty="0"/>
          </a:p>
        </p:txBody>
      </p:sp>
      <p:sp>
        <p:nvSpPr>
          <p:cNvPr id="4" name="Rectangle 3"/>
          <p:cNvSpPr/>
          <p:nvPr/>
        </p:nvSpPr>
        <p:spPr>
          <a:xfrm>
            <a:off x="107504" y="1052736"/>
            <a:ext cx="8935282" cy="6124754"/>
          </a:xfrm>
          <a:prstGeom prst="rect">
            <a:avLst/>
          </a:prstGeom>
        </p:spPr>
        <p:txBody>
          <a:bodyPr wrap="square">
            <a:spAutoFit/>
          </a:bodyPr>
          <a:lstStyle/>
          <a:p>
            <a:r>
              <a:rPr lang="fr-FR" sz="1400" dirty="0" smtClean="0"/>
              <a:t>La plupart des peuplements dans le Diois sont de pins noirs d'Autriche. On retrouve également du pin sylvestre , mais en minorité car il est inadapté au sol calcaire.  On observe quelques Pins Laricio (pin Corse) qui peu à peu, remplaceront le pin noir. En effet, avec le réchauffement climatique, les pins noirs vont petit à petit mourir, pour laisser place aux pins Laricio, qui dans les faits résistent mieux à la sécheresse. </a:t>
            </a:r>
          </a:p>
          <a:p>
            <a:r>
              <a:rPr lang="fr-FR" sz="1400" dirty="0" smtClean="0"/>
              <a:t>Le pin noir </a:t>
            </a:r>
            <a:r>
              <a:rPr lang="fr-FR" sz="1400" dirty="0" smtClean="0"/>
              <a:t>a </a:t>
            </a:r>
            <a:r>
              <a:rPr lang="fr-FR" sz="1400" dirty="0" smtClean="0"/>
              <a:t>différentes qualités qui sont essentielles dans le Diois : il résiste assez bien à la chaleur et au froid, et à un sol complètement dégradé. Le pin noir d’Autriche est donc frugal et arrive à pousser droit dans des sols calcaires.  </a:t>
            </a:r>
            <a:r>
              <a:rPr lang="fr-FR" sz="1400" dirty="0"/>
              <a:t>C</a:t>
            </a:r>
            <a:r>
              <a:rPr lang="fr-FR" sz="1400" dirty="0" smtClean="0"/>
              <a:t>ontrairement au pin sylvestre qui pousse tordu dans ces sols. </a:t>
            </a:r>
          </a:p>
          <a:p>
            <a:r>
              <a:rPr lang="fr-FR" sz="1400" dirty="0" smtClean="0"/>
              <a:t>À partir de 1200 m on retrouve du sapin Pectiné et du sapin de </a:t>
            </a:r>
            <a:r>
              <a:rPr lang="fr-FR" sz="1400" dirty="0" err="1" smtClean="0"/>
              <a:t>Nordmann</a:t>
            </a:r>
            <a:r>
              <a:rPr lang="fr-FR" sz="1400" dirty="0" smtClean="0"/>
              <a:t>. Avec le réchauffement climatique les sapins sont en voie de disparition, et sont peu à peu remplacés par l‘hêtre, l'érable Sycomore et l‘Alizé qui résistent mieux à la chaleur. La plantation du Cèdre de l'Atlas est aussi une option. </a:t>
            </a:r>
          </a:p>
          <a:p>
            <a:endParaRPr lang="fr-FR" sz="1400" dirty="0" smtClean="0"/>
          </a:p>
          <a:p>
            <a:endParaRPr lang="fr-FR" sz="1400" dirty="0" smtClean="0"/>
          </a:p>
          <a:p>
            <a:r>
              <a:rPr lang="fr-FR" sz="1400" dirty="0" smtClean="0"/>
              <a:t>Vous l’aurez compris, la région du Diois est principalement sur sols calcaires. Dans les faits, il y a quelques millions d'années, le Glandasse était au bord de la mer. </a:t>
            </a:r>
            <a:r>
              <a:rPr lang="fr-FR" sz="1400" dirty="0"/>
              <a:t>L</a:t>
            </a:r>
            <a:r>
              <a:rPr lang="fr-FR" sz="1400" dirty="0" smtClean="0"/>
              <a:t>es terrains actuels étaient au fond de la mer, puis se sont soulevés lors de l’apparition des Alpes. Les Alpes ont dans le même temps, déplacé le Vercors et fait apparaître le Diois. Il est à la jonction des Pyrénées et du Massif préalpin.</a:t>
            </a:r>
          </a:p>
          <a:p>
            <a:endParaRPr lang="fr-FR" sz="1400" dirty="0" smtClean="0"/>
          </a:p>
          <a:p>
            <a:r>
              <a:rPr lang="fr-FR" sz="1400" dirty="0" smtClean="0"/>
              <a:t>Les sols ont été très </a:t>
            </a:r>
            <a:r>
              <a:rPr lang="fr-FR" sz="1400" dirty="0" err="1" smtClean="0"/>
              <a:t>âbimés</a:t>
            </a:r>
            <a:r>
              <a:rPr lang="fr-FR" sz="1400" dirty="0" smtClean="0"/>
              <a:t> à cause des activités anthropiques. </a:t>
            </a:r>
            <a:r>
              <a:rPr lang="fr-FR" sz="1400" dirty="0"/>
              <a:t>L</a:t>
            </a:r>
            <a:r>
              <a:rPr lang="fr-FR" sz="1400" dirty="0" smtClean="0"/>
              <a:t>a déforestation, l'agriculture et surtout l'élevage ont mis </a:t>
            </a:r>
            <a:r>
              <a:rPr lang="fr-FR" sz="1400" dirty="0"/>
              <a:t>à </a:t>
            </a:r>
            <a:r>
              <a:rPr lang="fr-FR" sz="1400" dirty="0" smtClean="0"/>
              <a:t>nus les sols. Les Romains furent les premiers grands défricheurs. Puis vint le moyen-âge, où la déforestation fut la plus importante, avec le besoin de se chauffer. Au  18</a:t>
            </a:r>
            <a:r>
              <a:rPr lang="fr-FR" sz="1400" baseline="30000" dirty="0" smtClean="0"/>
              <a:t>ème</a:t>
            </a:r>
            <a:r>
              <a:rPr lang="fr-FR" sz="1400" dirty="0" smtClean="0"/>
              <a:t> - 19</a:t>
            </a:r>
            <a:r>
              <a:rPr lang="fr-FR" sz="1400" baseline="30000" dirty="0" smtClean="0"/>
              <a:t>ème</a:t>
            </a:r>
            <a:r>
              <a:rPr lang="fr-FR" sz="1400" dirty="0" smtClean="0"/>
              <a:t>  siècle la grande partie de la population était composée d’éleveurs de bétail ( brebis notamment). L’élevage a alors accru le phénomène d’érosion. Dans le même temps, avec la révolution industrielle, de </a:t>
            </a:r>
            <a:r>
              <a:rPr lang="fr-FR" sz="1400" dirty="0"/>
              <a:t>g</a:t>
            </a:r>
            <a:r>
              <a:rPr lang="fr-FR" sz="1400" dirty="0" smtClean="0"/>
              <a:t>randes quantités de bois étaient utilisées pour créer le charbon. </a:t>
            </a:r>
            <a:r>
              <a:rPr lang="fr-FR" sz="1400" dirty="0"/>
              <a:t>A</a:t>
            </a:r>
            <a:r>
              <a:rPr lang="fr-FR" sz="1400" dirty="0" smtClean="0"/>
              <a:t> cette époque pins sylvestre, érables, alisiers, tilleuls et chênes pubescents constituaient la formation forestière. C'est fin </a:t>
            </a:r>
            <a:r>
              <a:rPr lang="fr-FR" sz="1400" dirty="0"/>
              <a:t>du </a:t>
            </a:r>
            <a:r>
              <a:rPr lang="fr-FR" sz="1400" dirty="0" smtClean="0"/>
              <a:t>19</a:t>
            </a:r>
            <a:r>
              <a:rPr lang="fr-FR" sz="1400" baseline="30000" dirty="0" smtClean="0"/>
              <a:t>e</a:t>
            </a:r>
            <a:r>
              <a:rPr lang="fr-FR" sz="1400" dirty="0" smtClean="0"/>
              <a:t>- début </a:t>
            </a:r>
            <a:r>
              <a:rPr lang="fr-FR" sz="1400" dirty="0"/>
              <a:t>20</a:t>
            </a:r>
            <a:r>
              <a:rPr lang="fr-FR" sz="1400" baseline="30000" dirty="0"/>
              <a:t>e</a:t>
            </a:r>
            <a:r>
              <a:rPr lang="fr-FR" sz="1400" dirty="0"/>
              <a:t>  </a:t>
            </a:r>
            <a:r>
              <a:rPr lang="fr-FR" sz="1400" dirty="0" smtClean="0"/>
              <a:t>que l’État </a:t>
            </a:r>
            <a:r>
              <a:rPr lang="fr-FR" sz="1400" dirty="0"/>
              <a:t>a</a:t>
            </a:r>
            <a:r>
              <a:rPr lang="fr-FR" sz="1400" dirty="0" smtClean="0"/>
              <a:t> commencé à planter massivement du </a:t>
            </a:r>
            <a:r>
              <a:rPr lang="fr-FR" sz="1400" b="1" dirty="0" smtClean="0"/>
              <a:t>pin noir d’Autriche </a:t>
            </a:r>
            <a:r>
              <a:rPr lang="fr-FR" sz="1400" dirty="0"/>
              <a:t>jusqu'aux années 80 avec l’office </a:t>
            </a:r>
            <a:r>
              <a:rPr lang="fr-FR" sz="1400" dirty="0" smtClean="0"/>
              <a:t>«</a:t>
            </a:r>
            <a:r>
              <a:rPr lang="fr-FR" sz="1400" dirty="0"/>
              <a:t>des eaux et forêts » (dorénavant ONF).  Les pins noirs avaient pour but </a:t>
            </a:r>
            <a:r>
              <a:rPr lang="fr-FR" sz="1400" dirty="0" smtClean="0"/>
              <a:t>de maintenir </a:t>
            </a:r>
            <a:r>
              <a:rPr lang="fr-FR" sz="1400" dirty="0"/>
              <a:t>les sols </a:t>
            </a:r>
            <a:r>
              <a:rPr lang="fr-FR" sz="1400" dirty="0" smtClean="0"/>
              <a:t>et de </a:t>
            </a:r>
            <a:r>
              <a:rPr lang="fr-FR" sz="1400" dirty="0"/>
              <a:t>restaurer les sols forestiers (</a:t>
            </a:r>
            <a:r>
              <a:rPr lang="fr-FR" sz="1400" dirty="0" smtClean="0"/>
              <a:t>riches </a:t>
            </a:r>
            <a:r>
              <a:rPr lang="fr-FR" sz="1400" dirty="0"/>
              <a:t>en matière organique</a:t>
            </a:r>
            <a:r>
              <a:rPr lang="fr-FR" sz="1400" dirty="0" smtClean="0"/>
              <a:t>). Aujourd’hui les sols sont « sauvés » . Certains agriculteurs parlent du pin noir comme </a:t>
            </a:r>
            <a:r>
              <a:rPr lang="fr-FR" sz="1400" dirty="0"/>
              <a:t>u</a:t>
            </a:r>
            <a:r>
              <a:rPr lang="fr-FR" sz="1400" dirty="0" smtClean="0"/>
              <a:t>ne espèce envahissante, mais pour ma part, je défends le pin noir ».</a:t>
            </a:r>
          </a:p>
          <a:p>
            <a:endParaRPr lang="fr-FR" sz="1400" dirty="0" smtClean="0"/>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Titre 1"/>
          <p:cNvSpPr txBox="1">
            <a:spLocks/>
          </p:cNvSpPr>
          <p:nvPr/>
        </p:nvSpPr>
        <p:spPr>
          <a:xfrm>
            <a:off x="306297" y="44624"/>
            <a:ext cx="2249479" cy="801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c. Les forêts</a:t>
            </a:r>
            <a:endParaRPr lang="fr-FR" sz="3200" b="1" dirty="0">
              <a:solidFill>
                <a:srgbClr val="000066"/>
              </a:solidFill>
            </a:endParaRPr>
          </a:p>
        </p:txBody>
      </p:sp>
    </p:spTree>
    <p:extLst>
      <p:ext uri="{BB962C8B-B14F-4D97-AF65-F5344CB8AC3E}">
        <p14:creationId xmlns:p14="http://schemas.microsoft.com/office/powerpoint/2010/main" val="257565176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620688"/>
            <a:ext cx="7848872" cy="2246769"/>
          </a:xfrm>
          <a:prstGeom prst="rect">
            <a:avLst/>
          </a:prstGeom>
        </p:spPr>
        <p:txBody>
          <a:bodyPr wrap="square">
            <a:spAutoFit/>
          </a:bodyPr>
          <a:lstStyle/>
          <a:p>
            <a:pPr marL="285750" indent="-285750">
              <a:buFont typeface="Wingdings" panose="05000000000000000000" pitchFamily="2" charset="2"/>
              <a:buChar char="Ø"/>
            </a:pPr>
            <a:r>
              <a:rPr lang="fr-FR" sz="1400" b="1" dirty="0"/>
              <a:t>Informations </a:t>
            </a:r>
            <a:r>
              <a:rPr lang="fr-FR" sz="1400" b="1" dirty="0" smtClean="0"/>
              <a:t>tirées du </a:t>
            </a:r>
            <a:r>
              <a:rPr lang="fr-FR" sz="1400" b="1" dirty="0"/>
              <a:t>bulletin LPO Drôme </a:t>
            </a:r>
            <a:r>
              <a:rPr lang="fr-FR" sz="1400" b="1" dirty="0" smtClean="0"/>
              <a:t>paru en Juillet 2017  Gilbert DAVID</a:t>
            </a:r>
          </a:p>
          <a:p>
            <a:r>
              <a:rPr lang="fr-FR" sz="1400" dirty="0" smtClean="0"/>
              <a:t>« Plusieurs espèces (pics noirs, autours, circaètes, roitelets, sitelles et autres passereaux forestiers) retrouvent des biotopes favorables pour se développer. Le boisement RTM (restauration des terrains en montagnes) devient peu à peu une « vraie » forêt. Elle est un élément primordial pour la biodiversité, et plus une forêt vieillit, plus elle accueille de diversité biologique. Les cycles des vies forestières ne sont complets, que lorsque toutes les phases de l’évolution de la forêt sont présentes. Ainsi un boisement rasé tous les 100 ans ne sera jamais une forêt, mais tout au plus une usine à bois. Un boisement conservant tous les diamètres, les hauteurs et âges(jusqu’au pourrissement) devient une forêt. »</a:t>
            </a:r>
          </a:p>
          <a:p>
            <a:endParaRPr lang="fr-FR" sz="1400" b="1" dirty="0"/>
          </a:p>
          <a:p>
            <a:pPr marL="285750" indent="-285750">
              <a:buFont typeface="Wingdings" panose="05000000000000000000" pitchFamily="2" charset="2"/>
              <a:buChar char="Ø"/>
            </a:pPr>
            <a:r>
              <a:rPr lang="fr-FR" sz="1400" b="1" dirty="0" smtClean="0"/>
              <a:t>Pins sylvestre </a:t>
            </a:r>
            <a:r>
              <a:rPr lang="fr-FR" sz="1400" i="1" dirty="0" smtClean="0"/>
              <a:t>(Pinus </a:t>
            </a:r>
            <a:r>
              <a:rPr lang="fr-FR" sz="1400" i="1" dirty="0" err="1" smtClean="0"/>
              <a:t>sylvestris</a:t>
            </a:r>
            <a:r>
              <a:rPr lang="fr-FR" sz="1400" i="1" dirty="0" smtClean="0"/>
              <a:t>)  à gauche </a:t>
            </a:r>
            <a:r>
              <a:rPr lang="fr-FR" sz="1400" b="1" dirty="0" smtClean="0"/>
              <a:t>et le pin noir d’Autriche </a:t>
            </a:r>
            <a:r>
              <a:rPr lang="fr-FR" sz="1400" i="1" dirty="0"/>
              <a:t>(Pinus </a:t>
            </a:r>
            <a:r>
              <a:rPr lang="fr-FR" sz="1400" i="1" dirty="0" err="1"/>
              <a:t>nigra</a:t>
            </a:r>
            <a:r>
              <a:rPr lang="fr-FR" sz="1400" i="1" dirty="0"/>
              <a:t>) </a:t>
            </a:r>
            <a:r>
              <a:rPr lang="fr-FR" sz="1400" i="1" dirty="0" smtClean="0"/>
              <a:t>à droite</a:t>
            </a:r>
            <a:endParaRPr lang="fr-FR" sz="1400" b="1" dirty="0"/>
          </a:p>
        </p:txBody>
      </p:sp>
      <p:pic>
        <p:nvPicPr>
          <p:cNvPr id="26626" name="Picture 2" descr="C:\Users\utilisateur\Desktop\Stage c\DSC_522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685620"/>
            <a:ext cx="2304256" cy="153656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utilisateur\Desktop\Stage c\DSC_529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26259" y="3532037"/>
            <a:ext cx="2853285" cy="190267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utilisateur\Desktop\Stage c\DSC_529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611613" y="3400462"/>
            <a:ext cx="2885469" cy="1924134"/>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Users\utilisateur\Desktop\Stage c\DSC_53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3685619"/>
            <a:ext cx="2304256" cy="153656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a:off x="4605867" y="2919794"/>
            <a:ext cx="0" cy="32455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138</a:t>
            </a:fld>
            <a:endParaRPr lang="fr-FR"/>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1" name="Titre 1"/>
          <p:cNvSpPr>
            <a:spLocks noGrp="1"/>
          </p:cNvSpPr>
          <p:nvPr>
            <p:ph type="title"/>
          </p:nvPr>
        </p:nvSpPr>
        <p:spPr>
          <a:xfrm>
            <a:off x="107504" y="-36964"/>
            <a:ext cx="2249479" cy="801668"/>
          </a:xfrm>
        </p:spPr>
        <p:txBody>
          <a:bodyPr>
            <a:normAutofit/>
          </a:bodyPr>
          <a:lstStyle/>
          <a:p>
            <a:r>
              <a:rPr lang="fr-FR" sz="3200" b="1" dirty="0">
                <a:solidFill>
                  <a:srgbClr val="000066"/>
                </a:solidFill>
              </a:rPr>
              <a:t>c</a:t>
            </a:r>
            <a:r>
              <a:rPr lang="fr-FR" sz="3200" b="1" dirty="0" smtClean="0">
                <a:solidFill>
                  <a:srgbClr val="000066"/>
                </a:solidFill>
              </a:rPr>
              <a:t>. Les forêts</a:t>
            </a:r>
            <a:endParaRPr lang="fr-FR" sz="3200" b="1" dirty="0">
              <a:solidFill>
                <a:srgbClr val="000066"/>
              </a:solidFill>
            </a:endParaRPr>
          </a:p>
        </p:txBody>
      </p:sp>
    </p:spTree>
    <p:extLst>
      <p:ext uri="{BB962C8B-B14F-4D97-AF65-F5344CB8AC3E}">
        <p14:creationId xmlns:p14="http://schemas.microsoft.com/office/powerpoint/2010/main" val="296061517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1560" y="967368"/>
            <a:ext cx="8604448" cy="2677656"/>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Les forêts de feuillus sont peu répandues sur le territoire étudié. La plupart du temps on observe des feuillus le long des cours d’eau, dans des « ripisylves ». La </a:t>
            </a:r>
            <a:r>
              <a:rPr lang="fr-FR" sz="1400" dirty="0"/>
              <a:t>ripisylve est un corridor biologique particulier, qui a d'importantes </a:t>
            </a:r>
            <a:r>
              <a:rPr lang="fr-FR" sz="1400" dirty="0" smtClean="0"/>
              <a:t>fonctions. C’est un abri et une source </a:t>
            </a:r>
            <a:r>
              <a:rPr lang="fr-FR" sz="1400" dirty="0"/>
              <a:t>de nourriture pour un grand nombre d'animaux (insectes, reptiles, oiseaux, mammifères, poissons, </a:t>
            </a:r>
            <a:r>
              <a:rPr lang="fr-FR" sz="1400" dirty="0" smtClean="0"/>
              <a:t>crustacés…). Certaines </a:t>
            </a:r>
            <a:r>
              <a:rPr lang="fr-FR" sz="1400" dirty="0"/>
              <a:t>espèces </a:t>
            </a:r>
            <a:r>
              <a:rPr lang="fr-FR" sz="1400" dirty="0" smtClean="0"/>
              <a:t>sont </a:t>
            </a:r>
            <a:r>
              <a:rPr lang="fr-FR" sz="1400" dirty="0"/>
              <a:t>partiellement inféodées (castor par exemple), d'autres s'y réfugient lors d'inondations </a:t>
            </a:r>
            <a:r>
              <a:rPr lang="fr-FR" sz="1400" dirty="0" smtClean="0"/>
              <a:t>importantes, « le héron cendré et le castor reviennent dans les ripisylves, les aigrettes suivront un peu plu tard ». </a:t>
            </a:r>
          </a:p>
          <a:p>
            <a:r>
              <a:rPr lang="fr-FR" sz="1400" b="1" dirty="0" smtClean="0"/>
              <a:t>Bulletin LPO Gilbert DAVID</a:t>
            </a:r>
          </a:p>
          <a:p>
            <a:r>
              <a:rPr lang="fr-FR" sz="1400" b="1" dirty="0" smtClean="0"/>
              <a:t> </a:t>
            </a:r>
          </a:p>
          <a:p>
            <a:r>
              <a:rPr lang="fr-FR" sz="1400" dirty="0" smtClean="0"/>
              <a:t>« Aussi la </a:t>
            </a:r>
            <a:r>
              <a:rPr lang="fr-FR" sz="1400" dirty="0"/>
              <a:t>ripisylve </a:t>
            </a:r>
            <a:r>
              <a:rPr lang="fr-FR" sz="1400" dirty="0" smtClean="0"/>
              <a:t>empêche la Drôme en période de crues de déborder ou « d’attaquer les cultures » qui sont </a:t>
            </a:r>
            <a:r>
              <a:rPr lang="fr-FR" sz="1400" dirty="0"/>
              <a:t>à </a:t>
            </a:r>
            <a:r>
              <a:rPr lang="fr-FR" sz="1400" dirty="0" smtClean="0"/>
              <a:t>proximité. Elle limite</a:t>
            </a:r>
            <a:r>
              <a:rPr lang="fr-FR" sz="1400" dirty="0"/>
              <a:t> également</a:t>
            </a:r>
            <a:r>
              <a:rPr lang="fr-FR" sz="1400" dirty="0" smtClean="0"/>
              <a:t> </a:t>
            </a:r>
            <a:r>
              <a:rPr lang="fr-FR" sz="1400" dirty="0"/>
              <a:t>la propagation de la </a:t>
            </a:r>
            <a:r>
              <a:rPr lang="fr-FR" sz="1400" dirty="0" smtClean="0"/>
              <a:t>pollution (pesticides, nitrates…) due </a:t>
            </a:r>
            <a:r>
              <a:rPr lang="fr-FR" sz="1400" dirty="0"/>
              <a:t>à </a:t>
            </a:r>
            <a:r>
              <a:rPr lang="fr-FR" sz="1400" dirty="0" smtClean="0"/>
              <a:t>l'agriculture. » </a:t>
            </a:r>
            <a:r>
              <a:rPr lang="fr-FR" sz="1400" b="1" dirty="0" smtClean="0"/>
              <a:t>Gilbert D.</a:t>
            </a:r>
          </a:p>
          <a:p>
            <a:endParaRPr lang="fr-FR" sz="1400" b="1" dirty="0"/>
          </a:p>
          <a:p>
            <a:pPr marL="285750" indent="-285750">
              <a:buFont typeface="Wingdings" panose="05000000000000000000" pitchFamily="2" charset="2"/>
              <a:buChar char="Ø"/>
            </a:pPr>
            <a:r>
              <a:rPr lang="fr-FR" sz="1400" u="sng" dirty="0" smtClean="0"/>
              <a:t>Ainsi j’ai pu recenser trois ripisylves. </a:t>
            </a:r>
            <a:r>
              <a:rPr lang="fr-FR" sz="1400" u="sng" dirty="0"/>
              <a:t>V</a:t>
            </a:r>
            <a:r>
              <a:rPr lang="fr-FR" sz="1400" u="sng" dirty="0" smtClean="0"/>
              <a:t>oici un échantillon de la rivière de la Comane. </a:t>
            </a:r>
          </a:p>
        </p:txBody>
      </p:sp>
      <p:pic>
        <p:nvPicPr>
          <p:cNvPr id="1026" name="Picture 2" descr="C:\Users\utilisateur\Desktop\Stage c\DSC_51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740436"/>
            <a:ext cx="3528392" cy="235286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76256" y="6032321"/>
            <a:ext cx="1800200" cy="276999"/>
          </a:xfrm>
          <a:prstGeom prst="rect">
            <a:avLst/>
          </a:prstGeom>
          <a:noFill/>
        </p:spPr>
        <p:txBody>
          <a:bodyPr wrap="square" rtlCol="0">
            <a:spAutoFit/>
          </a:bodyPr>
          <a:lstStyle/>
          <a:p>
            <a:r>
              <a:rPr lang="fr-FR" sz="1200" dirty="0" smtClean="0"/>
              <a:t>Ripisylve de la Comane</a:t>
            </a:r>
            <a:endParaRPr lang="fr-FR" sz="1200" dirty="0"/>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139</a:t>
            </a:fld>
            <a:endParaRPr lang="fr-F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8" name="Titre 1"/>
          <p:cNvSpPr>
            <a:spLocks noGrp="1"/>
          </p:cNvSpPr>
          <p:nvPr>
            <p:ph type="title"/>
          </p:nvPr>
        </p:nvSpPr>
        <p:spPr>
          <a:xfrm>
            <a:off x="107504" y="-243408"/>
            <a:ext cx="2249479" cy="801668"/>
          </a:xfrm>
        </p:spPr>
        <p:txBody>
          <a:bodyPr>
            <a:normAutofit/>
          </a:bodyPr>
          <a:lstStyle/>
          <a:p>
            <a:r>
              <a:rPr lang="fr-FR" sz="3200" b="1" dirty="0">
                <a:solidFill>
                  <a:srgbClr val="000066"/>
                </a:solidFill>
              </a:rPr>
              <a:t>c</a:t>
            </a:r>
            <a:r>
              <a:rPr lang="fr-FR" sz="3200" b="1" dirty="0" smtClean="0">
                <a:solidFill>
                  <a:srgbClr val="000066"/>
                </a:solidFill>
              </a:rPr>
              <a:t>. Les forêts</a:t>
            </a:r>
            <a:endParaRPr lang="fr-FR" sz="3200" b="1" dirty="0">
              <a:solidFill>
                <a:srgbClr val="000066"/>
              </a:solidFill>
            </a:endParaRPr>
          </a:p>
        </p:txBody>
      </p:sp>
      <p:sp>
        <p:nvSpPr>
          <p:cNvPr id="6" name="Rectangle 5"/>
          <p:cNvSpPr/>
          <p:nvPr/>
        </p:nvSpPr>
        <p:spPr>
          <a:xfrm>
            <a:off x="251520" y="467380"/>
            <a:ext cx="1657057" cy="369332"/>
          </a:xfrm>
          <a:prstGeom prst="rect">
            <a:avLst/>
          </a:prstGeom>
        </p:spPr>
        <p:txBody>
          <a:bodyPr wrap="none">
            <a:spAutoFit/>
          </a:bodyPr>
          <a:lstStyle/>
          <a:p>
            <a:r>
              <a:rPr lang="fr-FR" b="1" dirty="0"/>
              <a:t>3. Les ripisylves</a:t>
            </a:r>
          </a:p>
        </p:txBody>
      </p:sp>
      <p:pic>
        <p:nvPicPr>
          <p:cNvPr id="1027" name="Picture 3" descr="C:\Users\utilisateur\Desktop\Stage c\DSC_44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055" y="3746453"/>
            <a:ext cx="3519369" cy="234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40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1705" y="44624"/>
            <a:ext cx="3614192" cy="720080"/>
          </a:xfrm>
        </p:spPr>
        <p:txBody>
          <a:bodyPr>
            <a:noAutofit/>
          </a:bodyPr>
          <a:lstStyle/>
          <a:p>
            <a:pPr algn="l"/>
            <a:r>
              <a:rPr lang="fr-FR" sz="3200" b="1" dirty="0">
                <a:solidFill>
                  <a:srgbClr val="000066"/>
                </a:solidFill>
              </a:rPr>
              <a:t>c</a:t>
            </a:r>
            <a:r>
              <a:rPr lang="fr-FR" sz="3200" b="1" dirty="0" smtClean="0">
                <a:solidFill>
                  <a:srgbClr val="000066"/>
                </a:solidFill>
              </a:rPr>
              <a:t>. Une </a:t>
            </a:r>
            <a:r>
              <a:rPr lang="fr-FR" sz="3200" b="1" dirty="0">
                <a:solidFill>
                  <a:srgbClr val="000066"/>
                </a:solidFill>
              </a:rPr>
              <a:t>h</a:t>
            </a:r>
            <a:r>
              <a:rPr lang="fr-FR" sz="3200" b="1" dirty="0" smtClean="0">
                <a:solidFill>
                  <a:srgbClr val="000066"/>
                </a:solidFill>
              </a:rPr>
              <a:t>istoire riche</a:t>
            </a:r>
            <a:endParaRPr lang="fr-FR" sz="3200" dirty="0">
              <a:solidFill>
                <a:srgbClr val="000066"/>
              </a:solidFill>
            </a:endParaRPr>
          </a:p>
        </p:txBody>
      </p:sp>
      <p:sp>
        <p:nvSpPr>
          <p:cNvPr id="7" name="ZoneTexte 6"/>
          <p:cNvSpPr txBox="1"/>
          <p:nvPr/>
        </p:nvSpPr>
        <p:spPr>
          <a:xfrm>
            <a:off x="4644008" y="6032321"/>
            <a:ext cx="4008966" cy="276999"/>
          </a:xfrm>
          <a:prstGeom prst="rect">
            <a:avLst/>
          </a:prstGeom>
          <a:noFill/>
        </p:spPr>
        <p:txBody>
          <a:bodyPr wrap="square" rtlCol="0">
            <a:spAutoFit/>
          </a:bodyPr>
          <a:lstStyle/>
          <a:p>
            <a:pPr algn="r"/>
            <a:r>
              <a:rPr lang="fr-FR" sz="1200" dirty="0" smtClean="0"/>
              <a:t>Die et le Vercors depuis de la cathédrale de  Notre -Dame </a:t>
            </a:r>
            <a:endParaRPr lang="fr-FR" sz="1200" dirty="0"/>
          </a:p>
        </p:txBody>
      </p:sp>
      <p:pic>
        <p:nvPicPr>
          <p:cNvPr id="17411" name="Picture 3" descr="C:\Users\utilisateur\Desktop\Stage c\utilisé\DSC_485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2" y="777231"/>
            <a:ext cx="7992888" cy="5255090"/>
          </a:xfrm>
          <a:prstGeom prst="rect">
            <a:avLst/>
          </a:prstGeom>
          <a:noFill/>
          <a:extLst>
            <a:ext uri="{909E8E84-426E-40DD-AFC4-6F175D3DCCD1}">
              <a14:hiddenFill xmlns:a14="http://schemas.microsoft.com/office/drawing/2010/main">
                <a:solidFill>
                  <a:srgbClr val="FFFFFF"/>
                </a:solidFill>
              </a14:hiddenFill>
            </a:ext>
          </a:extLst>
        </p:spPr>
      </p:pic>
      <p:sp>
        <p:nvSpPr>
          <p:cNvPr id="5"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14</a:t>
            </a:fld>
            <a:endParaRPr lang="fr-FR"/>
          </a:p>
        </p:txBody>
      </p:sp>
    </p:spTree>
    <p:extLst>
      <p:ext uri="{BB962C8B-B14F-4D97-AF65-F5344CB8AC3E}">
        <p14:creationId xmlns:p14="http://schemas.microsoft.com/office/powerpoint/2010/main" val="154449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532418"/>
            <a:ext cx="8712968" cy="1600438"/>
          </a:xfrm>
          <a:prstGeom prst="rect">
            <a:avLst/>
          </a:prstGeom>
        </p:spPr>
        <p:txBody>
          <a:bodyPr wrap="square">
            <a:spAutoFit/>
          </a:bodyPr>
          <a:lstStyle/>
          <a:p>
            <a:pPr marL="285750" indent="-285750">
              <a:buFont typeface="Wingdings" panose="05000000000000000000" pitchFamily="2" charset="2"/>
              <a:buChar char="§"/>
            </a:pPr>
            <a:r>
              <a:rPr lang="fr-FR" sz="1400" u="sng" dirty="0"/>
              <a:t>Ripisylve de la rivière de la Comane </a:t>
            </a:r>
            <a:r>
              <a:rPr lang="fr-FR" sz="1400" dirty="0"/>
              <a:t>: </a:t>
            </a:r>
          </a:p>
          <a:p>
            <a:pPr marL="285750" indent="-285750">
              <a:buFont typeface="Wingdings" panose="05000000000000000000" pitchFamily="2" charset="2"/>
              <a:buChar char="Ø"/>
            </a:pPr>
            <a:r>
              <a:rPr lang="fr-FR" sz="1400" dirty="0" smtClean="0"/>
              <a:t>Les </a:t>
            </a:r>
            <a:r>
              <a:rPr lang="fr-FR" sz="1400" dirty="0"/>
              <a:t>espèces </a:t>
            </a:r>
            <a:r>
              <a:rPr lang="fr-FR" sz="1400" dirty="0" smtClean="0"/>
              <a:t>dominantes:  </a:t>
            </a:r>
            <a:r>
              <a:rPr lang="fr-FR" sz="1400" dirty="0"/>
              <a:t>le </a:t>
            </a:r>
            <a:r>
              <a:rPr lang="fr-FR" sz="1400" dirty="0" smtClean="0"/>
              <a:t>Chêne pubescent (</a:t>
            </a:r>
            <a:r>
              <a:rPr lang="fr-FR" sz="1400" i="1" dirty="0"/>
              <a:t>Quercus </a:t>
            </a:r>
            <a:r>
              <a:rPr lang="fr-FR" sz="1400" i="1" dirty="0" err="1" smtClean="0"/>
              <a:t>pubescens</a:t>
            </a:r>
            <a:r>
              <a:rPr lang="fr-FR" sz="1400" dirty="0" smtClean="0"/>
              <a:t>) et </a:t>
            </a:r>
            <a:r>
              <a:rPr lang="fr-FR" sz="1400" dirty="0"/>
              <a:t>le </a:t>
            </a:r>
            <a:r>
              <a:rPr lang="fr-FR" sz="1400" dirty="0" smtClean="0"/>
              <a:t>Frêne commun (</a:t>
            </a:r>
            <a:r>
              <a:rPr lang="fr-FR" sz="1400" i="1" dirty="0" err="1"/>
              <a:t>Fraxinus</a:t>
            </a:r>
            <a:r>
              <a:rPr lang="fr-FR" sz="1400" i="1" dirty="0"/>
              <a:t> </a:t>
            </a:r>
            <a:r>
              <a:rPr lang="fr-FR" sz="1400" i="1" dirty="0" err="1" smtClean="0"/>
              <a:t>excelsior</a:t>
            </a:r>
            <a:r>
              <a:rPr lang="fr-FR" sz="1400" dirty="0" smtClean="0"/>
              <a:t>). Ils forment un </a:t>
            </a:r>
            <a:r>
              <a:rPr lang="fr-FR" sz="1400" dirty="0"/>
              <a:t>habitat forestier de </a:t>
            </a:r>
            <a:r>
              <a:rPr lang="fr-FR" sz="1400" b="1" dirty="0"/>
              <a:t>chênaie-frênaie</a:t>
            </a:r>
            <a:r>
              <a:rPr lang="fr-FR" sz="1400" dirty="0" smtClean="0"/>
              <a:t>. C’est un habitat dit remarquable.</a:t>
            </a:r>
          </a:p>
          <a:p>
            <a:pPr marL="285750" indent="-285750">
              <a:buFont typeface="Wingdings" panose="05000000000000000000" pitchFamily="2" charset="2"/>
              <a:buChar char="Ø"/>
            </a:pPr>
            <a:r>
              <a:rPr lang="fr-FR" sz="1400" dirty="0" smtClean="0"/>
              <a:t>Vient ensuite dans l’ordre l’Orme champêtre (</a:t>
            </a:r>
            <a:r>
              <a:rPr lang="fr-FR" sz="1400" i="1" dirty="0" err="1" smtClean="0"/>
              <a:t>Ulmus</a:t>
            </a:r>
            <a:r>
              <a:rPr lang="fr-FR" sz="1400" i="1" dirty="0" smtClean="0"/>
              <a:t> minor</a:t>
            </a:r>
            <a:r>
              <a:rPr lang="fr-FR" sz="1400" dirty="0" smtClean="0"/>
              <a:t>), le peuplier noir (</a:t>
            </a:r>
            <a:r>
              <a:rPr lang="fr-FR" sz="1400" i="1" dirty="0" err="1" smtClean="0"/>
              <a:t>Populus</a:t>
            </a:r>
            <a:r>
              <a:rPr lang="fr-FR" sz="1400" i="1" dirty="0" smtClean="0"/>
              <a:t> </a:t>
            </a:r>
            <a:r>
              <a:rPr lang="fr-FR" sz="1400" i="1" dirty="0" err="1" smtClean="0"/>
              <a:t>nigra</a:t>
            </a:r>
            <a:r>
              <a:rPr lang="fr-FR" sz="1400" dirty="0" smtClean="0"/>
              <a:t>), le buis (</a:t>
            </a:r>
            <a:r>
              <a:rPr lang="fr-FR" sz="1400" i="1" dirty="0" err="1" smtClean="0"/>
              <a:t>Buxus</a:t>
            </a:r>
            <a:r>
              <a:rPr lang="fr-FR" sz="1400" dirty="0" smtClean="0"/>
              <a:t>), l’érable champêtre (</a:t>
            </a:r>
            <a:r>
              <a:rPr lang="fr-FR" sz="1400" i="1" dirty="0" smtClean="0"/>
              <a:t>Acer </a:t>
            </a:r>
            <a:r>
              <a:rPr lang="fr-FR" sz="1400" i="1" dirty="0" err="1" smtClean="0"/>
              <a:t>campestre</a:t>
            </a:r>
            <a:r>
              <a:rPr lang="fr-FR" sz="1400" dirty="0" smtClean="0"/>
              <a:t>), le cornouiller sanguin (</a:t>
            </a:r>
            <a:r>
              <a:rPr lang="fr-FR" sz="1400" i="1" dirty="0" smtClean="0"/>
              <a:t>Cornus </a:t>
            </a:r>
            <a:r>
              <a:rPr lang="fr-FR" sz="1400" i="1" dirty="0" err="1" smtClean="0"/>
              <a:t>sanguinea</a:t>
            </a:r>
            <a:r>
              <a:rPr lang="fr-FR" sz="1400" dirty="0" smtClean="0"/>
              <a:t>)</a:t>
            </a:r>
            <a:endParaRPr lang="fr-FR" sz="1400" dirty="0"/>
          </a:p>
          <a:p>
            <a:pPr marL="285750" indent="-285750">
              <a:buFont typeface="Wingdings" panose="05000000000000000000" pitchFamily="2" charset="2"/>
              <a:buChar char="Ø"/>
            </a:pPr>
            <a:r>
              <a:rPr lang="fr-FR" sz="1400" dirty="0" smtClean="0"/>
              <a:t> </a:t>
            </a:r>
            <a:r>
              <a:rPr lang="fr-FR" sz="1400" dirty="0"/>
              <a:t>L</a:t>
            </a:r>
            <a:r>
              <a:rPr lang="fr-FR" sz="1400" dirty="0" smtClean="0"/>
              <a:t>’aubépine à deux styles</a:t>
            </a:r>
            <a:r>
              <a:rPr lang="fr-FR" sz="1400" dirty="0"/>
              <a:t> </a:t>
            </a:r>
            <a:r>
              <a:rPr lang="fr-FR" sz="1400" dirty="0" smtClean="0"/>
              <a:t>, l’érable </a:t>
            </a:r>
            <a:r>
              <a:rPr lang="fr-FR" sz="1400" dirty="0"/>
              <a:t>plane  (</a:t>
            </a:r>
            <a:r>
              <a:rPr lang="fr-FR" sz="1400" i="1" dirty="0"/>
              <a:t>Acer </a:t>
            </a:r>
            <a:r>
              <a:rPr lang="fr-FR" sz="1400" i="1" dirty="0" err="1" smtClean="0"/>
              <a:t>platanoides</a:t>
            </a:r>
            <a:r>
              <a:rPr lang="fr-FR" sz="1400" dirty="0" smtClean="0"/>
              <a:t>), le saule blanc (</a:t>
            </a:r>
            <a:r>
              <a:rPr lang="fr-FR" sz="1400" i="1" dirty="0" err="1"/>
              <a:t>Salix</a:t>
            </a:r>
            <a:r>
              <a:rPr lang="fr-FR" sz="1400" i="1" dirty="0"/>
              <a:t> </a:t>
            </a:r>
            <a:r>
              <a:rPr lang="fr-FR" sz="1400" i="1" dirty="0" smtClean="0"/>
              <a:t>alba</a:t>
            </a:r>
            <a:r>
              <a:rPr lang="fr-FR" sz="1400" dirty="0" smtClean="0"/>
              <a:t>), le peuplier grisard </a:t>
            </a:r>
            <a:r>
              <a:rPr lang="fr-FR" sz="1400" dirty="0"/>
              <a:t>(</a:t>
            </a:r>
            <a:r>
              <a:rPr lang="fr-FR" sz="1400" i="1" dirty="0" err="1"/>
              <a:t>Populus</a:t>
            </a:r>
            <a:r>
              <a:rPr lang="fr-FR" sz="1400" i="1" dirty="0"/>
              <a:t> </a:t>
            </a:r>
            <a:r>
              <a:rPr lang="fr-FR" sz="1400" i="1" dirty="0" err="1"/>
              <a:t>canescens</a:t>
            </a:r>
            <a:r>
              <a:rPr lang="fr-FR" sz="1400" dirty="0"/>
              <a:t>)</a:t>
            </a:r>
            <a:r>
              <a:rPr lang="fr-FR" sz="1400" dirty="0" smtClean="0"/>
              <a:t> et le noisetier</a:t>
            </a:r>
            <a:r>
              <a:rPr lang="fr-FR" sz="1400" dirty="0"/>
              <a:t> </a:t>
            </a:r>
            <a:r>
              <a:rPr lang="fr-FR" sz="1400" dirty="0" smtClean="0"/>
              <a:t>(</a:t>
            </a:r>
            <a:r>
              <a:rPr lang="fr-FR" sz="1400" i="1" dirty="0" err="1" smtClean="0"/>
              <a:t>Corylus</a:t>
            </a:r>
            <a:r>
              <a:rPr lang="fr-FR" sz="1400" i="1" dirty="0" smtClean="0"/>
              <a:t> </a:t>
            </a:r>
            <a:r>
              <a:rPr lang="fr-FR" sz="1400" i="1" dirty="0" err="1" smtClean="0"/>
              <a:t>avellana</a:t>
            </a:r>
            <a:r>
              <a:rPr lang="fr-FR" sz="1400" dirty="0" smtClean="0"/>
              <a:t>).</a:t>
            </a:r>
            <a:endParaRPr lang="fr-FR" sz="1400" dirty="0"/>
          </a:p>
        </p:txBody>
      </p:sp>
      <p:pic>
        <p:nvPicPr>
          <p:cNvPr id="27651" name="Picture 3" descr="C:\Users\utilisateur\Desktop\Stage c\DSC_3644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82" y="5301336"/>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C:\Users\utilisateur\Desktop\Stage c\DSC_497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132856"/>
            <a:ext cx="2736304" cy="1824667"/>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utilisateur\Desktop\Stage c\DSC_5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5" y="2108389"/>
            <a:ext cx="2736305" cy="18246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utilisateur\Desktop\Stage c\DSC_542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936" y="5301336"/>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tilisateur\Desktop\Stage c\DSC_495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4417" y="5301336"/>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tilisateur\Desktop\Stage c\DSC_500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5301336"/>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tilisateur\Desktop\Stage c\DSC_515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7704" y="4005192"/>
            <a:ext cx="172756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tilisateur\Desktop\Stage c\DSC_49901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35" y="4005192"/>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tilisateur\Desktop\Stage c\DSC_4468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535" y="4005192"/>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utilisateur\Desktop\Stage c\DSC_4477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735" y="4005192"/>
            <a:ext cx="1727561"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utilisateur\Desktop\Stage c\DSC_4483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08936" y="4005192"/>
            <a:ext cx="172756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utilisateur\Desktop\Stage c\DSC_5160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08535" y="5301336"/>
            <a:ext cx="1727561" cy="1152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140</a:t>
            </a:fld>
            <a:endParaRPr lang="fr-FR"/>
          </a:p>
        </p:txBody>
      </p:sp>
      <p:sp>
        <p:nvSpPr>
          <p:cNvPr id="1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8" name="Titre 1"/>
          <p:cNvSpPr>
            <a:spLocks noGrp="1"/>
          </p:cNvSpPr>
          <p:nvPr>
            <p:ph type="title"/>
          </p:nvPr>
        </p:nvSpPr>
        <p:spPr>
          <a:xfrm>
            <a:off x="306297" y="-243408"/>
            <a:ext cx="2249479" cy="801668"/>
          </a:xfrm>
        </p:spPr>
        <p:txBody>
          <a:bodyPr>
            <a:normAutofit/>
          </a:bodyPr>
          <a:lstStyle/>
          <a:p>
            <a:r>
              <a:rPr lang="fr-FR" sz="3200" b="1" dirty="0">
                <a:solidFill>
                  <a:srgbClr val="000066"/>
                </a:solidFill>
              </a:rPr>
              <a:t>c</a:t>
            </a:r>
            <a:r>
              <a:rPr lang="fr-FR" sz="3200" b="1" dirty="0" smtClean="0">
                <a:solidFill>
                  <a:srgbClr val="000066"/>
                </a:solidFill>
              </a:rPr>
              <a:t>. Les forêts</a:t>
            </a:r>
            <a:endParaRPr lang="fr-FR" sz="3200" b="1" dirty="0">
              <a:solidFill>
                <a:srgbClr val="000066"/>
              </a:solidFill>
            </a:endParaRPr>
          </a:p>
        </p:txBody>
      </p:sp>
    </p:spTree>
    <p:extLst>
      <p:ext uri="{BB962C8B-B14F-4D97-AF65-F5344CB8AC3E}">
        <p14:creationId xmlns:p14="http://schemas.microsoft.com/office/powerpoint/2010/main" val="121828431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44624"/>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
        <p:nvSpPr>
          <p:cNvPr id="3" name="ZoneTexte 2"/>
          <p:cNvSpPr txBox="1"/>
          <p:nvPr/>
        </p:nvSpPr>
        <p:spPr>
          <a:xfrm>
            <a:off x="432123" y="908720"/>
            <a:ext cx="8136904" cy="1169551"/>
          </a:xfrm>
          <a:prstGeom prst="rect">
            <a:avLst/>
          </a:prstGeom>
          <a:noFill/>
        </p:spPr>
        <p:txBody>
          <a:bodyPr wrap="square" rtlCol="0">
            <a:spAutoFit/>
          </a:bodyPr>
          <a:lstStyle/>
          <a:p>
            <a:r>
              <a:rPr lang="fr-FR" sz="1400" dirty="0" smtClean="0"/>
              <a:t>« J’observe avec satisfaction que la biodiversité augmente dans le Diois, malgré les exploitations humaines de tous genres. » </a:t>
            </a:r>
            <a:r>
              <a:rPr lang="fr-FR" sz="1400" b="1" dirty="0" err="1" smtClean="0"/>
              <a:t>G.David</a:t>
            </a:r>
            <a:r>
              <a:rPr lang="fr-FR" sz="1400" b="1" dirty="0" smtClean="0"/>
              <a:t>  </a:t>
            </a:r>
            <a:r>
              <a:rPr lang="fr-FR" sz="1400" dirty="0" smtClean="0"/>
              <a:t>On peut observer une biocénose riche, que ca soit au niveau des insectes, des mammifères, des oiseaux des amphibiens, des reptiles et de la flore. Mais comme partout, les changements climatiques affectent de nombreuses espèces. Quelques espèces envahissantes ou invasives perturbent l’écologie locale. </a:t>
            </a:r>
            <a:endParaRPr lang="fr-FR" sz="1400" b="1" dirty="0"/>
          </a:p>
        </p:txBody>
      </p:sp>
      <p:pic>
        <p:nvPicPr>
          <p:cNvPr id="3074" name="Picture 2" descr="C:\Users\utilisateur\Desktop\Stage c\DSC_495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627" y="2258325"/>
            <a:ext cx="6215136" cy="415079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481195" y="6488667"/>
            <a:ext cx="3024336" cy="276999"/>
          </a:xfrm>
          <a:prstGeom prst="rect">
            <a:avLst/>
          </a:prstGeom>
          <a:noFill/>
        </p:spPr>
        <p:txBody>
          <a:bodyPr wrap="square" rtlCol="0">
            <a:spAutoFit/>
          </a:bodyPr>
          <a:lstStyle/>
          <a:p>
            <a:r>
              <a:rPr lang="fr-FR" sz="1200" dirty="0" smtClean="0"/>
              <a:t>Lézard des murailles – </a:t>
            </a:r>
            <a:r>
              <a:rPr lang="fr-FR" sz="1200" dirty="0" err="1" smtClean="0"/>
              <a:t>Podarcis</a:t>
            </a:r>
            <a:r>
              <a:rPr lang="fr-FR" sz="1200" dirty="0" smtClean="0"/>
              <a:t> </a:t>
            </a:r>
            <a:r>
              <a:rPr lang="fr-FR" sz="1200" dirty="0" err="1" smtClean="0"/>
              <a:t>muralis</a:t>
            </a:r>
            <a:endParaRPr lang="fr-FR" sz="1200" dirty="0"/>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141</a:t>
            </a:fld>
            <a:endParaRPr lang="fr-FR"/>
          </a:p>
        </p:txBody>
      </p:sp>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36160003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539388"/>
            <a:ext cx="2664296" cy="369332"/>
          </a:xfrm>
          <a:prstGeom prst="rect">
            <a:avLst/>
          </a:prstGeom>
          <a:noFill/>
        </p:spPr>
        <p:txBody>
          <a:bodyPr wrap="square" rtlCol="0">
            <a:spAutoFit/>
          </a:bodyPr>
          <a:lstStyle/>
          <a:p>
            <a:r>
              <a:rPr lang="fr-FR" b="1" dirty="0" smtClean="0"/>
              <a:t>1. Les espèces observées</a:t>
            </a:r>
            <a:endParaRPr lang="fr-FR" b="1" dirty="0"/>
          </a:p>
        </p:txBody>
      </p:sp>
      <p:sp>
        <p:nvSpPr>
          <p:cNvPr id="5" name="ZoneTexte 4"/>
          <p:cNvSpPr txBox="1"/>
          <p:nvPr/>
        </p:nvSpPr>
        <p:spPr>
          <a:xfrm>
            <a:off x="467544" y="980728"/>
            <a:ext cx="4392487" cy="5478423"/>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Oiseaux:</a:t>
            </a:r>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smtClean="0"/>
              <a:t>Mésange à longue queue </a:t>
            </a:r>
            <a:r>
              <a:rPr lang="fr-FR" sz="1400" i="1" dirty="0" err="1"/>
              <a:t>Aegithalos</a:t>
            </a:r>
            <a:r>
              <a:rPr lang="fr-FR" sz="1400" i="1" dirty="0"/>
              <a:t> </a:t>
            </a:r>
            <a:r>
              <a:rPr lang="fr-FR" sz="1400" i="1" dirty="0" err="1"/>
              <a:t>caudatus</a:t>
            </a:r>
            <a:endParaRPr lang="fr-FR" sz="1400" i="1" dirty="0" smtClean="0"/>
          </a:p>
          <a:p>
            <a:pPr marL="285750" indent="-285750">
              <a:buFont typeface="Wingdings" panose="05000000000000000000" pitchFamily="2" charset="2"/>
              <a:buChar char="§"/>
            </a:pPr>
            <a:r>
              <a:rPr lang="fr-FR" sz="1400" dirty="0" smtClean="0"/>
              <a:t>Mésange </a:t>
            </a:r>
            <a:r>
              <a:rPr lang="fr-FR" sz="1400" dirty="0" err="1" smtClean="0"/>
              <a:t>charbonière</a:t>
            </a:r>
            <a:r>
              <a:rPr lang="fr-FR" sz="1400" dirty="0" smtClean="0"/>
              <a:t> </a:t>
            </a:r>
            <a:r>
              <a:rPr lang="fr-FR" sz="1400" b="1" dirty="0"/>
              <a:t> </a:t>
            </a:r>
            <a:r>
              <a:rPr lang="fr-FR" sz="1400" i="1" dirty="0"/>
              <a:t>Parus </a:t>
            </a:r>
            <a:r>
              <a:rPr lang="fr-FR" sz="1400" i="1" dirty="0" smtClean="0"/>
              <a:t>major </a:t>
            </a:r>
          </a:p>
          <a:p>
            <a:pPr marL="285750" indent="-285750">
              <a:buFont typeface="Wingdings" panose="05000000000000000000" pitchFamily="2" charset="2"/>
              <a:buChar char="§"/>
            </a:pPr>
            <a:r>
              <a:rPr lang="fr-FR" sz="1400" dirty="0"/>
              <a:t>B</a:t>
            </a:r>
            <a:r>
              <a:rPr lang="fr-FR" sz="1400" dirty="0" smtClean="0"/>
              <a:t>ergeronnette grise </a:t>
            </a:r>
            <a:r>
              <a:rPr lang="fr-FR" sz="1400" b="1" dirty="0"/>
              <a:t> </a:t>
            </a:r>
            <a:r>
              <a:rPr lang="fr-FR" sz="1400" dirty="0"/>
              <a:t>(</a:t>
            </a:r>
            <a:r>
              <a:rPr lang="fr-FR" sz="1400" i="1" dirty="0" err="1" smtClean="0"/>
              <a:t>Motacilla</a:t>
            </a:r>
            <a:r>
              <a:rPr lang="fr-FR" sz="1400" i="1" dirty="0" smtClean="0"/>
              <a:t> alba)</a:t>
            </a:r>
            <a:endParaRPr lang="fr-FR" sz="1400" i="1" dirty="0"/>
          </a:p>
          <a:p>
            <a:pPr marL="285750" indent="-285750">
              <a:buFont typeface="Wingdings" panose="05000000000000000000" pitchFamily="2" charset="2"/>
              <a:buChar char="§"/>
            </a:pPr>
            <a:r>
              <a:rPr lang="fr-FR" sz="1400" dirty="0" smtClean="0"/>
              <a:t>Fauvette à tête noire (</a:t>
            </a:r>
            <a:r>
              <a:rPr lang="fr-FR" sz="1400" i="1" dirty="0" smtClean="0"/>
              <a:t>Sylvia </a:t>
            </a:r>
            <a:r>
              <a:rPr lang="fr-FR" sz="1400" i="1" dirty="0" err="1" smtClean="0"/>
              <a:t>atricapilla</a:t>
            </a:r>
            <a:r>
              <a:rPr lang="fr-FR" sz="1400" i="1" dirty="0" smtClean="0"/>
              <a:t>)</a:t>
            </a:r>
          </a:p>
          <a:p>
            <a:pPr marL="285750" indent="-285750">
              <a:buFont typeface="Wingdings" panose="05000000000000000000" pitchFamily="2" charset="2"/>
              <a:buChar char="§"/>
            </a:pPr>
            <a:r>
              <a:rPr lang="fr-FR" sz="1400" dirty="0" smtClean="0"/>
              <a:t>Milan Noir (</a:t>
            </a:r>
            <a:r>
              <a:rPr lang="fr-FR" sz="1400" i="1" dirty="0" err="1" smtClean="0"/>
              <a:t>Milvus</a:t>
            </a:r>
            <a:r>
              <a:rPr lang="fr-FR" sz="1400" i="1" dirty="0" smtClean="0"/>
              <a:t> </a:t>
            </a:r>
            <a:r>
              <a:rPr lang="fr-FR" sz="1400" i="1" dirty="0" err="1" smtClean="0"/>
              <a:t>migrans</a:t>
            </a:r>
            <a:r>
              <a:rPr lang="fr-FR" sz="1400" i="1" dirty="0" smtClean="0"/>
              <a:t>)</a:t>
            </a:r>
            <a:r>
              <a:rPr lang="fr-FR" sz="1400" i="1" dirty="0"/>
              <a:t/>
            </a:r>
            <a:br>
              <a:rPr lang="fr-FR" sz="1400" i="1" dirty="0"/>
            </a:br>
            <a:r>
              <a:rPr lang="fr-FR" sz="1400" dirty="0" smtClean="0"/>
              <a:t>Buse variable (</a:t>
            </a:r>
            <a:r>
              <a:rPr lang="fr-FR" sz="1400" i="1" dirty="0" err="1" smtClean="0"/>
              <a:t>Buteo</a:t>
            </a:r>
            <a:r>
              <a:rPr lang="fr-FR" sz="1400" i="1" dirty="0" smtClean="0"/>
              <a:t> </a:t>
            </a:r>
            <a:r>
              <a:rPr lang="fr-FR" sz="1400" i="1" dirty="0" err="1" smtClean="0"/>
              <a:t>buteo</a:t>
            </a:r>
            <a:r>
              <a:rPr lang="fr-FR" sz="1400" i="1" dirty="0" smtClean="0"/>
              <a:t>)</a:t>
            </a:r>
            <a:endParaRPr lang="fr-FR" sz="1400" i="1" dirty="0"/>
          </a:p>
          <a:p>
            <a:pPr marL="285750" indent="-285750">
              <a:buFont typeface="Wingdings" panose="05000000000000000000" pitchFamily="2" charset="2"/>
              <a:buChar char="§"/>
            </a:pPr>
            <a:r>
              <a:rPr lang="fr-FR" sz="1400" dirty="0" smtClean="0"/>
              <a:t>Cingle plongeur (</a:t>
            </a:r>
            <a:r>
              <a:rPr lang="fr-FR" sz="1400" i="1" dirty="0" smtClean="0"/>
              <a:t>Cinclus </a:t>
            </a:r>
            <a:r>
              <a:rPr lang="fr-FR" sz="1400" i="1" dirty="0" err="1" smtClean="0"/>
              <a:t>cinclus</a:t>
            </a:r>
            <a:r>
              <a:rPr lang="fr-FR" sz="1400" i="1" dirty="0" smtClean="0"/>
              <a:t>)</a:t>
            </a:r>
          </a:p>
          <a:p>
            <a:pPr marL="285750" indent="-285750">
              <a:buFont typeface="Wingdings" panose="05000000000000000000" pitchFamily="2" charset="2"/>
              <a:buChar char="§"/>
            </a:pPr>
            <a:r>
              <a:rPr lang="fr-FR" sz="1400" dirty="0" smtClean="0"/>
              <a:t>Geai des chênes (</a:t>
            </a:r>
            <a:r>
              <a:rPr lang="fr-FR" sz="1400" i="1" dirty="0" err="1" smtClean="0"/>
              <a:t>Garrulus</a:t>
            </a:r>
            <a:r>
              <a:rPr lang="fr-FR" sz="1400" i="1" dirty="0" smtClean="0"/>
              <a:t> </a:t>
            </a:r>
            <a:r>
              <a:rPr lang="fr-FR" sz="1400" i="1" dirty="0" err="1" smtClean="0"/>
              <a:t>glandarius</a:t>
            </a:r>
            <a:r>
              <a:rPr lang="fr-FR" sz="1400" i="1" dirty="0" smtClean="0"/>
              <a:t>)</a:t>
            </a:r>
          </a:p>
          <a:p>
            <a:pPr marL="285750" indent="-285750">
              <a:buFont typeface="Wingdings" panose="05000000000000000000" pitchFamily="2" charset="2"/>
              <a:buChar char="§"/>
            </a:pPr>
            <a:r>
              <a:rPr lang="fr-FR" sz="1400" dirty="0" smtClean="0"/>
              <a:t>Petit-Duc scops (</a:t>
            </a:r>
            <a:r>
              <a:rPr lang="fr-FR" sz="1400" i="1" dirty="0" err="1" smtClean="0"/>
              <a:t>Otus</a:t>
            </a:r>
            <a:r>
              <a:rPr lang="fr-FR" sz="1400" i="1" dirty="0" smtClean="0"/>
              <a:t> scops)</a:t>
            </a:r>
          </a:p>
          <a:p>
            <a:pPr marL="285750" indent="-285750">
              <a:buFont typeface="Wingdings" panose="05000000000000000000" pitchFamily="2" charset="2"/>
              <a:buChar char="§"/>
            </a:pPr>
            <a:r>
              <a:rPr lang="fr-FR" sz="1400" dirty="0" smtClean="0"/>
              <a:t>Martinet noir </a:t>
            </a:r>
            <a:r>
              <a:rPr lang="fr-FR" sz="1400" b="1" dirty="0"/>
              <a:t> </a:t>
            </a:r>
            <a:r>
              <a:rPr lang="fr-FR" sz="1400" b="1" dirty="0" smtClean="0"/>
              <a:t>(</a:t>
            </a:r>
            <a:r>
              <a:rPr lang="fr-FR" sz="1400" i="1" dirty="0" smtClean="0"/>
              <a:t>Apus </a:t>
            </a:r>
            <a:r>
              <a:rPr lang="fr-FR" sz="1400" i="1" dirty="0" err="1" smtClean="0"/>
              <a:t>apus</a:t>
            </a:r>
            <a:r>
              <a:rPr lang="fr-FR" sz="1400" i="1" dirty="0" smtClean="0"/>
              <a:t>)</a:t>
            </a:r>
          </a:p>
          <a:p>
            <a:pPr marL="285750" indent="-285750">
              <a:buFont typeface="Wingdings" panose="05000000000000000000" pitchFamily="2" charset="2"/>
              <a:buChar char="§"/>
            </a:pPr>
            <a:r>
              <a:rPr lang="fr-FR" sz="1400" dirty="0" smtClean="0"/>
              <a:t>Hirondelle des fenêtres (</a:t>
            </a:r>
            <a:r>
              <a:rPr lang="fr-FR" sz="1400" i="1" dirty="0" err="1" smtClean="0"/>
              <a:t>Delichon</a:t>
            </a:r>
            <a:r>
              <a:rPr lang="fr-FR" sz="1400" i="1" dirty="0" smtClean="0"/>
              <a:t> </a:t>
            </a:r>
            <a:r>
              <a:rPr lang="fr-FR" sz="1400" i="1" dirty="0" err="1" smtClean="0"/>
              <a:t>urbicum</a:t>
            </a:r>
            <a:r>
              <a:rPr lang="fr-FR" sz="1400" i="1" dirty="0" smtClean="0"/>
              <a:t>)</a:t>
            </a:r>
          </a:p>
          <a:p>
            <a:pPr marL="285750" indent="-285750">
              <a:buFont typeface="Wingdings" panose="05000000000000000000" pitchFamily="2" charset="2"/>
              <a:buChar char="§"/>
            </a:pPr>
            <a:r>
              <a:rPr lang="fr-FR" sz="1400" dirty="0" smtClean="0"/>
              <a:t>Hirondelle rustique (</a:t>
            </a:r>
            <a:r>
              <a:rPr lang="fr-FR" sz="1400" i="1" dirty="0" err="1" smtClean="0"/>
              <a:t>Hirundo</a:t>
            </a:r>
            <a:r>
              <a:rPr lang="fr-FR" sz="1400" i="1" dirty="0" smtClean="0"/>
              <a:t> </a:t>
            </a:r>
            <a:r>
              <a:rPr lang="fr-FR" sz="1400" i="1" dirty="0" err="1" smtClean="0"/>
              <a:t>rustica</a:t>
            </a:r>
            <a:r>
              <a:rPr lang="fr-FR" sz="1400" i="1" dirty="0" smtClean="0"/>
              <a:t>)</a:t>
            </a:r>
          </a:p>
          <a:p>
            <a:pPr marL="285750" indent="-285750">
              <a:buFont typeface="Wingdings" panose="05000000000000000000" pitchFamily="2" charset="2"/>
              <a:buChar char="§"/>
            </a:pPr>
            <a:r>
              <a:rPr lang="fr-FR" sz="1400" dirty="0" smtClean="0"/>
              <a:t>Hirondelle des rochers (</a:t>
            </a:r>
            <a:r>
              <a:rPr lang="fr-FR" sz="1400" i="1" dirty="0" err="1" smtClean="0"/>
              <a:t>Ptyonoprogne</a:t>
            </a:r>
            <a:r>
              <a:rPr lang="fr-FR" sz="1400" i="1" dirty="0" smtClean="0"/>
              <a:t> </a:t>
            </a:r>
            <a:r>
              <a:rPr lang="fr-FR" sz="1400" i="1" dirty="0" err="1" smtClean="0"/>
              <a:t>rupestris</a:t>
            </a:r>
            <a:r>
              <a:rPr lang="fr-FR" sz="1400" i="1" dirty="0" smtClean="0"/>
              <a:t>)</a:t>
            </a:r>
          </a:p>
          <a:p>
            <a:pPr marL="285750" indent="-285750">
              <a:buFont typeface="Wingdings" panose="05000000000000000000" pitchFamily="2" charset="2"/>
              <a:buChar char="§"/>
            </a:pPr>
            <a:r>
              <a:rPr lang="fr-FR" sz="1400" dirty="0" smtClean="0"/>
              <a:t>Hirondelle des rivages (</a:t>
            </a:r>
            <a:r>
              <a:rPr lang="fr-FR" sz="1400" i="1" dirty="0" err="1" smtClean="0"/>
              <a:t>Riparia</a:t>
            </a:r>
            <a:r>
              <a:rPr lang="fr-FR" sz="1400" i="1" dirty="0" smtClean="0"/>
              <a:t> </a:t>
            </a:r>
            <a:r>
              <a:rPr lang="fr-FR" sz="1400" i="1" dirty="0" err="1" smtClean="0"/>
              <a:t>riparia</a:t>
            </a:r>
            <a:r>
              <a:rPr lang="fr-FR" sz="1400" i="1" dirty="0" smtClean="0"/>
              <a:t>)</a:t>
            </a:r>
          </a:p>
          <a:p>
            <a:pPr marL="285750" indent="-285750">
              <a:buFont typeface="Wingdings" panose="05000000000000000000" pitchFamily="2" charset="2"/>
              <a:buChar char="§"/>
            </a:pPr>
            <a:r>
              <a:rPr lang="fr-FR" sz="1400" dirty="0" smtClean="0"/>
              <a:t>Corneille noire  (</a:t>
            </a:r>
            <a:r>
              <a:rPr lang="la-Latn" sz="1400" i="1" dirty="0" smtClean="0"/>
              <a:t>Corvus corone</a:t>
            </a:r>
            <a:r>
              <a:rPr lang="fr-FR" sz="1400" i="1" dirty="0" smtClean="0"/>
              <a:t>)</a:t>
            </a:r>
            <a:endParaRPr lang="la-Latn" sz="1400" i="1" dirty="0"/>
          </a:p>
          <a:p>
            <a:pPr marL="285750" indent="-285750">
              <a:buFont typeface="Wingdings" panose="05000000000000000000" pitchFamily="2" charset="2"/>
              <a:buChar char="§"/>
            </a:pPr>
            <a:r>
              <a:rPr lang="fr-FR" sz="1400" dirty="0" smtClean="0"/>
              <a:t>Héron cendré </a:t>
            </a:r>
            <a:r>
              <a:rPr lang="fr-FR" sz="1400" b="1" dirty="0"/>
              <a:t> </a:t>
            </a:r>
            <a:r>
              <a:rPr lang="fr-FR" sz="1400" b="1" dirty="0" smtClean="0"/>
              <a:t>(</a:t>
            </a:r>
            <a:r>
              <a:rPr lang="fr-FR" sz="1400" i="1" dirty="0" smtClean="0"/>
              <a:t>Ardea cinerea)</a:t>
            </a:r>
          </a:p>
          <a:p>
            <a:pPr marL="285750" indent="-285750">
              <a:buFont typeface="Wingdings" panose="05000000000000000000" pitchFamily="2" charset="2"/>
              <a:buChar char="§"/>
            </a:pPr>
            <a:r>
              <a:rPr lang="fr-FR" sz="1400" dirty="0" smtClean="0"/>
              <a:t>Pigeon ramier (</a:t>
            </a:r>
            <a:r>
              <a:rPr lang="fr-FR" sz="1400" i="1" dirty="0" err="1" smtClean="0"/>
              <a:t>Columba</a:t>
            </a:r>
            <a:r>
              <a:rPr lang="fr-FR" sz="1400" i="1" dirty="0" smtClean="0"/>
              <a:t> </a:t>
            </a:r>
            <a:r>
              <a:rPr lang="fr-FR" sz="1400" i="1" dirty="0" err="1" smtClean="0"/>
              <a:t>palumbus</a:t>
            </a:r>
            <a:r>
              <a:rPr lang="fr-FR" sz="1400" i="1" dirty="0"/>
              <a:t>)</a:t>
            </a:r>
            <a:endParaRPr lang="fr-FR" sz="1400" i="1" dirty="0" smtClean="0"/>
          </a:p>
          <a:p>
            <a:pPr marL="285750" indent="-285750">
              <a:buFont typeface="Wingdings" panose="05000000000000000000" pitchFamily="2" charset="2"/>
              <a:buChar char="§"/>
            </a:pPr>
            <a:r>
              <a:rPr lang="fr-FR" sz="1400" dirty="0"/>
              <a:t>T</a:t>
            </a:r>
            <a:r>
              <a:rPr lang="fr-FR" sz="1400" dirty="0" smtClean="0"/>
              <a:t>ourterelle des bois (</a:t>
            </a:r>
            <a:r>
              <a:rPr lang="fr-FR" sz="1400" i="1" dirty="0" err="1" smtClean="0"/>
              <a:t>Streptopelia</a:t>
            </a:r>
            <a:r>
              <a:rPr lang="fr-FR" sz="1400" i="1" dirty="0" smtClean="0"/>
              <a:t> </a:t>
            </a:r>
            <a:r>
              <a:rPr lang="fr-FR" sz="1400" i="1" dirty="0" err="1" smtClean="0"/>
              <a:t>turtur</a:t>
            </a:r>
            <a:r>
              <a:rPr lang="fr-FR" sz="1400" i="1" dirty="0" smtClean="0"/>
              <a:t>)</a:t>
            </a:r>
          </a:p>
          <a:p>
            <a:pPr marL="285750" indent="-285750">
              <a:buFont typeface="Wingdings" panose="05000000000000000000" pitchFamily="2" charset="2"/>
              <a:buChar char="§"/>
            </a:pPr>
            <a:r>
              <a:rPr lang="fr-FR" sz="1400" dirty="0" smtClean="0"/>
              <a:t>Tourterelle turque (</a:t>
            </a:r>
            <a:r>
              <a:rPr lang="fr-FR" sz="1400" i="1" dirty="0" err="1" smtClean="0"/>
              <a:t>Streptopelia</a:t>
            </a:r>
            <a:r>
              <a:rPr lang="fr-FR" sz="1400" i="1" dirty="0" smtClean="0"/>
              <a:t> </a:t>
            </a:r>
            <a:r>
              <a:rPr lang="fr-FR" sz="1400" i="1" dirty="0" err="1" smtClean="0"/>
              <a:t>decaocto</a:t>
            </a:r>
            <a:r>
              <a:rPr lang="fr-FR" sz="1400" i="1" dirty="0" smtClean="0"/>
              <a:t>)</a:t>
            </a:r>
          </a:p>
          <a:p>
            <a:pPr marL="285750" indent="-285750">
              <a:buFont typeface="Wingdings" panose="05000000000000000000" pitchFamily="2" charset="2"/>
              <a:buChar char="§"/>
            </a:pPr>
            <a:r>
              <a:rPr lang="fr-FR" sz="1400" dirty="0" smtClean="0"/>
              <a:t>Faucon </a:t>
            </a:r>
            <a:r>
              <a:rPr lang="fr-FR" sz="1400" dirty="0" err="1" smtClean="0"/>
              <a:t>crécerelette</a:t>
            </a:r>
            <a:r>
              <a:rPr lang="fr-FR" sz="1400" dirty="0"/>
              <a:t> </a:t>
            </a:r>
            <a:r>
              <a:rPr lang="fr-FR" sz="1400" dirty="0" smtClean="0"/>
              <a:t> (</a:t>
            </a:r>
            <a:r>
              <a:rPr lang="fr-FR" sz="1400" i="1" dirty="0" smtClean="0"/>
              <a:t>Falco </a:t>
            </a:r>
            <a:r>
              <a:rPr lang="fr-FR" sz="1400" i="1" dirty="0" err="1" smtClean="0"/>
              <a:t>naumanni</a:t>
            </a:r>
            <a:r>
              <a:rPr lang="fr-FR" sz="1400" i="1" dirty="0" smtClean="0"/>
              <a:t>)</a:t>
            </a:r>
          </a:p>
          <a:p>
            <a:pPr marL="285750" indent="-285750">
              <a:buFont typeface="Wingdings" panose="05000000000000000000" pitchFamily="2" charset="2"/>
              <a:buChar char="§"/>
            </a:pPr>
            <a:r>
              <a:rPr lang="fr-FR" sz="1400" dirty="0" smtClean="0"/>
              <a:t>Faucon crécerelle (</a:t>
            </a:r>
            <a:r>
              <a:rPr lang="fr-FR" sz="1400" i="1" dirty="0" smtClean="0"/>
              <a:t>Falco </a:t>
            </a:r>
            <a:r>
              <a:rPr lang="fr-FR" sz="1400" i="1" dirty="0" err="1" smtClean="0"/>
              <a:t>tinnunculus</a:t>
            </a:r>
            <a:r>
              <a:rPr lang="fr-FR" sz="1400" i="1" dirty="0" smtClean="0"/>
              <a:t>)</a:t>
            </a:r>
          </a:p>
          <a:p>
            <a:pPr marL="285750" indent="-285750">
              <a:buFont typeface="Wingdings" panose="05000000000000000000" pitchFamily="2" charset="2"/>
              <a:buChar char="§"/>
            </a:pPr>
            <a:r>
              <a:rPr lang="fr-FR" sz="1400" dirty="0" smtClean="0"/>
              <a:t>Engoulevent d’Europe (</a:t>
            </a:r>
            <a:r>
              <a:rPr lang="fr-FR" sz="1400" i="1" dirty="0" err="1" smtClean="0"/>
              <a:t>Caprimulgus</a:t>
            </a:r>
            <a:r>
              <a:rPr lang="fr-FR" sz="1400" i="1" dirty="0" smtClean="0"/>
              <a:t> </a:t>
            </a:r>
            <a:r>
              <a:rPr lang="fr-FR" sz="1400" i="1" dirty="0" err="1" smtClean="0"/>
              <a:t>europaeus</a:t>
            </a:r>
            <a:r>
              <a:rPr lang="fr-FR" sz="1400" i="1" dirty="0" smtClean="0"/>
              <a:t>)</a:t>
            </a:r>
            <a:endParaRPr lang="fr-FR" sz="1400" i="1" dirty="0"/>
          </a:p>
          <a:p>
            <a:pPr marL="285750" indent="-285750">
              <a:buFont typeface="Wingdings" panose="05000000000000000000" pitchFamily="2" charset="2"/>
              <a:buChar char="§"/>
            </a:pPr>
            <a:r>
              <a:rPr lang="fr-FR" sz="1400" dirty="0" smtClean="0"/>
              <a:t>Chardonneret Elégant (</a:t>
            </a:r>
            <a:r>
              <a:rPr lang="fr-FR" sz="1400" i="1" dirty="0" err="1" smtClean="0"/>
              <a:t>Carduelis</a:t>
            </a:r>
            <a:r>
              <a:rPr lang="fr-FR" sz="1400" i="1" dirty="0" smtClean="0"/>
              <a:t> </a:t>
            </a:r>
            <a:r>
              <a:rPr lang="fr-FR" sz="1400" i="1" dirty="0" err="1" smtClean="0"/>
              <a:t>carduelis</a:t>
            </a:r>
            <a:r>
              <a:rPr lang="fr-FR" sz="1400" i="1" dirty="0" smtClean="0"/>
              <a:t>)</a:t>
            </a:r>
          </a:p>
        </p:txBody>
      </p:sp>
      <p:pic>
        <p:nvPicPr>
          <p:cNvPr id="4098" name="Picture 2" descr="C:\Users\utilisateur\Downloads\Screenshot_20170831-16073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6842" r="11622" b="28810"/>
          <a:stretch/>
        </p:blipFill>
        <p:spPr bwMode="auto">
          <a:xfrm>
            <a:off x="4944235" y="2938005"/>
            <a:ext cx="2548886" cy="329930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tilisateur\Desktop\Stage c\DSC_4564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4428" y="641772"/>
            <a:ext cx="2991948" cy="199514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5508104" y="2564904"/>
            <a:ext cx="3528392" cy="276999"/>
          </a:xfrm>
          <a:prstGeom prst="rect">
            <a:avLst/>
          </a:prstGeom>
          <a:noFill/>
        </p:spPr>
        <p:txBody>
          <a:bodyPr wrap="square" rtlCol="0">
            <a:spAutoFit/>
          </a:bodyPr>
          <a:lstStyle/>
          <a:p>
            <a:r>
              <a:rPr lang="fr-FR" sz="1200" dirty="0" smtClean="0"/>
              <a:t>Martinet noir retrouvé blessé dans Die</a:t>
            </a:r>
            <a:endParaRPr lang="fr-FR" sz="1200" dirty="0"/>
          </a:p>
        </p:txBody>
      </p:sp>
      <p:sp>
        <p:nvSpPr>
          <p:cNvPr id="7" name="ZoneTexte 6"/>
          <p:cNvSpPr txBox="1"/>
          <p:nvPr/>
        </p:nvSpPr>
        <p:spPr>
          <a:xfrm>
            <a:off x="5148064" y="6165305"/>
            <a:ext cx="2705096" cy="276999"/>
          </a:xfrm>
          <a:prstGeom prst="rect">
            <a:avLst/>
          </a:prstGeom>
          <a:noFill/>
        </p:spPr>
        <p:txBody>
          <a:bodyPr wrap="square" rtlCol="0">
            <a:spAutoFit/>
          </a:bodyPr>
          <a:lstStyle/>
          <a:p>
            <a:r>
              <a:rPr lang="fr-FR" sz="1200" dirty="0" smtClean="0"/>
              <a:t>Chardonneret élégant retrouvé mort </a:t>
            </a:r>
            <a:endParaRPr lang="fr-FR" sz="1200" dirty="0"/>
          </a:p>
        </p:txBody>
      </p:sp>
      <p:sp>
        <p:nvSpPr>
          <p:cNvPr id="2" name="Espace réservé du pied de page 1"/>
          <p:cNvSpPr>
            <a:spLocks noGrp="1"/>
          </p:cNvSpPr>
          <p:nvPr>
            <p:ph type="ftr" sz="quarter" idx="11"/>
          </p:nvPr>
        </p:nvSpPr>
        <p:spPr>
          <a:xfrm>
            <a:off x="3124200" y="6448251"/>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142</a:t>
            </a:fld>
            <a:endParaRPr lang="fr-FR"/>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1" name="Titre 1"/>
          <p:cNvSpPr>
            <a:spLocks noGrp="1"/>
          </p:cNvSpPr>
          <p:nvPr>
            <p:ph type="title"/>
          </p:nvPr>
        </p:nvSpPr>
        <p:spPr>
          <a:xfrm>
            <a:off x="35496" y="-147862"/>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Tree>
    <p:extLst>
      <p:ext uri="{BB962C8B-B14F-4D97-AF65-F5344CB8AC3E}">
        <p14:creationId xmlns:p14="http://schemas.microsoft.com/office/powerpoint/2010/main" val="291274943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4062" y="908720"/>
            <a:ext cx="4177937" cy="5262979"/>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Insectes : </a:t>
            </a:r>
          </a:p>
          <a:p>
            <a:r>
              <a:rPr lang="fr-FR" sz="1400" dirty="0" smtClean="0"/>
              <a:t>-Lépidoptères : </a:t>
            </a:r>
          </a:p>
          <a:p>
            <a:pPr marL="285750" indent="-285750">
              <a:buFont typeface="Wingdings" panose="05000000000000000000" pitchFamily="2" charset="2"/>
              <a:buChar char="§"/>
            </a:pPr>
            <a:r>
              <a:rPr lang="fr-FR" sz="1400" dirty="0" smtClean="0"/>
              <a:t>Le Fadet commun (</a:t>
            </a:r>
            <a:r>
              <a:rPr lang="fr-FR" sz="1400" i="1" dirty="0" err="1" smtClean="0"/>
              <a:t>Coenonympha</a:t>
            </a:r>
            <a:r>
              <a:rPr lang="fr-FR" sz="1400" i="1" dirty="0" smtClean="0"/>
              <a:t> </a:t>
            </a:r>
            <a:r>
              <a:rPr lang="fr-FR" sz="1400" i="1" dirty="0" err="1" smtClean="0"/>
              <a:t>pamphilus</a:t>
            </a:r>
            <a:r>
              <a:rPr lang="fr-FR" sz="1400" i="1" dirty="0" smtClean="0"/>
              <a:t>)</a:t>
            </a:r>
          </a:p>
          <a:p>
            <a:pPr marL="285750" indent="-285750">
              <a:buFont typeface="Wingdings" panose="05000000000000000000" pitchFamily="2" charset="2"/>
              <a:buChar char="§"/>
            </a:pPr>
            <a:r>
              <a:rPr lang="fr-FR" sz="1400" dirty="0" smtClean="0"/>
              <a:t>Le Souci (</a:t>
            </a:r>
            <a:r>
              <a:rPr lang="fr-FR" sz="1400" i="1" dirty="0" err="1" smtClean="0"/>
              <a:t>Colias</a:t>
            </a:r>
            <a:r>
              <a:rPr lang="fr-FR" sz="1400" i="1" dirty="0" smtClean="0"/>
              <a:t> </a:t>
            </a:r>
            <a:r>
              <a:rPr lang="fr-FR" sz="1400" i="1" dirty="0" err="1" smtClean="0"/>
              <a:t>croceus</a:t>
            </a:r>
            <a:r>
              <a:rPr lang="fr-FR" sz="1400" i="1" dirty="0" smtClean="0"/>
              <a:t>)</a:t>
            </a:r>
          </a:p>
          <a:p>
            <a:pPr marL="285750" indent="-285750">
              <a:buFont typeface="Wingdings" panose="05000000000000000000" pitchFamily="2" charset="2"/>
              <a:buChar char="§"/>
            </a:pPr>
            <a:r>
              <a:rPr lang="fr-FR" sz="1400" dirty="0" smtClean="0"/>
              <a:t>Le silène </a:t>
            </a:r>
            <a:r>
              <a:rPr lang="fr-FR" sz="1400" b="1" dirty="0"/>
              <a:t> </a:t>
            </a:r>
            <a:r>
              <a:rPr lang="fr-FR" sz="1400" b="1" dirty="0" smtClean="0"/>
              <a:t>(</a:t>
            </a:r>
            <a:r>
              <a:rPr lang="fr-FR" sz="1400" i="1" dirty="0" err="1" smtClean="0"/>
              <a:t>Brintesia</a:t>
            </a:r>
            <a:r>
              <a:rPr lang="fr-FR" sz="1400" i="1" dirty="0" smtClean="0"/>
              <a:t> </a:t>
            </a:r>
            <a:r>
              <a:rPr lang="fr-FR" sz="1400" i="1" dirty="0" err="1" smtClean="0"/>
              <a:t>circe</a:t>
            </a:r>
            <a:r>
              <a:rPr lang="fr-FR" sz="1400" i="1" dirty="0" smtClean="0"/>
              <a:t>)</a:t>
            </a:r>
          </a:p>
          <a:p>
            <a:pPr marL="285750" indent="-285750">
              <a:buFont typeface="Wingdings" panose="05000000000000000000" pitchFamily="2" charset="2"/>
              <a:buChar char="§"/>
            </a:pPr>
            <a:r>
              <a:rPr lang="fr-FR" sz="1400" dirty="0" smtClean="0"/>
              <a:t>L’azurée de la bugrane (</a:t>
            </a:r>
            <a:r>
              <a:rPr lang="fr-FR" sz="1400" i="1" dirty="0" err="1" smtClean="0"/>
              <a:t>Polyommatus</a:t>
            </a:r>
            <a:r>
              <a:rPr lang="fr-FR" sz="1400" i="1" dirty="0" smtClean="0"/>
              <a:t> </a:t>
            </a:r>
            <a:r>
              <a:rPr lang="fr-FR" sz="1400" i="1" dirty="0" err="1" smtClean="0"/>
              <a:t>icarus</a:t>
            </a:r>
            <a:r>
              <a:rPr lang="fr-FR" sz="1400" i="1" dirty="0" smtClean="0"/>
              <a:t>) </a:t>
            </a:r>
            <a:r>
              <a:rPr lang="fr-FR" sz="1400" b="1" dirty="0" smtClean="0"/>
              <a:t>1</a:t>
            </a:r>
          </a:p>
          <a:p>
            <a:pPr marL="285750" indent="-285750">
              <a:buFont typeface="Wingdings" panose="05000000000000000000" pitchFamily="2" charset="2"/>
              <a:buChar char="§"/>
            </a:pPr>
            <a:r>
              <a:rPr lang="fr-FR" sz="1400" dirty="0" smtClean="0"/>
              <a:t>Le tabac d’Espagne (</a:t>
            </a:r>
            <a:r>
              <a:rPr lang="fr-FR" sz="1400" i="1" dirty="0" err="1" smtClean="0"/>
              <a:t>Argynnis</a:t>
            </a:r>
            <a:r>
              <a:rPr lang="fr-FR" sz="1400" i="1" dirty="0" smtClean="0"/>
              <a:t> </a:t>
            </a:r>
            <a:r>
              <a:rPr lang="fr-FR" sz="1400" i="1" dirty="0" err="1" smtClean="0"/>
              <a:t>paphia</a:t>
            </a:r>
            <a:r>
              <a:rPr lang="fr-FR" sz="1400" i="1" dirty="0" smtClean="0"/>
              <a:t>) </a:t>
            </a:r>
            <a:r>
              <a:rPr lang="fr-FR" sz="1400" b="1" dirty="0" smtClean="0"/>
              <a:t>2</a:t>
            </a:r>
          </a:p>
          <a:p>
            <a:pPr marL="285750" indent="-285750">
              <a:buFont typeface="Wingdings" panose="05000000000000000000" pitchFamily="2" charset="2"/>
              <a:buChar char="§"/>
            </a:pPr>
            <a:r>
              <a:rPr lang="fr-FR" sz="1400" dirty="0" smtClean="0"/>
              <a:t>Thècle du chênes </a:t>
            </a:r>
            <a:r>
              <a:rPr lang="fr-FR" sz="1400" b="1" dirty="0"/>
              <a:t> </a:t>
            </a:r>
            <a:r>
              <a:rPr lang="fr-FR" sz="1400" b="1" dirty="0" smtClean="0"/>
              <a:t>(</a:t>
            </a:r>
            <a:r>
              <a:rPr lang="fr-FR" sz="1400" i="1" dirty="0" err="1" smtClean="0"/>
              <a:t>Neozephyrus</a:t>
            </a:r>
            <a:r>
              <a:rPr lang="fr-FR" sz="1400" i="1" dirty="0" smtClean="0"/>
              <a:t> quercus)</a:t>
            </a:r>
          </a:p>
          <a:p>
            <a:pPr marL="285750" indent="-285750">
              <a:buFont typeface="Wingdings" panose="05000000000000000000" pitchFamily="2" charset="2"/>
              <a:buChar char="§"/>
            </a:pPr>
            <a:r>
              <a:rPr lang="fr-FR" sz="1400" dirty="0" err="1" smtClean="0"/>
              <a:t>Pièride</a:t>
            </a:r>
            <a:r>
              <a:rPr lang="fr-FR" sz="1400" dirty="0" smtClean="0"/>
              <a:t> de la moutarde (</a:t>
            </a:r>
            <a:r>
              <a:rPr lang="fr-FR" sz="1400" i="1" dirty="0" err="1" smtClean="0"/>
              <a:t>Leptidea</a:t>
            </a:r>
            <a:r>
              <a:rPr lang="fr-FR" sz="1400" i="1" dirty="0" smtClean="0"/>
              <a:t> </a:t>
            </a:r>
            <a:r>
              <a:rPr lang="fr-FR" sz="1400" i="1" dirty="0" err="1" smtClean="0"/>
              <a:t>sinapis</a:t>
            </a:r>
            <a:r>
              <a:rPr lang="fr-FR" sz="1400" i="1" dirty="0" smtClean="0"/>
              <a:t>)</a:t>
            </a:r>
          </a:p>
          <a:p>
            <a:pPr marL="285750" indent="-285750">
              <a:buFont typeface="Wingdings" panose="05000000000000000000" pitchFamily="2" charset="2"/>
              <a:buChar char="§"/>
            </a:pPr>
            <a:endParaRPr lang="fr-FR" sz="1400" dirty="0" smtClean="0"/>
          </a:p>
          <a:p>
            <a:pPr marL="285750" indent="-285750">
              <a:buFontTx/>
              <a:buChar char="-"/>
            </a:pPr>
            <a:endParaRPr lang="fr-FR" sz="1400" dirty="0" smtClean="0"/>
          </a:p>
          <a:p>
            <a:endParaRPr lang="fr-FR" sz="1400" dirty="0" smtClean="0"/>
          </a:p>
          <a:p>
            <a:endParaRPr lang="fr-FR" sz="1400" dirty="0"/>
          </a:p>
          <a:p>
            <a:r>
              <a:rPr lang="fr-FR" sz="1400" dirty="0" smtClean="0"/>
              <a:t>-Hémiptères  : </a:t>
            </a:r>
          </a:p>
          <a:p>
            <a:pPr marL="285750" indent="-285750">
              <a:buFont typeface="Wingdings" panose="05000000000000000000" pitchFamily="2" charset="2"/>
              <a:buChar char="§"/>
            </a:pPr>
            <a:r>
              <a:rPr lang="fr-FR" sz="1400" dirty="0" smtClean="0"/>
              <a:t>Cigale commune (</a:t>
            </a:r>
            <a:r>
              <a:rPr lang="fr-FR" sz="1400" i="1" dirty="0" err="1" smtClean="0"/>
              <a:t>Lyristes</a:t>
            </a:r>
            <a:r>
              <a:rPr lang="fr-FR" sz="1400" i="1" dirty="0" smtClean="0"/>
              <a:t> </a:t>
            </a:r>
            <a:r>
              <a:rPr lang="fr-FR" sz="1400" i="1" dirty="0" err="1" smtClean="0"/>
              <a:t>plebejus</a:t>
            </a:r>
            <a:r>
              <a:rPr lang="fr-FR" sz="1400" i="1" dirty="0" smtClean="0"/>
              <a:t>) </a:t>
            </a:r>
            <a:endParaRPr lang="fr-FR" sz="1400" dirty="0" smtClean="0"/>
          </a:p>
          <a:p>
            <a:endParaRPr lang="fr-FR" sz="1400" dirty="0"/>
          </a:p>
          <a:p>
            <a:endParaRPr lang="fr-FR" sz="1400" dirty="0" smtClean="0"/>
          </a:p>
          <a:p>
            <a:endParaRPr lang="fr-FR" sz="1400" dirty="0" smtClean="0"/>
          </a:p>
          <a:p>
            <a:endParaRPr lang="fr-FR" sz="1400" dirty="0"/>
          </a:p>
          <a:p>
            <a:endParaRPr lang="fr-FR" sz="1400" dirty="0" smtClean="0"/>
          </a:p>
          <a:p>
            <a:pPr marL="285750" indent="-285750">
              <a:buFont typeface="Wingdings" panose="05000000000000000000" pitchFamily="2" charset="2"/>
              <a:buChar char="Ø"/>
            </a:pPr>
            <a:r>
              <a:rPr lang="fr-FR" sz="1400" dirty="0" err="1" smtClean="0"/>
              <a:t>Orhoptères</a:t>
            </a:r>
            <a:r>
              <a:rPr lang="fr-FR" sz="1400" dirty="0" smtClean="0"/>
              <a:t> </a:t>
            </a:r>
          </a:p>
          <a:p>
            <a:r>
              <a:rPr lang="fr-FR" sz="1400" dirty="0" smtClean="0"/>
              <a:t>- </a:t>
            </a:r>
            <a:r>
              <a:rPr lang="fr-FR" sz="1400" dirty="0" err="1" smtClean="0"/>
              <a:t>Oedipode</a:t>
            </a:r>
            <a:r>
              <a:rPr lang="fr-FR" sz="1400" dirty="0" smtClean="0"/>
              <a:t> turquoise (</a:t>
            </a:r>
            <a:r>
              <a:rPr lang="fr-FR" sz="1400" i="1" dirty="0" err="1" smtClean="0"/>
              <a:t>Oedipoda</a:t>
            </a:r>
            <a:r>
              <a:rPr lang="fr-FR" sz="1400" i="1" dirty="0" smtClean="0"/>
              <a:t> </a:t>
            </a:r>
            <a:r>
              <a:rPr lang="fr-FR" sz="1400" i="1" dirty="0" err="1" smtClean="0"/>
              <a:t>caerulescens</a:t>
            </a:r>
            <a:r>
              <a:rPr lang="fr-FR" sz="1400" i="1" dirty="0" smtClean="0"/>
              <a:t>) </a:t>
            </a:r>
            <a:r>
              <a:rPr lang="fr-FR" sz="1400" b="1" dirty="0" smtClean="0"/>
              <a:t>1</a:t>
            </a:r>
          </a:p>
          <a:p>
            <a:r>
              <a:rPr lang="fr-FR" sz="1400" dirty="0" smtClean="0"/>
              <a:t>- </a:t>
            </a:r>
            <a:r>
              <a:rPr lang="fr-FR" sz="1400" dirty="0" err="1" smtClean="0"/>
              <a:t>Oedipode</a:t>
            </a:r>
            <a:r>
              <a:rPr lang="fr-FR" sz="1400" dirty="0" smtClean="0"/>
              <a:t> rouge (</a:t>
            </a:r>
            <a:r>
              <a:rPr lang="fr-FR" sz="1400" i="1" dirty="0" err="1" smtClean="0"/>
              <a:t>Oedipoda</a:t>
            </a:r>
            <a:r>
              <a:rPr lang="fr-FR" sz="1400" i="1" dirty="0" smtClean="0"/>
              <a:t> </a:t>
            </a:r>
            <a:r>
              <a:rPr lang="fr-FR" sz="1400" i="1" dirty="0" err="1" smtClean="0"/>
              <a:t>germanica</a:t>
            </a:r>
            <a:r>
              <a:rPr lang="fr-FR" sz="1400" i="1" dirty="0"/>
              <a:t>)</a:t>
            </a:r>
            <a:endParaRPr lang="fr-FR" sz="1400" i="1" dirty="0" smtClean="0"/>
          </a:p>
          <a:p>
            <a:r>
              <a:rPr lang="fr-FR" sz="1400" dirty="0" smtClean="0"/>
              <a:t>-</a:t>
            </a:r>
            <a:r>
              <a:rPr lang="fr-FR" sz="1400" dirty="0" err="1"/>
              <a:t>Decticelle</a:t>
            </a:r>
            <a:r>
              <a:rPr lang="fr-FR" sz="1400" dirty="0"/>
              <a:t> </a:t>
            </a:r>
            <a:r>
              <a:rPr lang="fr-FR" sz="1400" dirty="0" smtClean="0"/>
              <a:t>cendrée (</a:t>
            </a:r>
            <a:r>
              <a:rPr lang="fr-FR" sz="1400" i="1" dirty="0" err="1" smtClean="0"/>
              <a:t>Pholidoptera</a:t>
            </a:r>
            <a:r>
              <a:rPr lang="fr-FR" sz="1400" i="1" dirty="0" smtClean="0"/>
              <a:t> </a:t>
            </a:r>
            <a:r>
              <a:rPr lang="fr-FR" sz="1400" i="1" dirty="0" err="1" smtClean="0"/>
              <a:t>griseoaptera</a:t>
            </a:r>
            <a:r>
              <a:rPr lang="fr-FR" sz="1400" i="1" dirty="0" smtClean="0"/>
              <a:t>) </a:t>
            </a:r>
            <a:r>
              <a:rPr lang="fr-FR" sz="1400" b="1" dirty="0" smtClean="0"/>
              <a:t>2</a:t>
            </a:r>
            <a:endParaRPr lang="fr-FR" dirty="0"/>
          </a:p>
        </p:txBody>
      </p:sp>
      <p:pic>
        <p:nvPicPr>
          <p:cNvPr id="5122" name="Picture 2" descr="C:\Users\utilisateur\Desktop\Stage c\DSC_51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3641" y="1196827"/>
            <a:ext cx="1943609" cy="12960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tilisateur\Desktop\Stage c\DSC_4186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11" t="18259" r="6306" b="15437"/>
          <a:stretch/>
        </p:blipFill>
        <p:spPr bwMode="auto">
          <a:xfrm>
            <a:off x="4571999" y="1196896"/>
            <a:ext cx="2019172" cy="1296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372200" y="2462699"/>
            <a:ext cx="290979" cy="246221"/>
          </a:xfrm>
          <a:prstGeom prst="rect">
            <a:avLst/>
          </a:prstGeom>
          <a:noFill/>
        </p:spPr>
        <p:txBody>
          <a:bodyPr wrap="square" rtlCol="0">
            <a:spAutoFit/>
          </a:bodyPr>
          <a:lstStyle/>
          <a:p>
            <a:r>
              <a:rPr lang="fr-FR" sz="1000" dirty="0" smtClean="0"/>
              <a:t>1</a:t>
            </a:r>
            <a:endParaRPr lang="fr-FR" sz="1000" dirty="0"/>
          </a:p>
        </p:txBody>
      </p:sp>
      <p:sp>
        <p:nvSpPr>
          <p:cNvPr id="5" name="ZoneTexte 4"/>
          <p:cNvSpPr txBox="1"/>
          <p:nvPr/>
        </p:nvSpPr>
        <p:spPr>
          <a:xfrm>
            <a:off x="8532440" y="2462699"/>
            <a:ext cx="214810" cy="246221"/>
          </a:xfrm>
          <a:prstGeom prst="rect">
            <a:avLst/>
          </a:prstGeom>
          <a:noFill/>
        </p:spPr>
        <p:txBody>
          <a:bodyPr wrap="square" rtlCol="0">
            <a:spAutoFit/>
          </a:bodyPr>
          <a:lstStyle/>
          <a:p>
            <a:r>
              <a:rPr lang="fr-FR" sz="1000" dirty="0" smtClean="0"/>
              <a:t>2</a:t>
            </a:r>
            <a:endParaRPr lang="fr-FR" sz="1000" dirty="0"/>
          </a:p>
        </p:txBody>
      </p:sp>
      <p:pic>
        <p:nvPicPr>
          <p:cNvPr id="5124" name="Picture 4" descr="C:\Users\utilisateur\Desktop\Stage c\DSC_395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5013176"/>
            <a:ext cx="2019173" cy="134645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tilisateur\Desktop\Stage c\DSC_42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99" y="5013176"/>
            <a:ext cx="2019172" cy="134645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300192" y="6279123"/>
            <a:ext cx="153184" cy="246221"/>
          </a:xfrm>
          <a:prstGeom prst="rect">
            <a:avLst/>
          </a:prstGeom>
          <a:noFill/>
        </p:spPr>
        <p:txBody>
          <a:bodyPr wrap="square" rtlCol="0">
            <a:spAutoFit/>
          </a:bodyPr>
          <a:lstStyle/>
          <a:p>
            <a:r>
              <a:rPr lang="fr-FR" sz="1000" dirty="0" smtClean="0"/>
              <a:t>1</a:t>
            </a:r>
            <a:endParaRPr lang="fr-FR" sz="1000" dirty="0"/>
          </a:p>
        </p:txBody>
      </p:sp>
      <p:sp>
        <p:nvSpPr>
          <p:cNvPr id="8" name="ZoneTexte 7"/>
          <p:cNvSpPr txBox="1"/>
          <p:nvPr/>
        </p:nvSpPr>
        <p:spPr>
          <a:xfrm>
            <a:off x="8702745" y="6309320"/>
            <a:ext cx="120676" cy="246221"/>
          </a:xfrm>
          <a:prstGeom prst="rect">
            <a:avLst/>
          </a:prstGeom>
          <a:noFill/>
        </p:spPr>
        <p:txBody>
          <a:bodyPr wrap="square" rtlCol="0">
            <a:spAutoFit/>
          </a:bodyPr>
          <a:lstStyle/>
          <a:p>
            <a:r>
              <a:rPr lang="fr-FR" sz="1000" dirty="0" smtClean="0"/>
              <a:t>2</a:t>
            </a:r>
            <a:endParaRPr lang="fr-FR" sz="1000" dirty="0"/>
          </a:p>
        </p:txBody>
      </p:sp>
      <p:pic>
        <p:nvPicPr>
          <p:cNvPr id="5127" name="Picture 7" descr="C:\Users\utilisateur\Desktop\Stage c\DSC_3026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2954862"/>
            <a:ext cx="2659715" cy="1773595"/>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143</a:t>
            </a:fld>
            <a:endParaRPr lang="fr-FR"/>
          </a:p>
        </p:txBody>
      </p:sp>
      <p:sp>
        <p:nvSpPr>
          <p:cNvPr id="1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5" name="Titre 1"/>
          <p:cNvSpPr>
            <a:spLocks noGrp="1"/>
          </p:cNvSpPr>
          <p:nvPr>
            <p:ph type="title"/>
          </p:nvPr>
        </p:nvSpPr>
        <p:spPr>
          <a:xfrm>
            <a:off x="-36512" y="-27384"/>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
        <p:nvSpPr>
          <p:cNvPr id="16" name="ZoneTexte 15"/>
          <p:cNvSpPr txBox="1"/>
          <p:nvPr/>
        </p:nvSpPr>
        <p:spPr>
          <a:xfrm>
            <a:off x="323528" y="611396"/>
            <a:ext cx="2664296" cy="369332"/>
          </a:xfrm>
          <a:prstGeom prst="rect">
            <a:avLst/>
          </a:prstGeom>
          <a:noFill/>
        </p:spPr>
        <p:txBody>
          <a:bodyPr wrap="square" rtlCol="0">
            <a:spAutoFit/>
          </a:bodyPr>
          <a:lstStyle/>
          <a:p>
            <a:r>
              <a:rPr lang="fr-FR" b="1" dirty="0" smtClean="0"/>
              <a:t>1. Les espèces observées</a:t>
            </a:r>
            <a:endParaRPr lang="fr-FR" b="1" dirty="0"/>
          </a:p>
        </p:txBody>
      </p:sp>
    </p:spTree>
    <p:extLst>
      <p:ext uri="{BB962C8B-B14F-4D97-AF65-F5344CB8AC3E}">
        <p14:creationId xmlns:p14="http://schemas.microsoft.com/office/powerpoint/2010/main" val="10563499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48064" y="484787"/>
            <a:ext cx="3489879" cy="6340197"/>
          </a:xfrm>
          <a:prstGeom prst="rect">
            <a:avLst/>
          </a:prstGeom>
          <a:noFill/>
        </p:spPr>
        <p:txBody>
          <a:bodyPr wrap="square" rtlCol="0">
            <a:spAutoFit/>
          </a:bodyPr>
          <a:lstStyle/>
          <a:p>
            <a:r>
              <a:rPr lang="fr-FR" sz="1400" dirty="0" smtClean="0"/>
              <a:t>- </a:t>
            </a:r>
            <a:r>
              <a:rPr lang="fr-FR" sz="1400" dirty="0"/>
              <a:t>o</a:t>
            </a:r>
            <a:r>
              <a:rPr lang="fr-FR" sz="1400" dirty="0" smtClean="0"/>
              <a:t>donates observés sur la Drôme et la Comane (dans </a:t>
            </a:r>
            <a:r>
              <a:rPr lang="fr-FR" sz="1400" dirty="0"/>
              <a:t>l’ordre) :</a:t>
            </a:r>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smtClean="0"/>
              <a:t>Aeschne </a:t>
            </a:r>
            <a:r>
              <a:rPr lang="fr-FR" sz="1400" dirty="0"/>
              <a:t>paisible (</a:t>
            </a:r>
            <a:r>
              <a:rPr lang="fr-FR" sz="1400" i="1" dirty="0" err="1"/>
              <a:t>Boyeria</a:t>
            </a:r>
            <a:r>
              <a:rPr lang="fr-FR" sz="1400" i="1" dirty="0"/>
              <a:t> </a:t>
            </a:r>
            <a:r>
              <a:rPr lang="fr-FR" sz="1400" i="1" dirty="0" err="1"/>
              <a:t>Irene</a:t>
            </a:r>
            <a:r>
              <a:rPr lang="fr-FR" sz="1400" i="1" dirty="0" smtClean="0"/>
              <a:t>)  </a:t>
            </a:r>
            <a:r>
              <a:rPr lang="fr-FR" sz="1400" dirty="0" smtClean="0"/>
              <a:t>Mâle et Femelle </a:t>
            </a: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r>
              <a:rPr lang="fr-FR" sz="1400" dirty="0" err="1" smtClean="0"/>
              <a:t>Caloptéryx</a:t>
            </a:r>
            <a:r>
              <a:rPr lang="fr-FR" sz="1400" dirty="0" smtClean="0"/>
              <a:t> </a:t>
            </a:r>
            <a:r>
              <a:rPr lang="fr-FR" sz="1400" dirty="0"/>
              <a:t>vierge (</a:t>
            </a:r>
            <a:r>
              <a:rPr lang="fr-FR" sz="1400" i="1" dirty="0" err="1"/>
              <a:t>Calopteryx</a:t>
            </a:r>
            <a:r>
              <a:rPr lang="fr-FR" sz="1400" i="1" dirty="0"/>
              <a:t> </a:t>
            </a:r>
            <a:r>
              <a:rPr lang="fr-FR" sz="1400" i="1" dirty="0" err="1"/>
              <a:t>virgo</a:t>
            </a:r>
            <a:r>
              <a:rPr lang="fr-FR" sz="1400" i="1" dirty="0" smtClean="0"/>
              <a:t>) </a:t>
            </a:r>
            <a:r>
              <a:rPr lang="fr-FR" sz="1400" dirty="0"/>
              <a:t>M</a:t>
            </a:r>
            <a:r>
              <a:rPr lang="fr-FR" sz="1400" dirty="0" smtClean="0"/>
              <a:t>âle et Femelle</a:t>
            </a: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err="1" smtClean="0"/>
              <a:t>Caloptéryx</a:t>
            </a:r>
            <a:r>
              <a:rPr lang="fr-FR" sz="1400" dirty="0" smtClean="0"/>
              <a:t> </a:t>
            </a:r>
            <a:r>
              <a:rPr lang="fr-FR" sz="1400" dirty="0"/>
              <a:t>éclatant (</a:t>
            </a:r>
            <a:r>
              <a:rPr lang="fr-FR" sz="1400" i="1" dirty="0" err="1"/>
              <a:t>Calopteryx</a:t>
            </a:r>
            <a:r>
              <a:rPr lang="fr-FR" sz="1400" i="1" dirty="0"/>
              <a:t> </a:t>
            </a:r>
            <a:r>
              <a:rPr lang="fr-FR" sz="1400" i="1" dirty="0" err="1"/>
              <a:t>splendens</a:t>
            </a:r>
            <a:r>
              <a:rPr lang="fr-FR" sz="1400" dirty="0" smtClean="0"/>
              <a:t>) </a:t>
            </a:r>
            <a:r>
              <a:rPr lang="fr-FR" sz="1400" dirty="0"/>
              <a:t>M</a:t>
            </a:r>
            <a:r>
              <a:rPr lang="fr-FR" sz="1400" dirty="0" smtClean="0"/>
              <a:t>âle et Femelle </a:t>
            </a: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endParaRPr lang="fr-FR" sz="1400" dirty="0"/>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err="1" smtClean="0"/>
              <a:t>Sympétrum</a:t>
            </a:r>
            <a:r>
              <a:rPr lang="fr-FR" sz="1400" dirty="0" smtClean="0"/>
              <a:t> </a:t>
            </a:r>
            <a:r>
              <a:rPr lang="fr-FR" sz="1400" dirty="0"/>
              <a:t>de </a:t>
            </a:r>
            <a:r>
              <a:rPr lang="fr-FR" sz="1400" dirty="0" err="1"/>
              <a:t>Fonscolombe</a:t>
            </a:r>
            <a:r>
              <a:rPr lang="fr-FR" sz="1400" dirty="0"/>
              <a:t> (</a:t>
            </a:r>
            <a:r>
              <a:rPr lang="fr-FR" sz="1400" i="1" dirty="0" err="1"/>
              <a:t>Sympetrum</a:t>
            </a:r>
            <a:r>
              <a:rPr lang="fr-FR" sz="1400" i="1" dirty="0"/>
              <a:t>  </a:t>
            </a:r>
            <a:r>
              <a:rPr lang="fr-FR" sz="1400" i="1" dirty="0" err="1"/>
              <a:t>fonscolombii</a:t>
            </a:r>
            <a:r>
              <a:rPr lang="fr-FR" sz="1400" i="1" dirty="0"/>
              <a:t>) </a:t>
            </a:r>
            <a:r>
              <a:rPr lang="fr-FR" sz="1400" i="1" dirty="0" smtClean="0"/>
              <a:t> </a:t>
            </a:r>
            <a:r>
              <a:rPr lang="fr-FR" sz="1400" dirty="0" smtClean="0"/>
              <a:t>Mâle (gauche)</a:t>
            </a:r>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err="1" smtClean="0"/>
              <a:t>Cordulégastre</a:t>
            </a:r>
            <a:r>
              <a:rPr lang="fr-FR" sz="1400" dirty="0" smtClean="0"/>
              <a:t> </a:t>
            </a:r>
            <a:r>
              <a:rPr lang="fr-FR" sz="1400" dirty="0"/>
              <a:t>annelé (</a:t>
            </a:r>
            <a:r>
              <a:rPr lang="fr-FR" sz="1400" i="1" dirty="0" err="1"/>
              <a:t>Cordulegaster</a:t>
            </a:r>
            <a:r>
              <a:rPr lang="fr-FR" sz="1400" i="1" dirty="0"/>
              <a:t> </a:t>
            </a:r>
            <a:r>
              <a:rPr lang="fr-FR" sz="1400" i="1" dirty="0" err="1"/>
              <a:t>boltonii</a:t>
            </a:r>
            <a:r>
              <a:rPr lang="fr-FR" sz="1400" i="1" dirty="0" smtClean="0"/>
              <a:t>) </a:t>
            </a:r>
            <a:r>
              <a:rPr lang="fr-FR" sz="1400" dirty="0" smtClean="0"/>
              <a:t>Mâle (droite)</a:t>
            </a:r>
          </a:p>
        </p:txBody>
      </p:sp>
      <p:pic>
        <p:nvPicPr>
          <p:cNvPr id="4" name="Picture 9" descr="C:\Users\utilisateur\Desktop\Stage c\DSC_398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2375397" cy="158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utilisateur\Desktop\Stage c\DSC_506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6643" y="116632"/>
            <a:ext cx="2375397" cy="158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utilisateur\Desktop\Stage c\utilisé\DSC_4065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61"/>
          <a:stretch/>
        </p:blipFill>
        <p:spPr bwMode="auto">
          <a:xfrm>
            <a:off x="2566134" y="5085184"/>
            <a:ext cx="243594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Users\utilisateur\Desktop\Stage c\DSC_3923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719"/>
          <a:stretch/>
        </p:blipFill>
        <p:spPr bwMode="auto">
          <a:xfrm>
            <a:off x="112943" y="1772816"/>
            <a:ext cx="2369958" cy="1584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utilisateur\Desktop\Stage c\DSC_29911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9756" r="1336"/>
          <a:stretch/>
        </p:blipFill>
        <p:spPr bwMode="auto">
          <a:xfrm>
            <a:off x="2556643" y="1772816"/>
            <a:ext cx="2375397" cy="1584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tilisateur\Desktop\Stage c\DSC_1456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6134" y="3429000"/>
            <a:ext cx="2388148" cy="1584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tilisateur\Desktop\Stage c\DSC_422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26" y="3429000"/>
            <a:ext cx="2377313" cy="158527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tilisateur\Desktop\Stage c\utilisé\DSC_41751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363"/>
          <a:stretch/>
        </p:blipFill>
        <p:spPr bwMode="auto">
          <a:xfrm>
            <a:off x="104326" y="5085184"/>
            <a:ext cx="2362462" cy="15825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a:xfrm>
            <a:off x="1172344" y="6597352"/>
            <a:ext cx="2895600" cy="365125"/>
          </a:xfrm>
        </p:spPr>
        <p:txBody>
          <a:bodyPr/>
          <a:lstStyle/>
          <a:p>
            <a:r>
              <a:rPr lang="fr-FR" dirty="0" smtClean="0"/>
              <a:t>Crédit Photo - © César MONDOU</a:t>
            </a:r>
            <a:endParaRPr lang="fr-FR" dirty="0"/>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144</a:t>
            </a:fld>
            <a:endParaRPr lang="fr-FR"/>
          </a:p>
        </p:txBody>
      </p:sp>
      <p:sp>
        <p:nvSpPr>
          <p:cNvPr id="1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42295663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6" y="1045180"/>
            <a:ext cx="3672408" cy="4401205"/>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Mammifères</a:t>
            </a:r>
          </a:p>
          <a:p>
            <a:r>
              <a:rPr lang="fr-FR" sz="1400" dirty="0" smtClean="0"/>
              <a:t>-Biche (</a:t>
            </a:r>
            <a:r>
              <a:rPr lang="fr-FR" sz="1400" i="1" dirty="0" err="1" smtClean="0"/>
              <a:t>Cervus</a:t>
            </a:r>
            <a:r>
              <a:rPr lang="fr-FR" sz="1400" i="1" dirty="0" smtClean="0"/>
              <a:t> </a:t>
            </a:r>
            <a:r>
              <a:rPr lang="fr-FR" sz="1400" i="1" dirty="0" err="1" smtClean="0"/>
              <a:t>elaphus</a:t>
            </a:r>
            <a:r>
              <a:rPr lang="fr-FR" sz="1400" dirty="0" smtClean="0"/>
              <a:t>)</a:t>
            </a:r>
          </a:p>
          <a:p>
            <a:r>
              <a:rPr lang="fr-FR" sz="1400" dirty="0" smtClean="0"/>
              <a:t>-</a:t>
            </a:r>
            <a:r>
              <a:rPr lang="fr-FR" sz="1400" dirty="0"/>
              <a:t>E</a:t>
            </a:r>
            <a:r>
              <a:rPr lang="fr-FR" sz="1400" dirty="0" smtClean="0"/>
              <a:t>cureuil  roux (</a:t>
            </a:r>
            <a:r>
              <a:rPr lang="fr-FR" sz="1400" i="1" dirty="0" err="1"/>
              <a:t>Sciurus</a:t>
            </a:r>
            <a:r>
              <a:rPr lang="fr-FR" sz="1400" i="1" dirty="0"/>
              <a:t> </a:t>
            </a:r>
            <a:r>
              <a:rPr lang="fr-FR" sz="1400" i="1" dirty="0" err="1" smtClean="0"/>
              <a:t>vulgaris</a:t>
            </a:r>
            <a:r>
              <a:rPr lang="fr-FR" sz="1400" dirty="0" smtClean="0"/>
              <a:t>)</a:t>
            </a:r>
          </a:p>
          <a:p>
            <a:r>
              <a:rPr lang="fr-FR" sz="1400" dirty="0" smtClean="0"/>
              <a:t>-Loir Gris (</a:t>
            </a:r>
            <a:r>
              <a:rPr lang="fr-FR" sz="1400" i="1" dirty="0" err="1" smtClean="0"/>
              <a:t>Glis</a:t>
            </a:r>
            <a:r>
              <a:rPr lang="fr-FR" sz="1400" i="1" dirty="0" smtClean="0"/>
              <a:t> </a:t>
            </a:r>
            <a:r>
              <a:rPr lang="fr-FR" sz="1400" i="1" dirty="0" err="1" smtClean="0"/>
              <a:t>glis</a:t>
            </a:r>
            <a:r>
              <a:rPr lang="fr-FR" sz="1400" dirty="0" smtClean="0"/>
              <a:t>)</a:t>
            </a:r>
          </a:p>
          <a:p>
            <a:r>
              <a:rPr lang="fr-FR" sz="1400" dirty="0" smtClean="0"/>
              <a:t>-Mulot à Collier (</a:t>
            </a:r>
            <a:r>
              <a:rPr lang="fr-FR" sz="1400" i="1" dirty="0" err="1" smtClean="0"/>
              <a:t>Apodemus</a:t>
            </a:r>
            <a:r>
              <a:rPr lang="fr-FR" sz="1400" i="1" dirty="0" smtClean="0"/>
              <a:t> </a:t>
            </a:r>
            <a:r>
              <a:rPr lang="fr-FR" sz="1400" i="1" dirty="0" err="1" smtClean="0"/>
              <a:t>Flavicollis</a:t>
            </a:r>
            <a:r>
              <a:rPr lang="fr-FR" sz="1400" dirty="0" smtClean="0"/>
              <a:t>)</a:t>
            </a:r>
          </a:p>
          <a:p>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Reptiles </a:t>
            </a:r>
          </a:p>
          <a:p>
            <a:r>
              <a:rPr lang="fr-FR" sz="1400" dirty="0" smtClean="0"/>
              <a:t>-Lézard des murailles  (</a:t>
            </a:r>
            <a:r>
              <a:rPr lang="fr-FR" sz="1400" i="1" dirty="0" err="1" smtClean="0"/>
              <a:t>Podarcis</a:t>
            </a:r>
            <a:r>
              <a:rPr lang="fr-FR" sz="1400" i="1" dirty="0" smtClean="0"/>
              <a:t> </a:t>
            </a:r>
            <a:r>
              <a:rPr lang="fr-FR" sz="1400" i="1" dirty="0" err="1" smtClean="0"/>
              <a:t>Muralis</a:t>
            </a:r>
            <a:r>
              <a:rPr lang="fr-FR" sz="1400" dirty="0" smtClean="0"/>
              <a:t>)</a:t>
            </a:r>
            <a:r>
              <a:rPr lang="fr-FR" sz="1400" i="1" dirty="0" smtClean="0"/>
              <a:t> </a:t>
            </a:r>
            <a:r>
              <a:rPr lang="fr-FR" sz="1400" dirty="0" smtClean="0"/>
              <a:t>Mâle et Femelle  </a:t>
            </a:r>
          </a:p>
          <a:p>
            <a:endParaRPr lang="fr-FR" sz="1400" dirty="0" smtClean="0"/>
          </a:p>
          <a:p>
            <a:endParaRPr lang="fr-FR" sz="1400" dirty="0"/>
          </a:p>
          <a:p>
            <a:endParaRPr lang="fr-FR" sz="1400" dirty="0" smtClean="0"/>
          </a:p>
          <a:p>
            <a:r>
              <a:rPr lang="fr-FR" sz="1400" dirty="0" smtClean="0"/>
              <a:t>-Lézard vert occidental (</a:t>
            </a:r>
            <a:r>
              <a:rPr lang="fr-FR" sz="1400" i="1" dirty="0" err="1" smtClean="0"/>
              <a:t>Lacerta</a:t>
            </a:r>
            <a:r>
              <a:rPr lang="fr-FR" sz="1400" i="1" dirty="0" smtClean="0"/>
              <a:t> </a:t>
            </a:r>
            <a:r>
              <a:rPr lang="fr-FR" sz="1400" i="1" dirty="0" err="1" smtClean="0"/>
              <a:t>bilineata</a:t>
            </a:r>
            <a:r>
              <a:rPr lang="fr-FR" sz="1400" dirty="0" smtClean="0"/>
              <a:t>) Femelle</a:t>
            </a:r>
          </a:p>
          <a:p>
            <a:pPr marL="285750" indent="-285750">
              <a:buFontTx/>
              <a:buChar char="-"/>
            </a:pPr>
            <a:endParaRPr lang="fr-FR" sz="1400" dirty="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Amphibiens </a:t>
            </a:r>
          </a:p>
          <a:p>
            <a:r>
              <a:rPr lang="fr-FR" sz="1400" dirty="0" smtClean="0"/>
              <a:t>-Crapaud épineux (Bufo </a:t>
            </a:r>
            <a:r>
              <a:rPr lang="fr-FR" sz="1400" dirty="0" err="1" smtClean="0"/>
              <a:t>Bufo</a:t>
            </a:r>
            <a:r>
              <a:rPr lang="fr-FR" sz="1400" dirty="0" smtClean="0"/>
              <a:t> </a:t>
            </a:r>
            <a:r>
              <a:rPr lang="fr-FR" sz="1400" dirty="0" err="1" smtClean="0"/>
              <a:t>spinosus</a:t>
            </a:r>
            <a:r>
              <a:rPr lang="fr-FR" sz="1400" dirty="0" smtClean="0"/>
              <a:t>)</a:t>
            </a:r>
          </a:p>
        </p:txBody>
      </p:sp>
      <p:pic>
        <p:nvPicPr>
          <p:cNvPr id="6" name="Picture 5" descr="C:\Users\utilisateur\Desktop\Stage c\DSC_5460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205"/>
          <a:stretch/>
        </p:blipFill>
        <p:spPr bwMode="auto">
          <a:xfrm>
            <a:off x="3851920" y="944904"/>
            <a:ext cx="242938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utilisateur\Desktop\Stage c\DSC_3834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26" t="17306" r="4979"/>
          <a:stretch/>
        </p:blipFill>
        <p:spPr bwMode="auto">
          <a:xfrm>
            <a:off x="3851920" y="2817112"/>
            <a:ext cx="2429382"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tilisateur\Desktop\Stage c\DSC_4954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313056"/>
            <a:ext cx="242568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utilisateur\Desktop\Stage c\DSC_3852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029"/>
          <a:stretch/>
        </p:blipFill>
        <p:spPr bwMode="auto">
          <a:xfrm>
            <a:off x="6588224" y="4221088"/>
            <a:ext cx="2435814"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tilisateur\Desktop\Stage c\DSC_3962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30" t="6268" r="684" b="1"/>
          <a:stretch/>
        </p:blipFill>
        <p:spPr bwMode="auto">
          <a:xfrm>
            <a:off x="3847593" y="4689320"/>
            <a:ext cx="2433589"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145</a:t>
            </a:fld>
            <a:endParaRPr lang="fr-FR"/>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1" name="Titre 1"/>
          <p:cNvSpPr>
            <a:spLocks noGrp="1"/>
          </p:cNvSpPr>
          <p:nvPr>
            <p:ph type="title"/>
          </p:nvPr>
        </p:nvSpPr>
        <p:spPr>
          <a:xfrm>
            <a:off x="35496" y="-27384"/>
            <a:ext cx="3960440" cy="696542"/>
          </a:xfrm>
        </p:spPr>
        <p:txBody>
          <a:bodyPr>
            <a:noAutofit/>
          </a:bodyPr>
          <a:lstStyle/>
          <a:p>
            <a:r>
              <a:rPr lang="fr-FR" sz="3200" b="1" dirty="0" smtClean="0">
                <a:solidFill>
                  <a:srgbClr val="000066"/>
                </a:solidFill>
              </a:rPr>
              <a:t>d. La faune et la flore</a:t>
            </a:r>
            <a:endParaRPr lang="fr-FR" sz="3200" b="1" dirty="0">
              <a:solidFill>
                <a:srgbClr val="000066"/>
              </a:solidFill>
            </a:endParaRPr>
          </a:p>
        </p:txBody>
      </p:sp>
      <p:sp>
        <p:nvSpPr>
          <p:cNvPr id="12" name="ZoneTexte 11"/>
          <p:cNvSpPr txBox="1"/>
          <p:nvPr/>
        </p:nvSpPr>
        <p:spPr>
          <a:xfrm>
            <a:off x="323528" y="611396"/>
            <a:ext cx="2664296" cy="369332"/>
          </a:xfrm>
          <a:prstGeom prst="rect">
            <a:avLst/>
          </a:prstGeom>
          <a:noFill/>
        </p:spPr>
        <p:txBody>
          <a:bodyPr wrap="square" rtlCol="0">
            <a:spAutoFit/>
          </a:bodyPr>
          <a:lstStyle/>
          <a:p>
            <a:r>
              <a:rPr lang="fr-FR" b="1" dirty="0" smtClean="0"/>
              <a:t>1. Les espèces observées</a:t>
            </a:r>
            <a:endParaRPr lang="fr-FR" b="1" dirty="0"/>
          </a:p>
        </p:txBody>
      </p:sp>
    </p:spTree>
    <p:extLst>
      <p:ext uri="{BB962C8B-B14F-4D97-AF65-F5344CB8AC3E}">
        <p14:creationId xmlns:p14="http://schemas.microsoft.com/office/powerpoint/2010/main" val="359649318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611396"/>
            <a:ext cx="6068328" cy="369332"/>
          </a:xfrm>
          <a:prstGeom prst="rect">
            <a:avLst/>
          </a:prstGeom>
        </p:spPr>
        <p:txBody>
          <a:bodyPr wrap="none">
            <a:spAutoFit/>
          </a:bodyPr>
          <a:lstStyle/>
          <a:p>
            <a:r>
              <a:rPr lang="fr-FR" b="1" dirty="0"/>
              <a:t>2</a:t>
            </a:r>
            <a:r>
              <a:rPr lang="fr-FR" b="1" dirty="0" smtClean="0"/>
              <a:t>. </a:t>
            </a:r>
            <a:r>
              <a:rPr lang="fr-FR" b="1" dirty="0"/>
              <a:t>Les espèces </a:t>
            </a:r>
            <a:r>
              <a:rPr lang="fr-FR" b="1" dirty="0" smtClean="0"/>
              <a:t>perturbatrices pour l’Homme et pour l’écologie</a:t>
            </a:r>
          </a:p>
        </p:txBody>
      </p:sp>
      <p:pic>
        <p:nvPicPr>
          <p:cNvPr id="8195" name="Picture 3" descr="C:\Users\utilisateur\Desktop\Stage c\DSC_54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2767" y="2924944"/>
            <a:ext cx="2483369" cy="1656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utilisateur\Desktop\Stage c\DSC_544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2767" y="4725144"/>
            <a:ext cx="2483369" cy="1656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utilisateur\Desktop\Stage c\DSC_544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725144"/>
            <a:ext cx="2483369" cy="1656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utilisateur\Desktop\Stage c\DSC_544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2924944"/>
            <a:ext cx="2483368" cy="1656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04056" y="1032991"/>
            <a:ext cx="4716016" cy="307777"/>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Ambroisie à feuilles d’</a:t>
            </a:r>
            <a:r>
              <a:rPr lang="fr-FR" sz="1400" dirty="0" err="1" smtClean="0"/>
              <a:t>armoisie</a:t>
            </a:r>
            <a:r>
              <a:rPr lang="fr-FR" sz="1400" dirty="0" smtClean="0"/>
              <a:t> (</a:t>
            </a:r>
            <a:r>
              <a:rPr lang="fr-FR" sz="1400" i="1" dirty="0" err="1"/>
              <a:t>Ambrosia</a:t>
            </a:r>
            <a:r>
              <a:rPr lang="fr-FR" sz="1400" i="1" dirty="0"/>
              <a:t> </a:t>
            </a:r>
            <a:r>
              <a:rPr lang="fr-FR" sz="1400" i="1" dirty="0" err="1" smtClean="0"/>
              <a:t>artemisiifolia</a:t>
            </a:r>
            <a:r>
              <a:rPr lang="fr-FR" sz="1400" dirty="0" smtClean="0"/>
              <a:t>) </a:t>
            </a:r>
            <a:endParaRPr lang="fr-FR" sz="1400" dirty="0"/>
          </a:p>
        </p:txBody>
      </p:sp>
      <p:sp>
        <p:nvSpPr>
          <p:cNvPr id="2" name="Espace réservé du pied de page 1"/>
          <p:cNvSpPr>
            <a:spLocks noGrp="1"/>
          </p:cNvSpPr>
          <p:nvPr>
            <p:ph type="ftr" sz="quarter" idx="11"/>
          </p:nvPr>
        </p:nvSpPr>
        <p:spPr>
          <a:xfrm>
            <a:off x="3124200" y="6453336"/>
            <a:ext cx="2895600" cy="365125"/>
          </a:xfrm>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146</a:t>
            </a:fld>
            <a:endParaRPr lang="fr-FR"/>
          </a:p>
        </p:txBody>
      </p:sp>
      <p:sp>
        <p:nvSpPr>
          <p:cNvPr id="1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4" name="Titre 1"/>
          <p:cNvSpPr>
            <a:spLocks noGrp="1"/>
          </p:cNvSpPr>
          <p:nvPr>
            <p:ph type="title"/>
          </p:nvPr>
        </p:nvSpPr>
        <p:spPr>
          <a:xfrm>
            <a:off x="-36512" y="-27384"/>
            <a:ext cx="3816424" cy="696542"/>
          </a:xfrm>
        </p:spPr>
        <p:txBody>
          <a:bodyPr>
            <a:normAutofit fontScale="90000"/>
          </a:bodyPr>
          <a:lstStyle/>
          <a:p>
            <a:r>
              <a:rPr lang="fr-FR" sz="3200" b="1" dirty="0">
                <a:solidFill>
                  <a:srgbClr val="000066"/>
                </a:solidFill>
              </a:rPr>
              <a:t>d. La faune  et </a:t>
            </a:r>
            <a:r>
              <a:rPr lang="fr-FR" sz="3200" b="1" dirty="0" smtClean="0">
                <a:solidFill>
                  <a:srgbClr val="000066"/>
                </a:solidFill>
              </a:rPr>
              <a:t>la flore</a:t>
            </a:r>
            <a:endParaRPr lang="fr-FR" sz="3200" b="1" dirty="0">
              <a:solidFill>
                <a:srgbClr val="000066"/>
              </a:solidFill>
            </a:endParaRPr>
          </a:p>
        </p:txBody>
      </p:sp>
      <p:pic>
        <p:nvPicPr>
          <p:cNvPr id="16" name="Picture 2" descr="C:\Users\utilisateur\Desktop\Stage c\DSC_544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48" y="2924944"/>
            <a:ext cx="2483368" cy="165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utilisateur\Desktop\Stage c\DSC_545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447" y="4725144"/>
            <a:ext cx="2483369" cy="165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3528" y="1395933"/>
            <a:ext cx="8568952" cy="1600438"/>
          </a:xfrm>
          <a:prstGeom prst="rect">
            <a:avLst/>
          </a:prstGeom>
        </p:spPr>
        <p:txBody>
          <a:bodyPr wrap="square">
            <a:spAutoFit/>
          </a:bodyPr>
          <a:lstStyle/>
          <a:p>
            <a:r>
              <a:rPr lang="fr-FR" sz="1400" b="1" dirty="0" smtClean="0"/>
              <a:t>Elle est présente sur les terres remuées. (Agriculture et DDT)</a:t>
            </a:r>
          </a:p>
          <a:p>
            <a:r>
              <a:rPr lang="fr-FR" sz="1400" b="1" dirty="0" smtClean="0"/>
              <a:t>Ambroisie</a:t>
            </a:r>
            <a:r>
              <a:rPr lang="fr-FR" sz="1400" b="1" dirty="0"/>
              <a:t> : tous responsables !</a:t>
            </a:r>
          </a:p>
          <a:p>
            <a:r>
              <a:rPr lang="fr-FR" sz="1400" dirty="0" smtClean="0"/>
              <a:t>C’est </a:t>
            </a:r>
            <a:r>
              <a:rPr lang="fr-FR" sz="1400" dirty="0"/>
              <a:t>une </a:t>
            </a:r>
            <a:r>
              <a:rPr lang="fr-FR" sz="1400" dirty="0" smtClean="0"/>
              <a:t>plante</a:t>
            </a:r>
            <a:r>
              <a:rPr lang="fr-FR" sz="1400" dirty="0"/>
              <a:t> herbacée annuelle envahissante de la famille des Astéracées, originaire d'Amérique du </a:t>
            </a:r>
            <a:r>
              <a:rPr lang="fr-FR" sz="1400" dirty="0" smtClean="0"/>
              <a:t>Nord.</a:t>
            </a:r>
            <a:endParaRPr lang="fr-FR" sz="1400" dirty="0"/>
          </a:p>
          <a:p>
            <a:r>
              <a:rPr lang="fr-FR" sz="1400" dirty="0"/>
              <a:t>L’ambroisie à feuilles d’armoise est responsable de graves problèmes de santé publique, principalement des atteintes de la sphère ORL pouvant aller jusqu’à l’asthme.</a:t>
            </a:r>
          </a:p>
          <a:p>
            <a:r>
              <a:rPr lang="fr-FR" sz="1400" dirty="0" smtClean="0"/>
              <a:t>(extrait d’une Annexe du DOCOB de la réserve naturelle des Ramières « suivi 207 : incidences de la lutte contre l’Ambroisie »)</a:t>
            </a:r>
            <a:endParaRPr lang="fr-FR" sz="1400" dirty="0"/>
          </a:p>
        </p:txBody>
      </p:sp>
    </p:spTree>
    <p:extLst>
      <p:ext uri="{BB962C8B-B14F-4D97-AF65-F5344CB8AC3E}">
        <p14:creationId xmlns:p14="http://schemas.microsoft.com/office/powerpoint/2010/main" val="145055509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627784" y="6381328"/>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a:xfrm>
            <a:off x="6542856" y="6376243"/>
            <a:ext cx="2133600" cy="365125"/>
          </a:xfrm>
        </p:spPr>
        <p:txBody>
          <a:bodyPr/>
          <a:lstStyle/>
          <a:p>
            <a:fld id="{97C0D9E2-4B4D-4793-9541-2F7B162482D3}" type="slidenum">
              <a:rPr lang="fr-FR" smtClean="0"/>
              <a:t>147</a:t>
            </a:fld>
            <a:endParaRPr lang="fr-FR"/>
          </a:p>
        </p:txBody>
      </p:sp>
      <p:sp>
        <p:nvSpPr>
          <p:cNvPr id="5" name="Titre 1"/>
          <p:cNvSpPr txBox="1">
            <a:spLocks/>
          </p:cNvSpPr>
          <p:nvPr/>
        </p:nvSpPr>
        <p:spPr>
          <a:xfrm>
            <a:off x="35496" y="-27384"/>
            <a:ext cx="3816424" cy="55252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d. La faune  et la flore</a:t>
            </a:r>
            <a:endParaRPr lang="fr-FR" sz="3200" b="1" dirty="0">
              <a:solidFill>
                <a:srgbClr val="000066"/>
              </a:solidFill>
            </a:endParaRP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Rectangle 1"/>
          <p:cNvSpPr/>
          <p:nvPr/>
        </p:nvSpPr>
        <p:spPr>
          <a:xfrm>
            <a:off x="251520" y="2913906"/>
            <a:ext cx="3816424" cy="3539430"/>
          </a:xfrm>
          <a:prstGeom prst="rect">
            <a:avLst/>
          </a:prstGeom>
        </p:spPr>
        <p:txBody>
          <a:bodyPr wrap="square">
            <a:spAutoFit/>
          </a:bodyPr>
          <a:lstStyle/>
          <a:p>
            <a:r>
              <a:rPr lang="fr-FR" sz="1400" b="1" dirty="0"/>
              <a:t>La lutte biologique dans la réserve naturelle nationale des </a:t>
            </a:r>
            <a:r>
              <a:rPr lang="fr-FR" sz="1400" b="1" dirty="0" smtClean="0"/>
              <a:t>Ramières (situé entre Allex et Grâne)</a:t>
            </a:r>
            <a:endParaRPr lang="fr-FR" sz="1400" b="1" dirty="0"/>
          </a:p>
          <a:p>
            <a:r>
              <a:rPr lang="fr-FR" sz="1400" dirty="0"/>
              <a:t>Le pâturage ovin a été testé dans la réserve naturelle nationale des Ramières de la Drôme depuis 2004. Entre 2008 et 2013, un éleveur local a été payé 100 euros par ha pour faire pâturer un troupeau de 300 brebis entre le 15 juillet et le 15 août sur 70 ha. Cela donne de très bons résultats pour les milieux naturels fragiles et d’accès difficile, mais nécessite d’employer un berger. Le pâturage dirigé par le berger expérimenté permet d’obtenir </a:t>
            </a:r>
            <a:r>
              <a:rPr lang="fr-FR" sz="1400" dirty="0" smtClean="0"/>
              <a:t>une </a:t>
            </a:r>
            <a:r>
              <a:rPr lang="fr-FR" sz="1400" dirty="0"/>
              <a:t>destruction d’environ 80% des fleurs mâles d’ambroisie</a:t>
            </a:r>
            <a:r>
              <a:rPr lang="fr-FR" sz="1400" dirty="0" smtClean="0"/>
              <a:t>.</a:t>
            </a:r>
            <a:r>
              <a:rPr lang="fr-FR" sz="1400" dirty="0"/>
              <a:t> (extrait « suivi 207 : incidences de la lutte contre l’Ambroisie »)</a:t>
            </a:r>
          </a:p>
          <a:p>
            <a:endParaRPr lang="fr-FR" sz="1400" dirty="0"/>
          </a:p>
        </p:txBody>
      </p:sp>
      <p:pic>
        <p:nvPicPr>
          <p:cNvPr id="7" name="Image 6"/>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3968" y="2924944"/>
            <a:ext cx="3960440" cy="3240360"/>
          </a:xfrm>
          <a:prstGeom prst="rect">
            <a:avLst/>
          </a:prstGeom>
          <a:noFill/>
          <a:ln w="9525">
            <a:noFill/>
            <a:miter lim="800000"/>
            <a:headEnd/>
            <a:tailEnd/>
          </a:ln>
        </p:spPr>
      </p:pic>
      <p:sp>
        <p:nvSpPr>
          <p:cNvPr id="9" name="Rectangle 8"/>
          <p:cNvSpPr/>
          <p:nvPr/>
        </p:nvSpPr>
        <p:spPr>
          <a:xfrm>
            <a:off x="251520" y="822191"/>
            <a:ext cx="8856984" cy="2246769"/>
          </a:xfrm>
          <a:prstGeom prst="rect">
            <a:avLst/>
          </a:prstGeom>
        </p:spPr>
        <p:txBody>
          <a:bodyPr wrap="square">
            <a:spAutoFit/>
          </a:bodyPr>
          <a:lstStyle/>
          <a:p>
            <a:r>
              <a:rPr lang="fr-FR" sz="1400" b="1" dirty="0"/>
              <a:t>L’allergie à l’ambroisie : un problème de pollen</a:t>
            </a:r>
          </a:p>
          <a:p>
            <a:r>
              <a:rPr lang="fr-FR" sz="1400" dirty="0"/>
              <a:t>En Rhône-Alpes, les enquêtes épidémiologiques indiquent qu’environ  </a:t>
            </a:r>
            <a:r>
              <a:rPr lang="fr-FR" sz="1400" u="sng" dirty="0"/>
              <a:t>16 % de la population </a:t>
            </a:r>
            <a:r>
              <a:rPr lang="fr-FR" sz="1400" u="sng" dirty="0" smtClean="0"/>
              <a:t>est sensible</a:t>
            </a:r>
            <a:r>
              <a:rPr lang="fr-FR" sz="1400" dirty="0" smtClean="0"/>
              <a:t> </a:t>
            </a:r>
            <a:r>
              <a:rPr lang="fr-FR" sz="1400" dirty="0"/>
              <a:t>au pollen de l’ambroisie, chiffre qui tendrait vers 25 % pour la Drôme et </a:t>
            </a:r>
            <a:r>
              <a:rPr lang="fr-FR" sz="1400" dirty="0" smtClean="0"/>
              <a:t>l’Ardèche.</a:t>
            </a:r>
            <a:endParaRPr lang="fr-FR" sz="1400" dirty="0"/>
          </a:p>
          <a:p>
            <a:r>
              <a:rPr lang="fr-FR" sz="1400" dirty="0"/>
              <a:t>Les symptômes de </a:t>
            </a:r>
            <a:r>
              <a:rPr lang="fr-FR" sz="1400" dirty="0" smtClean="0"/>
              <a:t>rhino conjonctivite </a:t>
            </a:r>
            <a:r>
              <a:rPr lang="fr-FR" sz="1400" dirty="0"/>
              <a:t>concernent 90 % des personnes sensibles, les manifestations asthmatiques 50 %, et les symptômes cutanés 15 %, avec une fatigue généralisée </a:t>
            </a:r>
            <a:r>
              <a:rPr lang="fr-FR" sz="1400" dirty="0" smtClean="0"/>
              <a:t>dans </a:t>
            </a:r>
            <a:r>
              <a:rPr lang="fr-FR" sz="1400" dirty="0"/>
              <a:t>tous les cas.</a:t>
            </a:r>
          </a:p>
          <a:p>
            <a:r>
              <a:rPr lang="fr-FR" sz="1400" dirty="0"/>
              <a:t>Un complément intéressant et prometteur aux antihistaminiques et corticoïdes prescrits est la désensibilisation par voie </a:t>
            </a:r>
            <a:r>
              <a:rPr lang="fr-FR" sz="1400" dirty="0" err="1" smtClean="0"/>
              <a:t>sub</a:t>
            </a:r>
            <a:r>
              <a:rPr lang="fr-FR" sz="1400" dirty="0" smtClean="0"/>
              <a:t> linguale</a:t>
            </a:r>
            <a:r>
              <a:rPr lang="fr-FR" sz="1400" dirty="0"/>
              <a:t>, avec un taux de réussite de 75 %, mais qui nécessite une prise quotidienne pendant 3 mois, 4 années de </a:t>
            </a:r>
            <a:r>
              <a:rPr lang="fr-FR" sz="1400" dirty="0" smtClean="0"/>
              <a:t>suite. Groupement </a:t>
            </a:r>
            <a:r>
              <a:rPr lang="fr-FR" sz="1400" dirty="0"/>
              <a:t>des allergologues de la moyenne vallée du </a:t>
            </a:r>
            <a:r>
              <a:rPr lang="fr-FR" sz="1400" dirty="0" smtClean="0"/>
              <a:t>Rhône International </a:t>
            </a:r>
            <a:r>
              <a:rPr lang="fr-FR" sz="1400" dirty="0" err="1"/>
              <a:t>Ragweed</a:t>
            </a:r>
            <a:r>
              <a:rPr lang="fr-FR" sz="1400" dirty="0"/>
              <a:t> </a:t>
            </a:r>
            <a:r>
              <a:rPr lang="fr-FR" sz="1400" dirty="0" smtClean="0"/>
              <a:t>Society </a:t>
            </a:r>
            <a:r>
              <a:rPr lang="fr-FR" sz="1400" dirty="0"/>
              <a:t>(extrait </a:t>
            </a:r>
            <a:r>
              <a:rPr lang="fr-FR" sz="1400" dirty="0" smtClean="0"/>
              <a:t>«</a:t>
            </a:r>
            <a:r>
              <a:rPr lang="fr-FR" sz="1400" dirty="0"/>
              <a:t> suivi 207 : incidences de la lutte contre l’Ambroisie »)</a:t>
            </a:r>
          </a:p>
          <a:p>
            <a:endParaRPr lang="fr-FR" sz="1400" dirty="0"/>
          </a:p>
        </p:txBody>
      </p:sp>
      <p:sp>
        <p:nvSpPr>
          <p:cNvPr id="10" name="Rectangle 9"/>
          <p:cNvSpPr/>
          <p:nvPr/>
        </p:nvSpPr>
        <p:spPr>
          <a:xfrm>
            <a:off x="4499992" y="6165304"/>
            <a:ext cx="4200189" cy="261610"/>
          </a:xfrm>
          <a:prstGeom prst="rect">
            <a:avLst/>
          </a:prstGeom>
        </p:spPr>
        <p:txBody>
          <a:bodyPr wrap="none">
            <a:spAutoFit/>
          </a:bodyPr>
          <a:lstStyle/>
          <a:p>
            <a:pPr marL="171450" indent="-171450">
              <a:buFont typeface="Wingdings" panose="05000000000000000000" pitchFamily="2" charset="2"/>
              <a:buChar char="v"/>
            </a:pPr>
            <a:r>
              <a:rPr lang="fr-FR" sz="1100" dirty="0"/>
              <a:t>Lien utile : l’observatoire de l’ambroisie </a:t>
            </a:r>
            <a:r>
              <a:rPr lang="fr-FR" sz="1100" u="sng" dirty="0" smtClean="0">
                <a:hlinkClick r:id="rId3"/>
              </a:rPr>
              <a:t>http</a:t>
            </a:r>
            <a:r>
              <a:rPr lang="fr-FR" sz="1100" u="sng" dirty="0">
                <a:hlinkClick r:id="rId3"/>
              </a:rPr>
              <a:t>://www.ambroisie.info</a:t>
            </a:r>
            <a:endParaRPr lang="fr-FR" sz="1100" dirty="0"/>
          </a:p>
        </p:txBody>
      </p:sp>
      <p:sp>
        <p:nvSpPr>
          <p:cNvPr id="11" name="Rectangle 10"/>
          <p:cNvSpPr/>
          <p:nvPr/>
        </p:nvSpPr>
        <p:spPr>
          <a:xfrm>
            <a:off x="186206" y="469881"/>
            <a:ext cx="6068328" cy="369332"/>
          </a:xfrm>
          <a:prstGeom prst="rect">
            <a:avLst/>
          </a:prstGeom>
        </p:spPr>
        <p:txBody>
          <a:bodyPr wrap="none">
            <a:spAutoFit/>
          </a:bodyPr>
          <a:lstStyle/>
          <a:p>
            <a:r>
              <a:rPr lang="fr-FR" b="1" dirty="0"/>
              <a:t>2</a:t>
            </a:r>
            <a:r>
              <a:rPr lang="fr-FR" b="1" dirty="0" smtClean="0"/>
              <a:t>. </a:t>
            </a:r>
            <a:r>
              <a:rPr lang="fr-FR" b="1" dirty="0"/>
              <a:t>Les espèces </a:t>
            </a:r>
            <a:r>
              <a:rPr lang="fr-FR" b="1" dirty="0" smtClean="0"/>
              <a:t>perturbatrices pour l’Homme et pour l’écologie</a:t>
            </a:r>
          </a:p>
        </p:txBody>
      </p:sp>
    </p:spTree>
    <p:extLst>
      <p:ext uri="{BB962C8B-B14F-4D97-AF65-F5344CB8AC3E}">
        <p14:creationId xmlns:p14="http://schemas.microsoft.com/office/powerpoint/2010/main" val="6175389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0" y="1288625"/>
            <a:ext cx="2186817" cy="307777"/>
          </a:xfrm>
          <a:prstGeom prst="rect">
            <a:avLst/>
          </a:prstGeom>
        </p:spPr>
        <p:txBody>
          <a:bodyPr wrap="none">
            <a:spAutoFit/>
          </a:bodyPr>
          <a:lstStyle/>
          <a:p>
            <a:pPr marL="285750" indent="-285750">
              <a:buFont typeface="Wingdings" panose="05000000000000000000" pitchFamily="2" charset="2"/>
              <a:buChar char="Ø"/>
            </a:pPr>
            <a:r>
              <a:rPr lang="fr-FR" sz="1400" dirty="0" smtClean="0"/>
              <a:t>Le Sanglier (</a:t>
            </a:r>
            <a:r>
              <a:rPr lang="fr-FR" sz="1400" i="1" dirty="0" smtClean="0"/>
              <a:t>Sus </a:t>
            </a:r>
            <a:r>
              <a:rPr lang="fr-FR" sz="1400" i="1" dirty="0" err="1" smtClean="0"/>
              <a:t>Scrofa</a:t>
            </a:r>
            <a:r>
              <a:rPr lang="fr-FR" sz="1400" dirty="0" smtClean="0"/>
              <a:t>) </a:t>
            </a:r>
            <a:endParaRPr lang="fr-FR" sz="1400" dirty="0"/>
          </a:p>
        </p:txBody>
      </p:sp>
      <p:sp>
        <p:nvSpPr>
          <p:cNvPr id="2" name="Espace réservé du pied de page 1"/>
          <p:cNvSpPr>
            <a:spLocks noGrp="1"/>
          </p:cNvSpPr>
          <p:nvPr>
            <p:ph type="ftr" sz="quarter" idx="11"/>
          </p:nvPr>
        </p:nvSpPr>
        <p:spPr>
          <a:xfrm>
            <a:off x="3124200" y="6448251"/>
            <a:ext cx="2895600" cy="365125"/>
          </a:xfrm>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148</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Titre 1"/>
          <p:cNvSpPr>
            <a:spLocks noGrp="1"/>
          </p:cNvSpPr>
          <p:nvPr>
            <p:ph type="title"/>
          </p:nvPr>
        </p:nvSpPr>
        <p:spPr>
          <a:xfrm>
            <a:off x="-36512" y="44624"/>
            <a:ext cx="3672408" cy="751438"/>
          </a:xfrm>
        </p:spPr>
        <p:txBody>
          <a:bodyPr>
            <a:normAutofit fontScale="90000"/>
          </a:bodyPr>
          <a:lstStyle/>
          <a:p>
            <a:r>
              <a:rPr lang="fr-FR" sz="3200" b="1" dirty="0" smtClean="0">
                <a:solidFill>
                  <a:srgbClr val="000066"/>
                </a:solidFill>
              </a:rPr>
              <a:t>d. La faune et la flore</a:t>
            </a:r>
            <a:endParaRPr lang="fr-FR" sz="3200" b="1" dirty="0">
              <a:solidFill>
                <a:srgbClr val="000066"/>
              </a:solidFill>
            </a:endParaRPr>
          </a:p>
        </p:txBody>
      </p:sp>
      <p:sp>
        <p:nvSpPr>
          <p:cNvPr id="4" name="ZoneTexte 3"/>
          <p:cNvSpPr txBox="1"/>
          <p:nvPr/>
        </p:nvSpPr>
        <p:spPr>
          <a:xfrm>
            <a:off x="323528" y="1556792"/>
            <a:ext cx="8280920" cy="2677656"/>
          </a:xfrm>
          <a:prstGeom prst="rect">
            <a:avLst/>
          </a:prstGeom>
          <a:noFill/>
        </p:spPr>
        <p:txBody>
          <a:bodyPr wrap="square" rtlCol="0">
            <a:spAutoFit/>
          </a:bodyPr>
          <a:lstStyle/>
          <a:p>
            <a:r>
              <a:rPr lang="fr-FR" sz="1400" dirty="0" smtClean="0"/>
              <a:t>J’ai appris grâce aux divers témoignages des agriculteurs et locaux, que la pratique de la chasse était très importante dans le Diois. Elle contribue à une diminution importantes des effectifs de certaines espèces : Lagopèdes et Tétras lyre par exemple, et à une nette augmentation voire à prolifération d’autres et c’est le cas du sanglier. </a:t>
            </a:r>
          </a:p>
          <a:p>
            <a:endParaRPr lang="fr-FR" sz="1400" dirty="0" smtClean="0"/>
          </a:p>
          <a:p>
            <a:r>
              <a:rPr lang="fr-FR" sz="1400" dirty="0" smtClean="0"/>
              <a:t>Plusieurs élevages « clandestins » de sangliers ont été retrouvés dans la région. Le terme de « </a:t>
            </a:r>
            <a:r>
              <a:rPr lang="fr-FR" sz="1400" dirty="0" err="1" smtClean="0"/>
              <a:t>cochongliers</a:t>
            </a:r>
            <a:r>
              <a:rPr lang="fr-FR" sz="1400" dirty="0" smtClean="0"/>
              <a:t> » revient souvent. Car l’espèce est élevée de la même façon qu’un cochon, mais au lieu d’être directement tué pour être mangé, il est relâché dans la nature pour ce « loisir » mortifère. Les populations augmentent et son comportement s’est métamorphosé : il n’a plus peur de l’Homme. Il n’hésite pas à aller de journée ravager les cultures. C’est le cas d’ Aimé Clément viticulteur, qui m’a montré son exploitation. La terre était retournée entre chaque sillon, mais heureusement le sanglier n’avait pas mangé les raisins car ceux-ci n’étaient pas encore mûrs. Seul moyen de défense, un bout de ficelle autours de la parcelle. </a:t>
            </a:r>
          </a:p>
        </p:txBody>
      </p:sp>
      <p:sp>
        <p:nvSpPr>
          <p:cNvPr id="8" name="Rectangle 7"/>
          <p:cNvSpPr/>
          <p:nvPr/>
        </p:nvSpPr>
        <p:spPr>
          <a:xfrm>
            <a:off x="303872" y="827420"/>
            <a:ext cx="6068328" cy="369332"/>
          </a:xfrm>
          <a:prstGeom prst="rect">
            <a:avLst/>
          </a:prstGeom>
        </p:spPr>
        <p:txBody>
          <a:bodyPr wrap="none">
            <a:spAutoFit/>
          </a:bodyPr>
          <a:lstStyle/>
          <a:p>
            <a:r>
              <a:rPr lang="fr-FR" b="1" dirty="0"/>
              <a:t>2</a:t>
            </a:r>
            <a:r>
              <a:rPr lang="fr-FR" b="1" dirty="0" smtClean="0"/>
              <a:t>. </a:t>
            </a:r>
            <a:r>
              <a:rPr lang="fr-FR" b="1" dirty="0"/>
              <a:t>Les espèces </a:t>
            </a:r>
            <a:r>
              <a:rPr lang="fr-FR" b="1" dirty="0" smtClean="0"/>
              <a:t>perturbatrices pour l’Homme et pour l’écologie</a:t>
            </a:r>
          </a:p>
        </p:txBody>
      </p:sp>
      <p:pic>
        <p:nvPicPr>
          <p:cNvPr id="1027" name="Picture 3" descr="C:\Users\utilisateur\Desktop\Stage c\DSC_51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44" y="4185336"/>
            <a:ext cx="3401134" cy="22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tilisateur\Desktop\Stage c\DSC_5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5" y="4185336"/>
            <a:ext cx="3401136" cy="22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3342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124200" y="6525344"/>
            <a:ext cx="2895600" cy="365125"/>
          </a:xfrm>
        </p:spPr>
        <p:txBody>
          <a:bodyPr/>
          <a:lstStyle/>
          <a:p>
            <a:r>
              <a:rPr lang="fr-FR" dirty="0" smtClean="0"/>
              <a:t>Crédit Photo - © César MONDOU</a:t>
            </a:r>
            <a:endParaRPr lang="fr-FR" dirty="0"/>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149</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Titre 1"/>
          <p:cNvSpPr>
            <a:spLocks noGrp="1"/>
          </p:cNvSpPr>
          <p:nvPr>
            <p:ph type="title"/>
          </p:nvPr>
        </p:nvSpPr>
        <p:spPr>
          <a:xfrm>
            <a:off x="-36512" y="44624"/>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
        <p:nvSpPr>
          <p:cNvPr id="8" name="Rectangle 7"/>
          <p:cNvSpPr/>
          <p:nvPr/>
        </p:nvSpPr>
        <p:spPr>
          <a:xfrm>
            <a:off x="303872" y="827420"/>
            <a:ext cx="6068328" cy="369332"/>
          </a:xfrm>
          <a:prstGeom prst="rect">
            <a:avLst/>
          </a:prstGeom>
        </p:spPr>
        <p:txBody>
          <a:bodyPr wrap="none">
            <a:spAutoFit/>
          </a:bodyPr>
          <a:lstStyle/>
          <a:p>
            <a:r>
              <a:rPr lang="fr-FR" b="1" dirty="0"/>
              <a:t>2</a:t>
            </a:r>
            <a:r>
              <a:rPr lang="fr-FR" b="1" dirty="0" smtClean="0"/>
              <a:t>. </a:t>
            </a:r>
            <a:r>
              <a:rPr lang="fr-FR" b="1" dirty="0"/>
              <a:t>Les espèces </a:t>
            </a:r>
            <a:r>
              <a:rPr lang="fr-FR" b="1" dirty="0" smtClean="0"/>
              <a:t>perturbatrices pour l’Homme et pour l’écologie</a:t>
            </a:r>
          </a:p>
        </p:txBody>
      </p:sp>
      <p:sp>
        <p:nvSpPr>
          <p:cNvPr id="4" name="ZoneTexte 3"/>
          <p:cNvSpPr txBox="1"/>
          <p:nvPr/>
        </p:nvSpPr>
        <p:spPr>
          <a:xfrm>
            <a:off x="467544" y="1268760"/>
            <a:ext cx="3600400" cy="307777"/>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La Pyrale du Buis (</a:t>
            </a:r>
            <a:r>
              <a:rPr lang="fr-FR" sz="1400" i="1" dirty="0" smtClean="0"/>
              <a:t>Cydalima perspectalis</a:t>
            </a:r>
            <a:r>
              <a:rPr lang="fr-FR" sz="1400" dirty="0" smtClean="0"/>
              <a:t>)</a:t>
            </a:r>
            <a:r>
              <a:rPr lang="fr-FR" sz="1400" i="1" dirty="0" smtClean="0"/>
              <a:t> </a:t>
            </a:r>
            <a:endParaRPr lang="fr-FR" sz="1400" i="1" dirty="0"/>
          </a:p>
        </p:txBody>
      </p:sp>
      <p:sp>
        <p:nvSpPr>
          <p:cNvPr id="9" name="ZoneTexte 8"/>
          <p:cNvSpPr txBox="1"/>
          <p:nvPr/>
        </p:nvSpPr>
        <p:spPr>
          <a:xfrm>
            <a:off x="447888" y="1539369"/>
            <a:ext cx="8300576" cy="954107"/>
          </a:xfrm>
          <a:prstGeom prst="rect">
            <a:avLst/>
          </a:prstGeom>
          <a:noFill/>
        </p:spPr>
        <p:txBody>
          <a:bodyPr wrap="square" rtlCol="0">
            <a:spAutoFit/>
          </a:bodyPr>
          <a:lstStyle/>
          <a:p>
            <a:r>
              <a:rPr lang="fr-FR" sz="1400" dirty="0" smtClean="0"/>
              <a:t>Cet espèce envahissante de Lépidoptère ne cesse de gagner du terrain sur la région Rhône-Alpes-Auvergne. Elle est arrivée en masse depuis cette année dans le Diois. La chenille de la pyrale du buis comme son nom l’indique, raffole de la feuille du buis. J’ai pu ainsi observer beaucoup de buis morts sur les communes de Die et </a:t>
            </a:r>
            <a:r>
              <a:rPr lang="fr-FR" sz="1400" dirty="0"/>
              <a:t>P</a:t>
            </a:r>
            <a:r>
              <a:rPr lang="fr-FR" sz="1400" dirty="0" smtClean="0"/>
              <a:t>onnet. </a:t>
            </a:r>
          </a:p>
          <a:p>
            <a:r>
              <a:rPr lang="fr-FR" sz="1400" dirty="0" smtClean="0"/>
              <a:t>Quelques photos : </a:t>
            </a:r>
            <a:endParaRPr lang="fr-FR" sz="1400" dirty="0"/>
          </a:p>
        </p:txBody>
      </p:sp>
      <p:pic>
        <p:nvPicPr>
          <p:cNvPr id="2050" name="Picture 2" descr="C:\Users\utilisateur\Desktop\Stage c\DSC_42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1110" y="2662596"/>
            <a:ext cx="2769082" cy="18465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tilisateur\Desktop\Stage c\DSC_42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750829"/>
            <a:ext cx="2769080" cy="1846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tilisateur\Desktop\Stage c\DSC_47311.jpg"/>
          <p:cNvPicPr>
            <a:picLocks noChangeAspect="1" noChangeArrowheads="1"/>
          </p:cNvPicPr>
          <p:nvPr/>
        </p:nvPicPr>
        <p:blipFill rotWithShape="1">
          <a:blip r:embed="rId4">
            <a:extLst>
              <a:ext uri="{28A0092B-C50C-407E-A947-70E740481C1C}">
                <a14:useLocalDpi xmlns:a14="http://schemas.microsoft.com/office/drawing/2010/main" val="0"/>
              </a:ext>
            </a:extLst>
          </a:blip>
          <a:srcRect l="16300" t="26580" r="29096" b="19519"/>
          <a:stretch/>
        </p:blipFill>
        <p:spPr bwMode="auto">
          <a:xfrm>
            <a:off x="532856" y="2718068"/>
            <a:ext cx="2805179" cy="184652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tilisateur\Desktop\Stage c\DSC_54291.jpg"/>
          <p:cNvPicPr>
            <a:picLocks noChangeAspect="1" noChangeArrowheads="1"/>
          </p:cNvPicPr>
          <p:nvPr/>
        </p:nvPicPr>
        <p:blipFill rotWithShape="1">
          <a:blip r:embed="rId5">
            <a:extLst>
              <a:ext uri="{28A0092B-C50C-407E-A947-70E740481C1C}">
                <a14:useLocalDpi xmlns:a14="http://schemas.microsoft.com/office/drawing/2010/main" val="0"/>
              </a:ext>
            </a:extLst>
          </a:blip>
          <a:srcRect l="28486" t="23161" r="14657" b="20560"/>
          <a:stretch/>
        </p:blipFill>
        <p:spPr bwMode="auto">
          <a:xfrm>
            <a:off x="3502653" y="4750828"/>
            <a:ext cx="2797539" cy="184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36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009" y="692696"/>
            <a:ext cx="3923927" cy="3754874"/>
          </a:xfrm>
          <a:prstGeom prst="rect">
            <a:avLst/>
          </a:prstGeom>
        </p:spPr>
        <p:txBody>
          <a:bodyPr wrap="square">
            <a:spAutoFit/>
          </a:bodyPr>
          <a:lstStyle/>
          <a:p>
            <a:r>
              <a:rPr lang="fr-FR" sz="1400" dirty="0" smtClean="0"/>
              <a:t>Entre Rhône et Alpes, le territoire drômois  présente un riche patrimoine préhistorique, une diversité de sites et de périodes, un demi-million d’années d’histoire humaine...</a:t>
            </a:r>
            <a:br>
              <a:rPr lang="fr-FR" sz="1400" dirty="0" smtClean="0"/>
            </a:br>
            <a:r>
              <a:rPr lang="fr-FR" sz="1400" dirty="0" smtClean="0"/>
              <a:t>Sur les anciennes terrasses alluviales qui forgent au cours des temps glaciaires les paysages, se trouvent les traces les plus anciennes de présence humaine, galets taillés, premiers outils, datés de 400 000 ans. Au cours du Paléolithique, les steppes froides occupent les plaines où vivent de grands troupeaux d’herbivores.</a:t>
            </a:r>
            <a:br>
              <a:rPr lang="fr-FR" sz="1400" dirty="0" smtClean="0"/>
            </a:br>
            <a:r>
              <a:rPr lang="fr-FR" sz="1400" dirty="0" smtClean="0"/>
              <a:t>Les occupations de chasseurs nomades se retrouvent en grottes, mais aussi en campements de plein air. Ils nous ont laissé, il y a 17 000 ans, des œuvres d’art, puis 3 000 ans plus tard, un des premiers systèmes de notation, prémices de l’écriture, important jalon de l’histoire.</a:t>
            </a:r>
            <a:endParaRPr lang="fr-FR" sz="1100" dirty="0"/>
          </a:p>
        </p:txBody>
      </p:sp>
      <p:pic>
        <p:nvPicPr>
          <p:cNvPr id="66562" name="Picture 2" descr="C:\Users\utilisateur\Desktop\Stage c\DSC_5511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67944" y="692696"/>
            <a:ext cx="4643333"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95936" y="4041065"/>
            <a:ext cx="4788024" cy="1908215"/>
          </a:xfrm>
          <a:prstGeom prst="rect">
            <a:avLst/>
          </a:prstGeom>
        </p:spPr>
        <p:txBody>
          <a:bodyPr wrap="square">
            <a:spAutoFit/>
          </a:bodyPr>
          <a:lstStyle/>
          <a:p>
            <a:r>
              <a:rPr lang="fr-FR" sz="1400" dirty="0" smtClean="0"/>
              <a:t>Dès le Ve millénaire avant J.-C., l’occupation humaine se densifie, l’agriculture, le pastoralisme transforment le paysage. Développement des villages, complexification de la société ne vont cesser de croître jusqu’aux âges des métaux pour faire de la Drôme un territoire ouvert, entré dans l’histoire de nos civilisations bien avant la fin de l’âge de pierre. […] </a:t>
            </a:r>
            <a:br>
              <a:rPr lang="fr-FR" sz="1400" dirty="0" smtClean="0"/>
            </a:br>
            <a:endParaRPr lang="fr-FR" sz="1400" dirty="0" smtClean="0"/>
          </a:p>
          <a:p>
            <a:r>
              <a:rPr lang="fr-FR" sz="1000" dirty="0" smtClean="0"/>
              <a:t>Textes de Jacques-Léopold Brochier, Michèle Bois, Jacques Planchon, Alexandre Vernin, Philippe Bouchardeau in Guide des patrimoines drômois</a:t>
            </a:r>
            <a:endParaRPr lang="fr-FR" sz="1000" dirty="0"/>
          </a:p>
        </p:txBody>
      </p:sp>
      <p:sp>
        <p:nvSpPr>
          <p:cNvPr id="3" name="Rectangle 2"/>
          <p:cNvSpPr/>
          <p:nvPr/>
        </p:nvSpPr>
        <p:spPr>
          <a:xfrm>
            <a:off x="3616657" y="5997188"/>
            <a:ext cx="5128633" cy="600164"/>
          </a:xfrm>
          <a:prstGeom prst="rect">
            <a:avLst/>
          </a:prstGeom>
        </p:spPr>
        <p:txBody>
          <a:bodyPr wrap="square">
            <a:spAutoFit/>
          </a:bodyPr>
          <a:lstStyle/>
          <a:p>
            <a:pPr marL="285750" indent="-285750">
              <a:buFont typeface="Wingdings" panose="05000000000000000000" pitchFamily="2" charset="2"/>
              <a:buChar char="v"/>
            </a:pPr>
            <a:r>
              <a:rPr lang="fr-FR" sz="1100" dirty="0"/>
              <a:t>Suite sur : </a:t>
            </a:r>
            <a:r>
              <a:rPr lang="fr-FR" sz="1100" u="sng" dirty="0">
                <a:hlinkClick r:id="rId4"/>
              </a:rPr>
              <a:t>http://www.ladrome.fr/la-drome/lhistoire-du-departement</a:t>
            </a:r>
            <a:r>
              <a:rPr lang="fr-FR" sz="1100" dirty="0"/>
              <a:t/>
            </a:r>
            <a:br>
              <a:rPr lang="fr-FR" sz="1100" dirty="0"/>
            </a:br>
            <a:endParaRPr lang="fr-FR" sz="1100" dirty="0"/>
          </a:p>
          <a:p>
            <a:pPr marL="171450" indent="-171450">
              <a:buFont typeface="Wingdings" panose="05000000000000000000" pitchFamily="2" charset="2"/>
              <a:buChar char="v"/>
            </a:pPr>
            <a:r>
              <a:rPr lang="fr-FR" sz="1100" b="1" dirty="0"/>
              <a:t> </a:t>
            </a:r>
            <a:r>
              <a:rPr lang="fr-FR" sz="1100" dirty="0"/>
              <a:t>Autre site intéressant : </a:t>
            </a:r>
            <a:r>
              <a:rPr lang="fr-FR" sz="1100" dirty="0">
                <a:hlinkClick r:id="rId5"/>
              </a:rPr>
              <a:t>ww.microtel-montelier.fr/</a:t>
            </a:r>
            <a:r>
              <a:rPr lang="fr-FR" sz="1100" dirty="0" err="1">
                <a:hlinkClick r:id="rId5"/>
              </a:rPr>
              <a:t>index.php</a:t>
            </a:r>
            <a:r>
              <a:rPr lang="fr-FR" sz="1100" dirty="0">
                <a:hlinkClick r:id="rId5"/>
              </a:rPr>
              <a:t>/la-</a:t>
            </a:r>
            <a:r>
              <a:rPr lang="fr-FR" sz="1100" dirty="0" err="1">
                <a:hlinkClick r:id="rId5"/>
              </a:rPr>
              <a:t>dromhttps</a:t>
            </a:r>
            <a:r>
              <a:rPr lang="fr-FR" sz="1100" dirty="0">
                <a:hlinkClick r:id="rId5"/>
              </a:rPr>
              <a:t>://</a:t>
            </a:r>
            <a:r>
              <a:rPr lang="fr-FR" sz="1100" dirty="0" err="1">
                <a:hlinkClick r:id="rId5"/>
              </a:rPr>
              <a:t>we</a:t>
            </a:r>
            <a:endParaRPr lang="fr-FR" sz="1100" dirty="0"/>
          </a:p>
        </p:txBody>
      </p:sp>
      <p:sp>
        <p:nvSpPr>
          <p:cNvPr id="4" name="ZoneTexte 3"/>
          <p:cNvSpPr txBox="1"/>
          <p:nvPr/>
        </p:nvSpPr>
        <p:spPr>
          <a:xfrm>
            <a:off x="7236296" y="3800073"/>
            <a:ext cx="1474981" cy="276999"/>
          </a:xfrm>
          <a:prstGeom prst="rect">
            <a:avLst/>
          </a:prstGeom>
          <a:noFill/>
        </p:spPr>
        <p:txBody>
          <a:bodyPr wrap="square" rtlCol="0">
            <a:spAutoFit/>
          </a:bodyPr>
          <a:lstStyle/>
          <a:p>
            <a:r>
              <a:rPr lang="fr-FR" sz="1200" dirty="0" smtClean="0"/>
              <a:t>Village de Mirmande</a:t>
            </a:r>
            <a:endParaRPr lang="fr-FR" sz="1200" dirty="0"/>
          </a:p>
        </p:txBody>
      </p:sp>
      <p:pic>
        <p:nvPicPr>
          <p:cNvPr id="665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64" y="4634257"/>
            <a:ext cx="1968236" cy="217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9" name="Titre 3"/>
          <p:cNvSpPr>
            <a:spLocks noGrp="1"/>
          </p:cNvSpPr>
          <p:nvPr>
            <p:ph type="title"/>
          </p:nvPr>
        </p:nvSpPr>
        <p:spPr>
          <a:xfrm>
            <a:off x="21705" y="44624"/>
            <a:ext cx="3614192" cy="720080"/>
          </a:xfrm>
        </p:spPr>
        <p:txBody>
          <a:bodyPr>
            <a:noAutofit/>
          </a:bodyPr>
          <a:lstStyle/>
          <a:p>
            <a:pPr algn="l"/>
            <a:r>
              <a:rPr lang="fr-FR" sz="3200" b="1" dirty="0">
                <a:solidFill>
                  <a:srgbClr val="000066"/>
                </a:solidFill>
              </a:rPr>
              <a:t>c</a:t>
            </a:r>
            <a:r>
              <a:rPr lang="fr-FR" sz="3200" b="1" dirty="0" smtClean="0">
                <a:solidFill>
                  <a:srgbClr val="000066"/>
                </a:solidFill>
              </a:rPr>
              <a:t>. Une </a:t>
            </a:r>
            <a:r>
              <a:rPr lang="fr-FR" sz="3200" b="1" dirty="0">
                <a:solidFill>
                  <a:srgbClr val="000066"/>
                </a:solidFill>
              </a:rPr>
              <a:t>h</a:t>
            </a:r>
            <a:r>
              <a:rPr lang="fr-FR" sz="3200" b="1" dirty="0" smtClean="0">
                <a:solidFill>
                  <a:srgbClr val="000066"/>
                </a:solidFill>
              </a:rPr>
              <a:t>istoire riche</a:t>
            </a:r>
            <a:endParaRPr lang="fr-FR" sz="3200" dirty="0">
              <a:solidFill>
                <a:srgbClr val="000066"/>
              </a:solidFill>
            </a:endParaRPr>
          </a:p>
        </p:txBody>
      </p:sp>
      <p:sp>
        <p:nvSpPr>
          <p:cNvPr id="6" name="Espace réservé du pied de page 5"/>
          <p:cNvSpPr>
            <a:spLocks noGrp="1"/>
          </p:cNvSpPr>
          <p:nvPr>
            <p:ph type="ftr" sz="quarter" idx="11"/>
          </p:nvPr>
        </p:nvSpPr>
        <p:spPr>
          <a:xfrm>
            <a:off x="3124200" y="6520259"/>
            <a:ext cx="2895600" cy="365125"/>
          </a:xfrm>
        </p:spPr>
        <p:txBody>
          <a:bodyPr/>
          <a:lstStyle/>
          <a:p>
            <a:r>
              <a:rPr lang="fr-FR" dirty="0" smtClean="0"/>
              <a:t>Crédit Photo - © César MONDOU</a:t>
            </a:r>
            <a:endParaRPr lang="fr-FR" dirty="0"/>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15</a:t>
            </a:fld>
            <a:endParaRPr lang="fr-FR"/>
          </a:p>
        </p:txBody>
      </p:sp>
    </p:spTree>
    <p:extLst>
      <p:ext uri="{BB962C8B-B14F-4D97-AF65-F5344CB8AC3E}">
        <p14:creationId xmlns:p14="http://schemas.microsoft.com/office/powerpoint/2010/main" val="305491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150</a:t>
            </a:fld>
            <a:endParaRPr lang="fr-FR"/>
          </a:p>
        </p:txBody>
      </p:sp>
      <p:sp>
        <p:nvSpPr>
          <p:cNvPr id="5" name="Titre 1"/>
          <p:cNvSpPr>
            <a:spLocks noGrp="1"/>
          </p:cNvSpPr>
          <p:nvPr>
            <p:ph type="title"/>
          </p:nvPr>
        </p:nvSpPr>
        <p:spPr>
          <a:xfrm>
            <a:off x="-36512" y="44624"/>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Rectangle 6"/>
          <p:cNvSpPr/>
          <p:nvPr/>
        </p:nvSpPr>
        <p:spPr>
          <a:xfrm>
            <a:off x="179512" y="827420"/>
            <a:ext cx="6068328" cy="369332"/>
          </a:xfrm>
          <a:prstGeom prst="rect">
            <a:avLst/>
          </a:prstGeom>
        </p:spPr>
        <p:txBody>
          <a:bodyPr wrap="none">
            <a:spAutoFit/>
          </a:bodyPr>
          <a:lstStyle/>
          <a:p>
            <a:r>
              <a:rPr lang="fr-FR" b="1" dirty="0"/>
              <a:t>2</a:t>
            </a:r>
            <a:r>
              <a:rPr lang="fr-FR" b="1" dirty="0" smtClean="0"/>
              <a:t>. </a:t>
            </a:r>
            <a:r>
              <a:rPr lang="fr-FR" b="1" dirty="0"/>
              <a:t>Les espèces </a:t>
            </a:r>
            <a:r>
              <a:rPr lang="fr-FR" b="1" dirty="0" smtClean="0"/>
              <a:t>perturbatrices pour l’Homme et pour l’écologie</a:t>
            </a:r>
          </a:p>
        </p:txBody>
      </p:sp>
      <p:sp>
        <p:nvSpPr>
          <p:cNvPr id="8" name="ZoneTexte 7"/>
          <p:cNvSpPr txBox="1"/>
          <p:nvPr/>
        </p:nvSpPr>
        <p:spPr>
          <a:xfrm>
            <a:off x="467544" y="1340768"/>
            <a:ext cx="2942500" cy="307777"/>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t>La chenille processionnaire du pin </a:t>
            </a:r>
            <a:endParaRPr lang="fr-FR" sz="1400" dirty="0"/>
          </a:p>
        </p:txBody>
      </p:sp>
      <p:pic>
        <p:nvPicPr>
          <p:cNvPr id="3075" name="Picture 3" descr="C:\Users\utilisateur\Desktop\Stage c\DSC_53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6984775" cy="465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737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97C0D9E2-4B4D-4793-9541-2F7B162482D3}" type="slidenum">
              <a:rPr lang="fr-FR" smtClean="0"/>
              <a:t>151</a:t>
            </a:fld>
            <a:endParaRPr lang="fr-F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Rectangle 6"/>
          <p:cNvSpPr/>
          <p:nvPr/>
        </p:nvSpPr>
        <p:spPr>
          <a:xfrm>
            <a:off x="323528" y="1043444"/>
            <a:ext cx="4048801" cy="369332"/>
          </a:xfrm>
          <a:prstGeom prst="rect">
            <a:avLst/>
          </a:prstGeom>
        </p:spPr>
        <p:txBody>
          <a:bodyPr wrap="none">
            <a:spAutoFit/>
          </a:bodyPr>
          <a:lstStyle/>
          <a:p>
            <a:r>
              <a:rPr lang="fr-FR" b="1" dirty="0" smtClean="0"/>
              <a:t>3. Les </a:t>
            </a:r>
            <a:r>
              <a:rPr lang="fr-FR" b="1" dirty="0"/>
              <a:t>espèces </a:t>
            </a:r>
            <a:r>
              <a:rPr lang="fr-FR" b="1" dirty="0" smtClean="0"/>
              <a:t>présentes </a:t>
            </a:r>
            <a:r>
              <a:rPr lang="fr-FR" b="1" dirty="0"/>
              <a:t>sur le </a:t>
            </a:r>
            <a:r>
              <a:rPr lang="fr-FR" b="1" dirty="0" smtClean="0"/>
              <a:t>territoire </a:t>
            </a:r>
            <a:endParaRPr lang="fr-FR" b="1" dirty="0"/>
          </a:p>
        </p:txBody>
      </p:sp>
      <p:sp>
        <p:nvSpPr>
          <p:cNvPr id="8" name="Titre 1"/>
          <p:cNvSpPr>
            <a:spLocks noGrp="1"/>
          </p:cNvSpPr>
          <p:nvPr>
            <p:ph type="title"/>
          </p:nvPr>
        </p:nvSpPr>
        <p:spPr>
          <a:xfrm>
            <a:off x="-36512" y="44624"/>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
        <p:nvSpPr>
          <p:cNvPr id="9" name="ZoneTexte 8"/>
          <p:cNvSpPr txBox="1"/>
          <p:nvPr/>
        </p:nvSpPr>
        <p:spPr>
          <a:xfrm>
            <a:off x="323528" y="1658992"/>
            <a:ext cx="7272808" cy="4955203"/>
          </a:xfrm>
          <a:prstGeom prst="rect">
            <a:avLst/>
          </a:prstGeom>
          <a:noFill/>
        </p:spPr>
        <p:txBody>
          <a:bodyPr wrap="square" rtlCol="0">
            <a:spAutoFit/>
          </a:bodyPr>
          <a:lstStyle/>
          <a:p>
            <a:r>
              <a:rPr lang="fr-FR" sz="1400" dirty="0" smtClean="0"/>
              <a:t>Des espèces commencent à revenir naturellement , comme l’aigrette garzette, la grande aigrette, le héron cendré, le castor et la loutre. </a:t>
            </a:r>
          </a:p>
          <a:p>
            <a:r>
              <a:rPr lang="fr-FR" sz="1400" dirty="0" smtClean="0"/>
              <a:t>La marmotte a été réintroduite dans le Vercors. </a:t>
            </a:r>
          </a:p>
          <a:p>
            <a:r>
              <a:rPr lang="fr-FR" sz="1400" dirty="0" smtClean="0"/>
              <a:t>Le milan noir est en nette augmentation, tout comme l’Aigle royal, le Circaète Jean-Le-Blanc, le Gypaète Barbu et le Chamois. </a:t>
            </a:r>
            <a:endParaRPr lang="fr-FR" sz="1400" dirty="0"/>
          </a:p>
          <a:p>
            <a:endParaRPr lang="fr-FR" sz="1400" dirty="0" smtClean="0"/>
          </a:p>
          <a:p>
            <a:endParaRPr lang="fr-FR" sz="1400" dirty="0"/>
          </a:p>
          <a:p>
            <a:r>
              <a:rPr lang="fr-FR" sz="1400" dirty="0" smtClean="0"/>
              <a:t>Le site internet de muséum d’histoire naturelle « </a:t>
            </a:r>
            <a:r>
              <a:rPr lang="fr-FR" sz="1400" dirty="0" err="1" smtClean="0"/>
              <a:t>inpn</a:t>
            </a:r>
            <a:r>
              <a:rPr lang="fr-FR" sz="1400" dirty="0" smtClean="0"/>
              <a:t> » est le meilleur pour connaitre la biodiversité présente. </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r>
              <a:rPr lang="fr-FR" sz="1400" dirty="0" smtClean="0"/>
              <a:t>Commune de Die </a:t>
            </a:r>
            <a:endParaRPr lang="fr-FR" sz="1400" dirty="0"/>
          </a:p>
          <a:p>
            <a:endParaRPr lang="fr-FR" sz="1100" dirty="0" smtClean="0"/>
          </a:p>
          <a:p>
            <a:r>
              <a:rPr lang="fr-FR" sz="1100" dirty="0" smtClean="0">
                <a:hlinkClick r:id="rId2"/>
              </a:rPr>
              <a:t>https</a:t>
            </a:r>
            <a:r>
              <a:rPr lang="fr-FR" sz="1100" dirty="0">
                <a:hlinkClick r:id="rId2"/>
              </a:rPr>
              <a:t>://</a:t>
            </a:r>
            <a:r>
              <a:rPr lang="fr-FR" sz="1100" dirty="0" smtClean="0">
                <a:hlinkClick r:id="rId2"/>
              </a:rPr>
              <a:t>inpn.mnhn.fr/collTerr/commune/26113/tab/especes</a:t>
            </a:r>
            <a:endParaRPr lang="fr-FR" sz="1100" dirty="0"/>
          </a:p>
          <a:p>
            <a:endParaRPr lang="fr-FR" sz="1100" dirty="0" smtClean="0">
              <a:hlinkClick r:id="rId3"/>
            </a:endParaRPr>
          </a:p>
          <a:p>
            <a:r>
              <a:rPr lang="fr-FR" sz="1100" dirty="0" smtClean="0">
                <a:hlinkClick r:id="rId3"/>
              </a:rPr>
              <a:t>https://inpn.mnhn.fr/collTerr/commune/26113/tab/znieff</a:t>
            </a:r>
            <a:endParaRPr lang="fr-FR" sz="1100" dirty="0" smtClean="0"/>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endParaRPr lang="fr-FR" sz="1400" dirty="0"/>
          </a:p>
          <a:p>
            <a:pPr marL="285750" indent="-285750">
              <a:buFont typeface="Wingdings" panose="05000000000000000000" pitchFamily="2" charset="2"/>
              <a:buChar char="Ø"/>
            </a:pPr>
            <a:r>
              <a:rPr lang="fr-FR" sz="1400" dirty="0" smtClean="0"/>
              <a:t>Commune de Ponnet-et-Saint-Auban </a:t>
            </a:r>
            <a:endParaRPr lang="fr-FR" sz="1400" dirty="0"/>
          </a:p>
          <a:p>
            <a:endParaRPr lang="fr-FR" sz="1100" dirty="0" smtClean="0"/>
          </a:p>
          <a:p>
            <a:r>
              <a:rPr lang="fr-FR" sz="1100" dirty="0" smtClean="0">
                <a:hlinkClick r:id="rId4"/>
              </a:rPr>
              <a:t>https</a:t>
            </a:r>
            <a:r>
              <a:rPr lang="fr-FR" sz="1100" dirty="0">
                <a:hlinkClick r:id="rId4"/>
              </a:rPr>
              <a:t>://</a:t>
            </a:r>
            <a:r>
              <a:rPr lang="fr-FR" sz="1100" dirty="0" smtClean="0">
                <a:hlinkClick r:id="rId4"/>
              </a:rPr>
              <a:t>inpn.mnhn.fr/collTerr/commune/26246/tab/especes</a:t>
            </a:r>
            <a:endParaRPr lang="fr-FR" sz="1100" dirty="0"/>
          </a:p>
          <a:p>
            <a:endParaRPr lang="fr-FR" sz="1100" dirty="0" smtClean="0">
              <a:hlinkClick r:id="rId5"/>
            </a:endParaRPr>
          </a:p>
          <a:p>
            <a:r>
              <a:rPr lang="fr-FR" sz="1100" dirty="0" smtClean="0">
                <a:hlinkClick r:id="rId5"/>
              </a:rPr>
              <a:t>https</a:t>
            </a:r>
            <a:r>
              <a:rPr lang="fr-FR" sz="1100" dirty="0">
                <a:hlinkClick r:id="rId5"/>
              </a:rPr>
              <a:t>://</a:t>
            </a:r>
            <a:r>
              <a:rPr lang="fr-FR" sz="1100" dirty="0" smtClean="0">
                <a:hlinkClick r:id="rId5"/>
              </a:rPr>
              <a:t>inpn.mnhn.fr/collTerr/commune/26246/tab/znieff</a:t>
            </a:r>
            <a:endParaRPr lang="fr-FR" sz="1100" dirty="0"/>
          </a:p>
          <a:p>
            <a:endParaRPr lang="fr-FR" sz="1400" dirty="0" smtClean="0"/>
          </a:p>
          <a:p>
            <a:endParaRPr lang="fr-FR" sz="1400" dirty="0"/>
          </a:p>
        </p:txBody>
      </p:sp>
    </p:spTree>
    <p:extLst>
      <p:ext uri="{BB962C8B-B14F-4D97-AF65-F5344CB8AC3E}">
        <p14:creationId xmlns:p14="http://schemas.microsoft.com/office/powerpoint/2010/main" val="215392309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1" t="17926" r="50672" b="9198"/>
          <a:stretch/>
        </p:blipFill>
        <p:spPr bwMode="auto">
          <a:xfrm>
            <a:off x="2922056" y="1124744"/>
            <a:ext cx="2959425" cy="5316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548" t="20747" r="31332" b="6934"/>
          <a:stretch/>
        </p:blipFill>
        <p:spPr bwMode="auto">
          <a:xfrm>
            <a:off x="323528" y="1124744"/>
            <a:ext cx="2839252" cy="5611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97C0D9E2-4B4D-4793-9541-2F7B162482D3}" type="slidenum">
              <a:rPr lang="fr-FR" smtClean="0"/>
              <a:t>152</a:t>
            </a:fld>
            <a:endParaRPr lang="fr-FR"/>
          </a:p>
        </p:txBody>
      </p:sp>
      <p:sp>
        <p:nvSpPr>
          <p:cNvPr id="5" name="ZoneTexte 4"/>
          <p:cNvSpPr txBox="1"/>
          <p:nvPr/>
        </p:nvSpPr>
        <p:spPr>
          <a:xfrm>
            <a:off x="5947249" y="1081767"/>
            <a:ext cx="2915816" cy="3139321"/>
          </a:xfrm>
          <a:prstGeom prst="rect">
            <a:avLst/>
          </a:prstGeom>
          <a:noFill/>
        </p:spPr>
        <p:txBody>
          <a:bodyPr wrap="square" rtlCol="0">
            <a:spAutoFit/>
          </a:bodyPr>
          <a:lstStyle/>
          <a:p>
            <a:r>
              <a:rPr lang="fr-FR" sz="1400" dirty="0" smtClean="0"/>
              <a:t>Tétras lyre </a:t>
            </a:r>
          </a:p>
          <a:p>
            <a:r>
              <a:rPr lang="fr-FR" sz="1400" dirty="0" err="1" smtClean="0"/>
              <a:t>Lyrurus</a:t>
            </a:r>
            <a:r>
              <a:rPr lang="fr-FR" sz="1400" dirty="0" smtClean="0"/>
              <a:t> </a:t>
            </a:r>
            <a:r>
              <a:rPr lang="fr-FR" sz="1400" dirty="0" err="1" smtClean="0"/>
              <a:t>tetrix</a:t>
            </a:r>
            <a:r>
              <a:rPr lang="fr-FR" sz="1400" dirty="0" smtClean="0"/>
              <a:t> (en danger) </a:t>
            </a:r>
          </a:p>
          <a:p>
            <a:endParaRPr lang="fr-FR" sz="1400" dirty="0"/>
          </a:p>
          <a:p>
            <a:r>
              <a:rPr lang="fr-FR" sz="1400" dirty="0" smtClean="0"/>
              <a:t>« Depuis </a:t>
            </a:r>
            <a:r>
              <a:rPr lang="fr-FR" sz="1400" dirty="0"/>
              <a:t>les années 80 les populations de </a:t>
            </a:r>
            <a:r>
              <a:rPr lang="fr-FR" sz="1400" dirty="0" smtClean="0"/>
              <a:t>Tétras ont </a:t>
            </a:r>
            <a:r>
              <a:rPr lang="fr-FR" sz="1400" dirty="0"/>
              <a:t>été </a:t>
            </a:r>
            <a:r>
              <a:rPr lang="fr-FR" sz="1400" dirty="0" smtClean="0"/>
              <a:t>divisées  </a:t>
            </a:r>
            <a:r>
              <a:rPr lang="fr-FR" sz="1400" dirty="0"/>
              <a:t>par 10, Aujourd'hui on </a:t>
            </a:r>
            <a:r>
              <a:rPr lang="fr-FR" sz="1400" dirty="0" smtClean="0"/>
              <a:t>n’en </a:t>
            </a:r>
            <a:r>
              <a:rPr lang="fr-FR" sz="1400" dirty="0"/>
              <a:t>retrouve </a:t>
            </a:r>
            <a:r>
              <a:rPr lang="fr-FR" sz="1400" dirty="0" smtClean="0"/>
              <a:t>presque </a:t>
            </a:r>
            <a:r>
              <a:rPr lang="fr-FR" sz="1400" dirty="0"/>
              <a:t>plus dans le Diois. </a:t>
            </a:r>
            <a:r>
              <a:rPr lang="fr-FR" sz="1400" dirty="0" smtClean="0"/>
              <a:t>Alors que dans les années 80, 'on </a:t>
            </a:r>
            <a:r>
              <a:rPr lang="fr-FR" sz="1400" dirty="0"/>
              <a:t>pouvait </a:t>
            </a:r>
            <a:r>
              <a:rPr lang="fr-FR" sz="1400" dirty="0" smtClean="0"/>
              <a:t>observer 500 </a:t>
            </a:r>
            <a:r>
              <a:rPr lang="fr-FR" sz="1400" dirty="0"/>
              <a:t>à 600 </a:t>
            </a:r>
            <a:r>
              <a:rPr lang="fr-FR" sz="1400" dirty="0" smtClean="0"/>
              <a:t>individus. Aujourd'hui, </a:t>
            </a:r>
            <a:r>
              <a:rPr lang="fr-FR" sz="1400" dirty="0"/>
              <a:t>ils sont une cinquantaine tout au plus </a:t>
            </a:r>
            <a:r>
              <a:rPr lang="fr-FR" sz="1400" dirty="0" smtClean="0"/>
              <a:t>(espèce </a:t>
            </a:r>
            <a:r>
              <a:rPr lang="fr-FR" sz="1400" dirty="0"/>
              <a:t>en voie de disparition dans le Diois</a:t>
            </a:r>
            <a:r>
              <a:rPr lang="fr-FR" sz="1400" dirty="0" smtClean="0"/>
              <a:t>). »</a:t>
            </a:r>
          </a:p>
          <a:p>
            <a:r>
              <a:rPr lang="fr-FR" sz="1400" dirty="0" smtClean="0"/>
              <a:t> </a:t>
            </a:r>
            <a:r>
              <a:rPr lang="fr-FR" sz="1400" b="1" dirty="0" smtClean="0"/>
              <a:t>Gilbert David </a:t>
            </a:r>
            <a:endParaRPr lang="fr-FR" sz="1400" b="1" dirty="0"/>
          </a:p>
          <a:p>
            <a:r>
              <a:rPr lang="fr-FR" sz="1600" dirty="0" smtClean="0"/>
              <a:t> </a:t>
            </a:r>
            <a:endParaRPr lang="fr-FR" sz="1600" dirty="0"/>
          </a:p>
        </p:txBody>
      </p:sp>
      <p:sp>
        <p:nvSpPr>
          <p:cNvPr id="8" name="Rectangle 7"/>
          <p:cNvSpPr/>
          <p:nvPr/>
        </p:nvSpPr>
        <p:spPr>
          <a:xfrm>
            <a:off x="323528" y="683404"/>
            <a:ext cx="5145639" cy="369332"/>
          </a:xfrm>
          <a:prstGeom prst="rect">
            <a:avLst/>
          </a:prstGeom>
        </p:spPr>
        <p:txBody>
          <a:bodyPr wrap="none">
            <a:spAutoFit/>
          </a:bodyPr>
          <a:lstStyle/>
          <a:p>
            <a:r>
              <a:rPr lang="fr-FR" b="1" dirty="0"/>
              <a:t>4</a:t>
            </a:r>
            <a:r>
              <a:rPr lang="fr-FR" b="1" dirty="0" smtClean="0"/>
              <a:t>. Quelques espèces et leur statut de conservation :</a:t>
            </a:r>
            <a:endParaRPr lang="fr-FR" b="1" dirty="0"/>
          </a:p>
        </p:txBody>
      </p:sp>
      <p:sp>
        <p:nvSpPr>
          <p:cNvPr id="9" name="Titre 1"/>
          <p:cNvSpPr>
            <a:spLocks noGrp="1"/>
          </p:cNvSpPr>
          <p:nvPr>
            <p:ph type="title"/>
          </p:nvPr>
        </p:nvSpPr>
        <p:spPr>
          <a:xfrm>
            <a:off x="-36512" y="44624"/>
            <a:ext cx="3888432" cy="912566"/>
          </a:xfrm>
        </p:spPr>
        <p:txBody>
          <a:bodyPr>
            <a:normAutofit/>
          </a:bodyPr>
          <a:lstStyle/>
          <a:p>
            <a:r>
              <a:rPr lang="fr-FR" sz="3200" b="1" dirty="0" smtClean="0">
                <a:solidFill>
                  <a:srgbClr val="000066"/>
                </a:solidFill>
              </a:rPr>
              <a:t>d. La faune et la flore</a:t>
            </a:r>
            <a:endParaRPr lang="fr-FR" sz="3200" b="1" dirty="0">
              <a:solidFill>
                <a:srgbClr val="000066"/>
              </a:solidFill>
            </a:endParaRPr>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256874937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97C0D9E2-4B4D-4793-9541-2F7B162482D3}" type="slidenum">
              <a:rPr lang="fr-FR" smtClean="0"/>
              <a:t>153</a:t>
            </a:fld>
            <a:endParaRPr lang="fr-FR"/>
          </a:p>
        </p:txBody>
      </p:sp>
      <p:sp>
        <p:nvSpPr>
          <p:cNvPr id="5" name="Titre 1"/>
          <p:cNvSpPr txBox="1">
            <a:spLocks/>
          </p:cNvSpPr>
          <p:nvPr/>
        </p:nvSpPr>
        <p:spPr>
          <a:xfrm>
            <a:off x="-36512" y="-99392"/>
            <a:ext cx="3888432" cy="9125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d. La faune et la flore</a:t>
            </a:r>
            <a:endParaRPr lang="fr-FR" sz="3200" b="1" dirty="0">
              <a:solidFill>
                <a:srgbClr val="000066"/>
              </a:solidFill>
            </a:endParaRP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ZoneTexte 6"/>
          <p:cNvSpPr txBox="1"/>
          <p:nvPr/>
        </p:nvSpPr>
        <p:spPr>
          <a:xfrm>
            <a:off x="539552" y="688622"/>
            <a:ext cx="7848872" cy="6124754"/>
          </a:xfrm>
          <a:prstGeom prst="rect">
            <a:avLst/>
          </a:prstGeom>
          <a:noFill/>
        </p:spPr>
        <p:txBody>
          <a:bodyPr wrap="square" rtlCol="0">
            <a:spAutoFit/>
          </a:bodyPr>
          <a:lstStyle/>
          <a:p>
            <a:r>
              <a:rPr lang="fr-FR" sz="1400" dirty="0" smtClean="0"/>
              <a:t>De manière générale le territoire étudié est bien préservé. </a:t>
            </a:r>
          </a:p>
          <a:p>
            <a:r>
              <a:rPr lang="fr-FR" sz="1400" dirty="0" smtClean="0"/>
              <a:t>En revanche plusieurs espèces sont perturbées par des facteurs contingents </a:t>
            </a:r>
            <a:r>
              <a:rPr lang="fr-FR" sz="1400" dirty="0"/>
              <a:t> </a:t>
            </a:r>
            <a:r>
              <a:rPr lang="fr-FR" sz="1400" dirty="0" smtClean="0"/>
              <a:t>globaux et locaux. </a:t>
            </a:r>
          </a:p>
          <a:p>
            <a:endParaRPr lang="fr-FR" sz="1400" dirty="0"/>
          </a:p>
          <a:p>
            <a:r>
              <a:rPr lang="fr-FR" sz="1400" dirty="0" smtClean="0"/>
              <a:t>	D’un point de vue global, le réchauffement climatique est la cause d’une perturbation des milieux et des espèces qui y vivent. Dans les faits </a:t>
            </a:r>
            <a:r>
              <a:rPr lang="fr-FR" sz="1400" dirty="0"/>
              <a:t>l</a:t>
            </a:r>
            <a:r>
              <a:rPr lang="fr-FR" sz="1400" dirty="0" smtClean="0"/>
              <a:t>a température ne cesse de s’accroître d’une année à l’autre.  Cette année, l’été fut aussi chaud, voire plus chaud, que lors la canicule de 2003. </a:t>
            </a:r>
          </a:p>
          <a:p>
            <a:endParaRPr lang="fr-FR" sz="1400" dirty="0" smtClean="0"/>
          </a:p>
          <a:p>
            <a:r>
              <a:rPr lang="fr-FR" sz="1400" dirty="0" smtClean="0"/>
              <a:t>	Localement, la chasse est très présente, et elle participe à la destruction massive d’espèces. C’est le cas par exemple du Tétras lyre. Son nombre a été divisé par dix en l’espace de quarante ans. Malgré des effectifs alarmants, sa chasse est encore autorisée ! La LPO se bat pour l’interdiction de cette pratique cynégétique, et elle est en perpétuel conflit avec L’ACCA locale.  « La chasse est un loisir théoriquement, on peut donc l’arrêter facilement… » G.DAVID</a:t>
            </a:r>
          </a:p>
          <a:p>
            <a:r>
              <a:rPr lang="fr-FR" sz="1400" dirty="0" smtClean="0"/>
              <a:t>D’autres problèmes viennent de agriculture conventionnelle qui endommage fortement les sols,  détruit les cortèges floristiques et ne permet pas la diversité spécifique. Dans les faits, les intrants chimiques sont très néfastes.  De plus, le labour en profondeur et à une mauvaise période de l’année (au printemps au lieu de l’automne) cause la disparition de nombreuses espèces, telles que la tulipe sylvestre .  </a:t>
            </a:r>
            <a:r>
              <a:rPr lang="fr-FR" sz="1400" dirty="0"/>
              <a:t>L</a:t>
            </a:r>
            <a:r>
              <a:rPr lang="fr-FR" sz="1400" dirty="0" smtClean="0"/>
              <a:t>e labour est très mauvais car il place la matière organique au fond des sols.  Cela tue les champignons et bactéries, essentiels à l’activité des sols dans le processus de minéralisation. Le pâturage est lui aussi un perturbateur important dans les milieux montagneux. En effet  il menace les habitats et une multitude d’espèces. (lagopède, tétras lyre…)</a:t>
            </a:r>
          </a:p>
          <a:p>
            <a:r>
              <a:rPr lang="fr-FR" sz="1400" dirty="0" smtClean="0"/>
              <a:t>Le tourisme cause lui aussi la perturbation des milieux, et notamment des milieux aquatiques. On note d’ailleurs une diminution des populations de truite fario et du Petit Gravelot. </a:t>
            </a:r>
          </a:p>
          <a:p>
            <a:r>
              <a:rPr lang="fr-FR" sz="1400" dirty="0" smtClean="0"/>
              <a:t>La sylviculture peut être aussi un frein dans la diversification des milieux forestiers. La coupe à blanc empêche la forêt de réaliser son cycle naturel. Préserver les « vieux arbres » est un gain pour la biodiversité.  </a:t>
            </a:r>
          </a:p>
          <a:p>
            <a:endParaRPr lang="fr-FR" sz="1400" dirty="0"/>
          </a:p>
          <a:p>
            <a:r>
              <a:rPr lang="fr-FR" sz="1400" dirty="0" smtClean="0"/>
              <a:t>Enfin, l’utilisation </a:t>
            </a:r>
            <a:r>
              <a:rPr lang="fr-FR" sz="1400" dirty="0"/>
              <a:t> </a:t>
            </a:r>
            <a:r>
              <a:rPr lang="fr-FR" sz="1400" dirty="0" smtClean="0"/>
              <a:t>potentielle du poison pour les loups pourrait être un véritable ravage pour cette espèce et pour d’autres ! </a:t>
            </a:r>
          </a:p>
        </p:txBody>
      </p:sp>
    </p:spTree>
    <p:extLst>
      <p:ext uri="{BB962C8B-B14F-4D97-AF65-F5344CB8AC3E}">
        <p14:creationId xmlns:p14="http://schemas.microsoft.com/office/powerpoint/2010/main" val="21839382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154</a:t>
            </a:fld>
            <a:endParaRPr lang="fr-FR"/>
          </a:p>
        </p:txBody>
      </p:sp>
      <p:sp>
        <p:nvSpPr>
          <p:cNvPr id="5" name="Rectangle 4"/>
          <p:cNvSpPr/>
          <p:nvPr/>
        </p:nvSpPr>
        <p:spPr>
          <a:xfrm>
            <a:off x="813339" y="980728"/>
            <a:ext cx="6348720" cy="3323987"/>
          </a:xfrm>
          <a:prstGeom prst="rect">
            <a:avLst/>
          </a:prstGeom>
        </p:spPr>
        <p:txBody>
          <a:bodyPr wrap="square">
            <a:spAutoFit/>
          </a:bodyPr>
          <a:lstStyle/>
          <a:p>
            <a:r>
              <a:rPr lang="fr-FR" sz="1400" dirty="0" smtClean="0"/>
              <a:t>Les fragmentations paysagères </a:t>
            </a:r>
            <a:r>
              <a:rPr lang="fr-FR" sz="1400" dirty="0" smtClean="0"/>
              <a:t> </a:t>
            </a:r>
            <a:endParaRPr lang="fr-FR" sz="1400" dirty="0" smtClean="0"/>
          </a:p>
          <a:p>
            <a:endParaRPr lang="fr-FR" sz="1400" dirty="0" smtClean="0"/>
          </a:p>
          <a:p>
            <a:r>
              <a:rPr lang="fr-FR" sz="1400" dirty="0" smtClean="0"/>
              <a:t>De </a:t>
            </a:r>
            <a:r>
              <a:rPr lang="fr-FR" sz="1400" dirty="0"/>
              <a:t>manière générale, le facteur de « fragmentation sévère » doit être retenu dans les situations </a:t>
            </a:r>
            <a:r>
              <a:rPr lang="fr-FR" sz="1400" dirty="0" smtClean="0"/>
              <a:t>résultantes </a:t>
            </a:r>
            <a:r>
              <a:rPr lang="fr-FR" sz="1400" dirty="0"/>
              <a:t>d’un processus de fragmentation (p. ex. déforestation ou urbanisation du territoire). Les espèces dont les populations sont naturellement dispersées ou disséminées et adaptées à ce type de situation (espèces vivant en métapopulations, plantes annuelles de mares temporaires…) ne devraient pas être qualifiées de sévèrement fragmentées, sauf si cette fragmentation naturelle a été aggravée par des facteurs extérieurs (en particulier anthropiques). D’après le Guide d’utilisation 2011, ce facteur ne peut être utilisé que si des informations indiquent que la fragmentation est un facteur préjudiciable à la survie de l’espèce. Il est donc nécessaire que la majeure partie de la population (&gt; 50%) soit située dans des fragments d’habitats trop petits pour maintenir une population viable, avec très peu de possibilités d’échanges entre les sous-populations, de sorte que si une station disparaît, il est peu vraisemblable qu’elle soit recolonisée depuis une autre station.</a:t>
            </a:r>
          </a:p>
        </p:txBody>
      </p:sp>
    </p:spTree>
    <p:extLst>
      <p:ext uri="{BB962C8B-B14F-4D97-AF65-F5344CB8AC3E}">
        <p14:creationId xmlns:p14="http://schemas.microsoft.com/office/powerpoint/2010/main" val="172806613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155</a:t>
            </a:fld>
            <a:endParaRPr lang="fr-FR"/>
          </a:p>
        </p:txBody>
      </p:sp>
      <p:sp>
        <p:nvSpPr>
          <p:cNvPr id="5" name="Rectangle 4"/>
          <p:cNvSpPr/>
          <p:nvPr/>
        </p:nvSpPr>
        <p:spPr>
          <a:xfrm>
            <a:off x="1781944" y="2865710"/>
            <a:ext cx="5670376" cy="923330"/>
          </a:xfrm>
          <a:prstGeom prst="rect">
            <a:avLst/>
          </a:prstGeom>
        </p:spPr>
        <p:txBody>
          <a:bodyPr wrap="square">
            <a:spAutoFit/>
          </a:bodyPr>
          <a:lstStyle/>
          <a:p>
            <a:r>
              <a:rPr lang="fr-FR" sz="5400" b="1" dirty="0" smtClean="0">
                <a:solidFill>
                  <a:srgbClr val="009900"/>
                </a:solidFill>
              </a:rPr>
              <a:t>C.PERSPECTIVE(S)</a:t>
            </a:r>
            <a:endParaRPr lang="fr-FR" dirty="0"/>
          </a:p>
        </p:txBody>
      </p:sp>
    </p:spTree>
    <p:extLst>
      <p:ext uri="{BB962C8B-B14F-4D97-AF65-F5344CB8AC3E}">
        <p14:creationId xmlns:p14="http://schemas.microsoft.com/office/powerpoint/2010/main" val="2022258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197768"/>
            <a:ext cx="2664296" cy="926976"/>
          </a:xfrm>
        </p:spPr>
        <p:txBody>
          <a:bodyPr>
            <a:normAutofit/>
          </a:bodyPr>
          <a:lstStyle/>
          <a:p>
            <a:r>
              <a:rPr lang="fr-FR" sz="3200" b="1" dirty="0" smtClean="0">
                <a:solidFill>
                  <a:srgbClr val="000066"/>
                </a:solidFill>
              </a:rPr>
              <a:t>d. Agriculture</a:t>
            </a:r>
            <a:endParaRPr lang="fr-FR" sz="3200" dirty="0">
              <a:solidFill>
                <a:srgbClr val="000066"/>
              </a:solidFill>
            </a:endParaRPr>
          </a:p>
        </p:txBody>
      </p:sp>
      <p:sp>
        <p:nvSpPr>
          <p:cNvPr id="3" name="Rectangle 2"/>
          <p:cNvSpPr/>
          <p:nvPr/>
        </p:nvSpPr>
        <p:spPr>
          <a:xfrm>
            <a:off x="1475656" y="1268760"/>
            <a:ext cx="6408712" cy="307777"/>
          </a:xfrm>
          <a:prstGeom prst="rect">
            <a:avLst/>
          </a:prstGeom>
        </p:spPr>
        <p:txBody>
          <a:bodyPr wrap="square">
            <a:spAutoFit/>
          </a:bodyPr>
          <a:lstStyle/>
          <a:p>
            <a:r>
              <a:rPr lang="fr-FR" sz="1400" dirty="0" smtClean="0"/>
              <a:t> </a:t>
            </a:r>
            <a:endParaRPr lang="fr-FR" dirty="0"/>
          </a:p>
        </p:txBody>
      </p:sp>
      <p:sp>
        <p:nvSpPr>
          <p:cNvPr id="8" name="ZoneTexte 7"/>
          <p:cNvSpPr txBox="1"/>
          <p:nvPr/>
        </p:nvSpPr>
        <p:spPr>
          <a:xfrm>
            <a:off x="6110031" y="6165304"/>
            <a:ext cx="2494417" cy="276999"/>
          </a:xfrm>
          <a:prstGeom prst="rect">
            <a:avLst/>
          </a:prstGeom>
          <a:noFill/>
        </p:spPr>
        <p:txBody>
          <a:bodyPr wrap="square" rtlCol="0">
            <a:spAutoFit/>
          </a:bodyPr>
          <a:lstStyle/>
          <a:p>
            <a:pPr algn="r"/>
            <a:r>
              <a:rPr lang="fr-FR" sz="1200" dirty="0" smtClean="0"/>
              <a:t>Une ferme sur la Commune de Die</a:t>
            </a:r>
            <a:endParaRPr lang="fr-FR" sz="1200" dirty="0"/>
          </a:p>
        </p:txBody>
      </p:sp>
      <p:pic>
        <p:nvPicPr>
          <p:cNvPr id="6" name="Picture 2" descr="C:\Users\utilisateur\Desktop\Stage c\DSC_4627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5474" y="908720"/>
            <a:ext cx="7956966" cy="5305992"/>
          </a:xfrm>
          <a:prstGeom prst="rect">
            <a:avLst/>
          </a:prstGeom>
          <a:noFill/>
          <a:extLst>
            <a:ext uri="{909E8E84-426E-40DD-AFC4-6F175D3DCCD1}">
              <a14:hiddenFill xmlns:a14="http://schemas.microsoft.com/office/drawing/2010/main">
                <a:solidFill>
                  <a:srgbClr val="FFFFFF"/>
                </a:solidFill>
              </a14:hiddenFill>
            </a:ext>
          </a:extLst>
        </p:spPr>
      </p:pic>
      <p:sp>
        <p:nvSpPr>
          <p:cNvPr id="7"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16</a:t>
            </a:fld>
            <a:endParaRPr lang="fr-FR"/>
          </a:p>
        </p:txBody>
      </p:sp>
    </p:spTree>
    <p:extLst>
      <p:ext uri="{BB962C8B-B14F-4D97-AF65-F5344CB8AC3E}">
        <p14:creationId xmlns:p14="http://schemas.microsoft.com/office/powerpoint/2010/main" val="762529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5" y="982514"/>
            <a:ext cx="4464495" cy="5647700"/>
          </a:xfrm>
          <a:prstGeom prst="rect">
            <a:avLst/>
          </a:prstGeom>
        </p:spPr>
        <p:txBody>
          <a:bodyPr wrap="square">
            <a:spAutoFit/>
          </a:bodyPr>
          <a:lstStyle/>
          <a:p>
            <a:r>
              <a:rPr lang="fr-FR" sz="1400" dirty="0" smtClean="0"/>
              <a:t>Le département Drôme possède une agriculture très diversifiée (fruits, légumes, lavande, noix, vignes, olives… et bien d’autres !). La Drôme est le premier département français producteur d'abricots. Elle est leader en Rhône-Alpes, pour la production de fruits à noyau, de légumes cultivés pour le fruit (courgettes, melons, potirons, tomates), d’asperges, d’ail, d’oignons, de truffes, de vins blancs, de protéagineux et de plantes aromatiques, médicinales et à parfum. C’est aussi un grand pays d’élevage, de caprins (AOC Picodon de la Drôme), d’ovins, de volailles</a:t>
            </a:r>
            <a:r>
              <a:rPr lang="fr-FR" sz="1400" dirty="0"/>
              <a:t> </a:t>
            </a:r>
            <a:r>
              <a:rPr lang="fr-FR" sz="1400" dirty="0" smtClean="0"/>
              <a:t>(pintades) et d'œufs de consommation.                 </a:t>
            </a:r>
          </a:p>
          <a:p>
            <a:endParaRPr lang="fr-FR" sz="1400" dirty="0"/>
          </a:p>
          <a:p>
            <a:r>
              <a:rPr lang="fr-FR" sz="1400" dirty="0" smtClean="0"/>
              <a:t>Avec 6 395 exploitations et 19 % des établissements du département, l'agriculture constitue une activité essentielle. L’agriculture représente quelques 12 220 emplois permanents, dont 7 312 chefs d’exploitations et </a:t>
            </a:r>
            <a:r>
              <a:rPr lang="fr-FR" sz="1400" dirty="0" err="1" smtClean="0"/>
              <a:t>co</a:t>
            </a:r>
            <a:r>
              <a:rPr lang="fr-FR" sz="1400" dirty="0" smtClean="0"/>
              <a:t>-exploitants, auxquels s’ajoutent la main d’œuvre familiale, des salariés permanents et la main d’œuvre saisonnière. Mais par-dessus tout, la Drôme est le 1er département bio de France et le 1er département agricole de Rhône-Alpes.</a:t>
            </a:r>
          </a:p>
          <a:p>
            <a:pPr marL="285750" indent="-285750">
              <a:buFont typeface="Wingdings" panose="05000000000000000000" pitchFamily="2" charset="2"/>
              <a:buChar char="v"/>
            </a:pPr>
            <a:endParaRPr lang="fr-FR" sz="1400" dirty="0" smtClean="0"/>
          </a:p>
          <a:p>
            <a:pPr marL="285750" indent="-285750">
              <a:buFont typeface="Wingdings" panose="05000000000000000000" pitchFamily="2" charset="2"/>
              <a:buChar char="v"/>
            </a:pPr>
            <a:r>
              <a:rPr lang="fr-FR" sz="1100" dirty="0" smtClean="0"/>
              <a:t>Lien :</a:t>
            </a:r>
            <a:r>
              <a:rPr lang="fr-FR" sz="1100" dirty="0"/>
              <a:t> </a:t>
            </a:r>
            <a:r>
              <a:rPr lang="fr-FR" sz="1100" dirty="0" smtClean="0">
                <a:hlinkClick r:id="rId2"/>
              </a:rPr>
              <a:t>http://www.ladrome.fr/nos-actions/lagriculture</a:t>
            </a:r>
            <a:endParaRPr lang="fr-FR" sz="1100" dirty="0" smtClean="0"/>
          </a:p>
          <a:p>
            <a:endParaRPr lang="fr-FR" sz="1400" dirty="0" smtClean="0"/>
          </a:p>
          <a:p>
            <a:r>
              <a:rPr lang="fr-FR" sz="1400" dirty="0" smtClean="0"/>
              <a:t>C’est d’ailleurs dans le territoire de la vallée de la Drôme-Diois qu’est né le terme de </a:t>
            </a:r>
            <a:r>
              <a:rPr lang="fr-FR" sz="1400" b="1" dirty="0" smtClean="0"/>
              <a:t>Biovallée</a:t>
            </a:r>
            <a:r>
              <a:rPr lang="fr-FR" sz="1400" dirty="0" smtClean="0"/>
              <a:t> en 2002.</a:t>
            </a:r>
            <a:endParaRPr lang="fr-FR" sz="14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915" t="13364" r="33563" b="7343"/>
          <a:stretch/>
        </p:blipFill>
        <p:spPr bwMode="auto">
          <a:xfrm>
            <a:off x="4860032" y="741858"/>
            <a:ext cx="3960440" cy="578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5" name="Titre 1"/>
          <p:cNvSpPr>
            <a:spLocks noGrp="1"/>
          </p:cNvSpPr>
          <p:nvPr>
            <p:ph type="title"/>
          </p:nvPr>
        </p:nvSpPr>
        <p:spPr>
          <a:xfrm>
            <a:off x="-36512" y="197768"/>
            <a:ext cx="2664296" cy="926976"/>
          </a:xfrm>
        </p:spPr>
        <p:txBody>
          <a:bodyPr>
            <a:normAutofit/>
          </a:bodyPr>
          <a:lstStyle/>
          <a:p>
            <a:r>
              <a:rPr lang="fr-FR" sz="3200" b="1" dirty="0" smtClean="0">
                <a:solidFill>
                  <a:srgbClr val="000066"/>
                </a:solidFill>
              </a:rPr>
              <a:t>d. Agriculture</a:t>
            </a:r>
            <a:endParaRPr lang="fr-FR" sz="3200" dirty="0">
              <a:solidFill>
                <a:srgbClr val="000066"/>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17</a:t>
            </a:fld>
            <a:endParaRPr lang="fr-FR"/>
          </a:p>
        </p:txBody>
      </p:sp>
    </p:spTree>
    <p:extLst>
      <p:ext uri="{BB962C8B-B14F-4D97-AF65-F5344CB8AC3E}">
        <p14:creationId xmlns:p14="http://schemas.microsoft.com/office/powerpoint/2010/main" val="297897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384"/>
            <a:ext cx="9036496" cy="1872208"/>
          </a:xfrm>
        </p:spPr>
        <p:txBody>
          <a:bodyPr>
            <a:noAutofit/>
          </a:bodyPr>
          <a:lstStyle/>
          <a:p>
            <a:pPr algn="l"/>
            <a:r>
              <a:rPr lang="fr-FR" b="1" dirty="0" smtClean="0">
                <a:solidFill>
                  <a:srgbClr val="0000FF"/>
                </a:solidFill>
              </a:rPr>
              <a:t>II.	</a:t>
            </a:r>
            <a:r>
              <a:rPr lang="fr-FR" b="1" u="sng" dirty="0" smtClean="0">
                <a:solidFill>
                  <a:srgbClr val="0000FF"/>
                </a:solidFill>
              </a:rPr>
              <a:t>La Vallée de la Drôme-Diois et sa Biovallée</a:t>
            </a:r>
            <a:endParaRPr lang="fr-FR" b="1" u="sng" dirty="0">
              <a:solidFill>
                <a:srgbClr val="0000FF"/>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810" y="3085002"/>
            <a:ext cx="3731037" cy="264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63263"/>
            <a:ext cx="3665425" cy="519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èche courbée vers le bas 2"/>
          <p:cNvSpPr/>
          <p:nvPr/>
        </p:nvSpPr>
        <p:spPr>
          <a:xfrm rot="20856074">
            <a:off x="2352744" y="3030247"/>
            <a:ext cx="3416435" cy="7137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ZoneTexte 3"/>
          <p:cNvSpPr txBox="1"/>
          <p:nvPr/>
        </p:nvSpPr>
        <p:spPr>
          <a:xfrm>
            <a:off x="5940152" y="4036001"/>
            <a:ext cx="1865519" cy="461665"/>
          </a:xfrm>
          <a:prstGeom prst="rect">
            <a:avLst/>
          </a:prstGeom>
          <a:noFill/>
        </p:spPr>
        <p:txBody>
          <a:bodyPr wrap="square" rtlCol="0">
            <a:spAutoFit/>
          </a:bodyPr>
          <a:lstStyle/>
          <a:p>
            <a:r>
              <a:rPr lang="fr-FR" sz="2400" b="1" dirty="0" smtClean="0">
                <a:solidFill>
                  <a:schemeClr val="bg1"/>
                </a:solidFill>
              </a:rPr>
              <a:t>Biovallée</a:t>
            </a:r>
            <a:endParaRPr lang="fr-FR" sz="2400" b="1" dirty="0">
              <a:solidFill>
                <a:schemeClr val="bg1"/>
              </a:solidFill>
            </a:endParaRPr>
          </a:p>
        </p:txBody>
      </p:sp>
      <p:sp>
        <p:nvSpPr>
          <p:cNvPr id="7"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18</a:t>
            </a:fld>
            <a:endParaRPr lang="fr-FR"/>
          </a:p>
        </p:txBody>
      </p:sp>
    </p:spTree>
    <p:extLst>
      <p:ext uri="{BB962C8B-B14F-4D97-AF65-F5344CB8AC3E}">
        <p14:creationId xmlns:p14="http://schemas.microsoft.com/office/powerpoint/2010/main" val="518960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204864"/>
            <a:ext cx="8589640" cy="3600400"/>
          </a:xfrm>
        </p:spPr>
        <p:txBody>
          <a:bodyPr>
            <a:noAutofit/>
          </a:bodyPr>
          <a:lstStyle/>
          <a:p>
            <a:pPr algn="l">
              <a:lnSpc>
                <a:spcPct val="200000"/>
              </a:lnSpc>
            </a:pPr>
            <a:r>
              <a:rPr lang="fr-FR" sz="4000" b="1" dirty="0" smtClean="0"/>
              <a:t/>
            </a:r>
            <a:br>
              <a:rPr lang="fr-FR" sz="4000" b="1" dirty="0" smtClean="0"/>
            </a:br>
            <a:r>
              <a:rPr lang="fr-FR" sz="4000" b="1" dirty="0"/>
              <a:t/>
            </a:r>
            <a:br>
              <a:rPr lang="fr-FR" sz="4000" b="1" dirty="0"/>
            </a:br>
            <a:r>
              <a:rPr lang="fr-FR" sz="4000" b="1" dirty="0">
                <a:solidFill>
                  <a:srgbClr val="000066"/>
                </a:solidFill>
              </a:rPr>
              <a:t>a. L</a:t>
            </a:r>
            <a:r>
              <a:rPr lang="fr-FR" sz="4000" b="1" dirty="0" smtClean="0">
                <a:solidFill>
                  <a:srgbClr val="000066"/>
                </a:solidFill>
              </a:rPr>
              <a:t>a Biovallée</a:t>
            </a:r>
            <a:br>
              <a:rPr lang="fr-FR" sz="4000" b="1" dirty="0" smtClean="0">
                <a:solidFill>
                  <a:srgbClr val="000066"/>
                </a:solidFill>
              </a:rPr>
            </a:br>
            <a:r>
              <a:rPr lang="fr-FR" sz="4000" b="1" dirty="0">
                <a:solidFill>
                  <a:srgbClr val="000066"/>
                </a:solidFill>
              </a:rPr>
              <a:t>b. Au rythme de la rivière</a:t>
            </a:r>
            <a:r>
              <a:rPr lang="fr-FR" sz="4000" b="1" dirty="0" smtClean="0"/>
              <a:t/>
            </a:r>
            <a:br>
              <a:rPr lang="fr-FR" sz="4000" b="1" dirty="0" smtClean="0"/>
            </a:br>
            <a:r>
              <a:rPr lang="fr-FR" sz="4000" b="1" dirty="0" smtClean="0"/>
              <a:t/>
            </a:r>
            <a:br>
              <a:rPr lang="fr-FR" sz="4000" b="1" dirty="0" smtClean="0"/>
            </a:br>
            <a:endParaRPr lang="fr-FR" sz="4000" b="1" dirty="0"/>
          </a:p>
        </p:txBody>
      </p:sp>
      <p:sp>
        <p:nvSpPr>
          <p:cNvPr id="3"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4" name="Titre 1"/>
          <p:cNvSpPr txBox="1">
            <a:spLocks/>
          </p:cNvSpPr>
          <p:nvPr/>
        </p:nvSpPr>
        <p:spPr>
          <a:xfrm>
            <a:off x="0" y="188640"/>
            <a:ext cx="9036496"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b="1" dirty="0" smtClean="0">
                <a:solidFill>
                  <a:srgbClr val="0000FF"/>
                </a:solidFill>
              </a:rPr>
              <a:t>II.	</a:t>
            </a:r>
            <a:r>
              <a:rPr lang="fr-FR" b="1" u="sng" dirty="0" smtClean="0">
                <a:solidFill>
                  <a:srgbClr val="0000FF"/>
                </a:solidFill>
              </a:rPr>
              <a:t>La Vallée de la Drôme-Diois et sa Biovallée</a:t>
            </a:r>
            <a:endParaRPr lang="fr-FR" b="1" u="sng" dirty="0">
              <a:solidFill>
                <a:srgbClr val="0000FF"/>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19</a:t>
            </a:fld>
            <a:endParaRPr lang="fr-FR"/>
          </a:p>
        </p:txBody>
      </p:sp>
    </p:spTree>
    <p:extLst>
      <p:ext uri="{BB962C8B-B14F-4D97-AF65-F5344CB8AC3E}">
        <p14:creationId xmlns:p14="http://schemas.microsoft.com/office/powerpoint/2010/main" val="148993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6203" y="136470"/>
            <a:ext cx="8291264" cy="5577483"/>
          </a:xfrm>
        </p:spPr>
        <p:txBody>
          <a:bodyPr>
            <a:noAutofit/>
          </a:bodyPr>
          <a:lstStyle/>
          <a:p>
            <a:pPr marL="0" indent="0">
              <a:buNone/>
            </a:pPr>
            <a:r>
              <a:rPr lang="fr-FR" sz="1800" b="1" dirty="0" smtClean="0"/>
              <a:t>Avant propos </a:t>
            </a:r>
            <a:endParaRPr lang="fr-FR" sz="1800" dirty="0"/>
          </a:p>
          <a:p>
            <a:pPr marL="0" indent="0" algn="just">
              <a:buNone/>
            </a:pPr>
            <a:endParaRPr lang="fr-FR" sz="1800" dirty="0" smtClean="0"/>
          </a:p>
          <a:p>
            <a:pPr marL="0" indent="0" algn="just">
              <a:buNone/>
            </a:pPr>
            <a:r>
              <a:rPr lang="fr-FR" sz="1400" dirty="0" smtClean="0"/>
              <a:t>Le </a:t>
            </a:r>
            <a:r>
              <a:rPr lang="fr-FR" sz="1400" dirty="0"/>
              <a:t>mot de la directrice de </a:t>
            </a:r>
            <a:r>
              <a:rPr lang="fr-FR" sz="1400" dirty="0" smtClean="0"/>
              <a:t>l’association </a:t>
            </a:r>
            <a:r>
              <a:rPr lang="fr-FR" sz="1400" i="1" u="sng" dirty="0" smtClean="0"/>
              <a:t>Paysages Reconquis</a:t>
            </a:r>
            <a:r>
              <a:rPr lang="fr-FR" sz="1400" dirty="0"/>
              <a:t> : </a:t>
            </a:r>
          </a:p>
          <a:p>
            <a:pPr marL="0" indent="0">
              <a:spcBef>
                <a:spcPts val="0"/>
              </a:spcBef>
              <a:buNone/>
            </a:pPr>
            <a:endParaRPr lang="fr-FR" sz="1400" dirty="0"/>
          </a:p>
          <a:p>
            <a:pPr marL="0" indent="0">
              <a:spcBef>
                <a:spcPts val="0"/>
              </a:spcBef>
              <a:buNone/>
            </a:pPr>
            <a:r>
              <a:rPr lang="fr-FR" sz="1400" dirty="0" smtClean="0"/>
              <a:t>«</a:t>
            </a:r>
            <a:r>
              <a:rPr lang="fr-FR" sz="1400" dirty="0"/>
              <a:t> Parlons de paysages.</a:t>
            </a:r>
          </a:p>
          <a:p>
            <a:pPr marL="0" indent="0">
              <a:spcBef>
                <a:spcPts val="0"/>
              </a:spcBef>
              <a:buNone/>
            </a:pPr>
            <a:r>
              <a:rPr lang="fr-FR" sz="1400" dirty="0"/>
              <a:t>Plus exactement de reconquête de paysages.</a:t>
            </a:r>
          </a:p>
          <a:p>
            <a:pPr marL="0" indent="0">
              <a:spcBef>
                <a:spcPts val="0"/>
              </a:spcBef>
              <a:buNone/>
            </a:pPr>
            <a:r>
              <a:rPr lang="fr-FR" sz="1400" dirty="0"/>
              <a:t>Reconquête écologique et esthétique. Et voyons comment on peut agir…</a:t>
            </a:r>
          </a:p>
          <a:p>
            <a:pPr marL="0" indent="0">
              <a:spcBef>
                <a:spcPts val="0"/>
              </a:spcBef>
              <a:buNone/>
            </a:pPr>
            <a:r>
              <a:rPr lang="fr-FR" sz="1400" dirty="0"/>
              <a:t>Mais d’abord, je veux être claire : restauration, réhabilitation, reconquête, réparation de paysages : dans mon esprit il ne s’agit pas d’un retour nostalgique à un quelconque passé !</a:t>
            </a:r>
          </a:p>
          <a:p>
            <a:pPr marL="0" indent="0">
              <a:spcBef>
                <a:spcPts val="0"/>
              </a:spcBef>
              <a:buNone/>
            </a:pPr>
            <a:r>
              <a:rPr lang="fr-FR" sz="1400" dirty="0"/>
              <a:t>Les paysages ont toujours évolué et doivent continuer d’évoluer. Ils sont façonnés par les paysans, les architectes, les urbanistes… et bien sûr par chacun d’entre nous…</a:t>
            </a:r>
          </a:p>
          <a:p>
            <a:pPr marL="0" indent="0">
              <a:spcBef>
                <a:spcPts val="0"/>
              </a:spcBef>
              <a:buNone/>
            </a:pPr>
            <a:r>
              <a:rPr lang="fr-FR" sz="1400" dirty="0"/>
              <a:t>Mais force est de constater que très souvent ils se détériorent.</a:t>
            </a:r>
          </a:p>
          <a:p>
            <a:pPr marL="0" indent="0">
              <a:spcBef>
                <a:spcPts val="0"/>
              </a:spcBef>
              <a:buNone/>
            </a:pPr>
            <a:r>
              <a:rPr lang="fr-FR" sz="1400" dirty="0"/>
              <a:t>Alors je pense que nous leur devons, d’urgence, toute notre attention.</a:t>
            </a:r>
          </a:p>
          <a:p>
            <a:pPr marL="0" indent="0">
              <a:spcBef>
                <a:spcPts val="0"/>
              </a:spcBef>
              <a:buNone/>
            </a:pPr>
            <a:r>
              <a:rPr lang="fr-FR" sz="1400" dirty="0"/>
              <a:t>Bien sûr, il faut réagir quand il y a atteinte au paysage et beaucoup d’associations le font, souvent même avec opiniâtreté. Mais il ne faut pas nier qu’il y a aussi des reconquêtes. Et s’il est légitime de dénoncer les saccages qui se banalisent, je pense utile de valoriser les reconquêtes réussies. La bonne nouvelle est qu’il y en a et qu’elles sont plus nombreuses qu’on ne l’imagine.</a:t>
            </a:r>
          </a:p>
          <a:p>
            <a:pPr marL="0" indent="0">
              <a:spcBef>
                <a:spcPts val="0"/>
              </a:spcBef>
              <a:buNone/>
            </a:pPr>
            <a:r>
              <a:rPr lang="fr-FR" sz="1400" dirty="0"/>
              <a:t>Je fais le pari que l’on peut faire appel à la beauté, à l’esthétique et à la restauration de la biodiversité.</a:t>
            </a:r>
          </a:p>
          <a:p>
            <a:pPr marL="0" indent="0">
              <a:spcBef>
                <a:spcPts val="0"/>
              </a:spcBef>
              <a:buNone/>
            </a:pPr>
            <a:r>
              <a:rPr lang="fr-FR" sz="1400" dirty="0"/>
              <a:t>Je fais aussi le pari que faire connaître des restaurations exemplaires peut jouer le rôle de levier pour la duplication de bonnes pratiques auprès des décideurs comme auprès de nous tous.</a:t>
            </a:r>
          </a:p>
          <a:p>
            <a:pPr marL="0" indent="0">
              <a:spcBef>
                <a:spcPts val="0"/>
              </a:spcBef>
              <a:buNone/>
            </a:pPr>
            <a:r>
              <a:rPr lang="fr-FR" sz="1400" dirty="0"/>
              <a:t>Je fais le pari de l’optimisme ! »</a:t>
            </a:r>
          </a:p>
          <a:p>
            <a:pPr marL="0" indent="0">
              <a:buNone/>
            </a:pPr>
            <a:endParaRPr lang="fr-FR" sz="1700" dirty="0" smtClean="0"/>
          </a:p>
          <a:p>
            <a:pPr marL="0" indent="0">
              <a:buNone/>
            </a:pPr>
            <a:endParaRPr lang="fr-FR" sz="2000" dirty="0"/>
          </a:p>
        </p:txBody>
      </p:sp>
      <p:pic>
        <p:nvPicPr>
          <p:cNvPr id="4915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516217" y="4653136"/>
            <a:ext cx="180020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004048" y="6156012"/>
            <a:ext cx="1728192" cy="369332"/>
          </a:xfrm>
          <a:prstGeom prst="rect">
            <a:avLst/>
          </a:prstGeom>
          <a:noFill/>
        </p:spPr>
        <p:txBody>
          <a:bodyPr wrap="square" rtlCol="0">
            <a:spAutoFit/>
          </a:bodyPr>
          <a:lstStyle/>
          <a:p>
            <a:r>
              <a:rPr lang="fr-FR" dirty="0"/>
              <a:t>Claude </a:t>
            </a:r>
            <a:r>
              <a:rPr lang="fr-FR" dirty="0" err="1" smtClean="0"/>
              <a:t>Camilli</a:t>
            </a:r>
            <a:r>
              <a:rPr lang="fr-FR" dirty="0" smtClean="0"/>
              <a:t> </a:t>
            </a:r>
            <a:endParaRPr lang="fr-FR" dirty="0"/>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2</a:t>
            </a:fld>
            <a:endParaRPr lang="fr-FR"/>
          </a:p>
        </p:txBody>
      </p:sp>
    </p:spTree>
    <p:extLst>
      <p:ext uri="{BB962C8B-B14F-4D97-AF65-F5344CB8AC3E}">
        <p14:creationId xmlns:p14="http://schemas.microsoft.com/office/powerpoint/2010/main" val="243568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247278"/>
            <a:ext cx="8640960" cy="6571030"/>
          </a:xfrm>
          <a:prstGeom prst="rect">
            <a:avLst/>
          </a:prstGeom>
        </p:spPr>
        <p:txBody>
          <a:bodyPr wrap="square">
            <a:spAutoFit/>
          </a:bodyPr>
          <a:lstStyle/>
          <a:p>
            <a:pPr marL="514350" indent="-514350">
              <a:buAutoNum type="alphaLcPeriod"/>
            </a:pPr>
            <a:r>
              <a:rPr lang="fr-FR" sz="3200" b="1" dirty="0" smtClean="0">
                <a:solidFill>
                  <a:srgbClr val="000066"/>
                </a:solidFill>
              </a:rPr>
              <a:t>la Biovallée</a:t>
            </a:r>
          </a:p>
          <a:p>
            <a:r>
              <a:rPr lang="fr-FR" sz="1400" b="1" dirty="0" smtClean="0">
                <a:solidFill>
                  <a:srgbClr val="000066"/>
                </a:solidFill>
              </a:rPr>
              <a:t> </a:t>
            </a:r>
          </a:p>
          <a:p>
            <a:r>
              <a:rPr lang="fr-FR" sz="1400" b="1" dirty="0"/>
              <a:t>Mais, tout d’abord, qu’est-ce que la Biovallée </a:t>
            </a:r>
            <a:r>
              <a:rPr lang="fr-FR" sz="1400" b="1" dirty="0" smtClean="0"/>
              <a:t>?</a:t>
            </a:r>
          </a:p>
          <a:p>
            <a:endParaRPr lang="fr-FR" sz="1400" dirty="0" smtClean="0"/>
          </a:p>
          <a:p>
            <a:r>
              <a:rPr lang="fr-FR" sz="1400" dirty="0"/>
              <a:t>En analysant </a:t>
            </a:r>
            <a:r>
              <a:rPr lang="fr-FR" sz="1400" dirty="0" smtClean="0"/>
              <a:t>les </a:t>
            </a:r>
            <a:r>
              <a:rPr lang="fr-FR" sz="1400" dirty="0"/>
              <a:t>2 </a:t>
            </a:r>
            <a:r>
              <a:rPr lang="fr-FR" sz="1400" dirty="0" smtClean="0"/>
              <a:t>cartes précédentes, </a:t>
            </a:r>
            <a:r>
              <a:rPr lang="fr-FR" sz="1400" dirty="0"/>
              <a:t>on peut remarquer que le territoire de « la vallée de la </a:t>
            </a:r>
            <a:r>
              <a:rPr lang="fr-FR" sz="1400" dirty="0" smtClean="0"/>
              <a:t>Drôme-Diois </a:t>
            </a:r>
            <a:r>
              <a:rPr lang="fr-FR" sz="1400" dirty="0"/>
              <a:t>» et celui de la Biovallée se </a:t>
            </a:r>
            <a:r>
              <a:rPr lang="fr-FR" sz="1400" dirty="0" smtClean="0"/>
              <a:t>superposent </a:t>
            </a:r>
            <a:r>
              <a:rPr lang="fr-FR" sz="1400" dirty="0"/>
              <a:t>presque parfaitement.  </a:t>
            </a:r>
          </a:p>
          <a:p>
            <a:endParaRPr lang="fr-FR" sz="1400" dirty="0" smtClean="0"/>
          </a:p>
          <a:p>
            <a:r>
              <a:rPr lang="fr-FR" sz="1400" dirty="0" smtClean="0"/>
              <a:t>Le projet Biovallée est né dans la vallée de la Drôme-Diois en 2002. Ce n’est pas un hasard car </a:t>
            </a:r>
            <a:r>
              <a:rPr lang="fr-FR" sz="1400" b="1" dirty="0" smtClean="0"/>
              <a:t>la biodiversité y est quasiment unique</a:t>
            </a:r>
            <a:r>
              <a:rPr lang="fr-FR" sz="1400" dirty="0" smtClean="0"/>
              <a:t>. Aussi, la rivière de la Drôme joue un rôle important tant sur l’environnement que sur l’agriculture. En effet elle est une source d’irrigation importante grâce à son lit majeur. Par ailleurs, les habitants, les entreprises, les collectivités et les associations de ce territoire pratiquent le développement durable depuis de nombreuses années, et on y constate de </a:t>
            </a:r>
            <a:r>
              <a:rPr lang="fr-FR" sz="1400" b="1" dirty="0" smtClean="0"/>
              <a:t>nombreuses innovations (permaculture, agroforesterie, agroécologie…) </a:t>
            </a:r>
            <a:r>
              <a:rPr lang="fr-FR" sz="1400" dirty="0" smtClean="0"/>
              <a:t>. </a:t>
            </a:r>
          </a:p>
          <a:p>
            <a:endParaRPr lang="fr-FR" sz="1400" dirty="0"/>
          </a:p>
          <a:p>
            <a:r>
              <a:rPr lang="fr-FR" sz="1400" dirty="0" smtClean="0"/>
              <a:t>La Biovallée existait déjà bien avant que le nom ne soit déposé.</a:t>
            </a:r>
          </a:p>
          <a:p>
            <a:r>
              <a:rPr lang="fr-FR" sz="1400" dirty="0" smtClean="0"/>
              <a:t>Aujourd’hui, plus d’un agriculteur sur quatre est certifié AB (agriculture biologique) dans la biovallée.</a:t>
            </a:r>
          </a:p>
          <a:p>
            <a:endParaRPr lang="fr-FR" sz="1400" dirty="0"/>
          </a:p>
          <a:p>
            <a:r>
              <a:rPr lang="fr-FR" sz="1400" i="1" dirty="0" smtClean="0"/>
              <a:t>Quelques </a:t>
            </a:r>
            <a:r>
              <a:rPr lang="fr-FR" sz="1400" i="1" dirty="0"/>
              <a:t>objectifs et actions </a:t>
            </a:r>
            <a:endParaRPr lang="fr-FR" sz="1400" i="1" dirty="0" smtClean="0"/>
          </a:p>
          <a:p>
            <a:endParaRPr lang="fr-FR" sz="1400" dirty="0" smtClean="0"/>
          </a:p>
          <a:p>
            <a:pPr marL="285750" indent="-285750">
              <a:buFont typeface="Wingdings" panose="05000000000000000000" pitchFamily="2" charset="2"/>
              <a:buChar char="Ø"/>
            </a:pPr>
            <a:r>
              <a:rPr lang="fr-FR" sz="1400" dirty="0" smtClean="0"/>
              <a:t>Atteindre 50 % des exploitations et des surfaces en agriculture biologique</a:t>
            </a:r>
          </a:p>
          <a:p>
            <a:pPr marL="285750" indent="-285750">
              <a:buFont typeface="Wingdings" panose="05000000000000000000" pitchFamily="2" charset="2"/>
              <a:buChar char="Ø"/>
            </a:pPr>
            <a:r>
              <a:rPr lang="fr-FR" sz="1400" dirty="0" smtClean="0"/>
              <a:t>Fournir 80 % de produits issus de l’agriculture biologique et/ou locale en restauration collective</a:t>
            </a:r>
          </a:p>
          <a:p>
            <a:pPr marL="285750" indent="-285750">
              <a:buFont typeface="Wingdings" panose="05000000000000000000" pitchFamily="2" charset="2"/>
              <a:buChar char="Ø"/>
            </a:pPr>
            <a:r>
              <a:rPr lang="fr-FR" sz="1400" dirty="0" smtClean="0"/>
              <a:t>Diminuer de 50 % les intrants chimiques en agriculture conventionnelle</a:t>
            </a:r>
          </a:p>
          <a:p>
            <a:endParaRPr lang="fr-FR" sz="1400" dirty="0" smtClean="0"/>
          </a:p>
          <a:p>
            <a:r>
              <a:rPr lang="fr-FR" sz="1400" dirty="0" smtClean="0"/>
              <a:t>Pour augmenter ses surfaces en bio, Biovallée mise sur la </a:t>
            </a:r>
            <a:r>
              <a:rPr lang="fr-FR" sz="1400" b="1" dirty="0" smtClean="0"/>
              <a:t>stimulation de la demande</a:t>
            </a:r>
            <a:r>
              <a:rPr lang="fr-FR" sz="1400" dirty="0" smtClean="0"/>
              <a:t>. Les principales structures économiques de la vallée ont des marchés en produits bio ou souhaitent les développer. Avec la Chambre d’agriculture, Agribiodrôme et l’appui financier de la région Rhône-Alpes et du département de la Drôme, nous aidons ces entreprises et coopératives à </a:t>
            </a:r>
            <a:r>
              <a:rPr lang="fr-FR" sz="1400" b="1" dirty="0" smtClean="0"/>
              <a:t>s’approvisionner le plus localement possible </a:t>
            </a:r>
            <a:r>
              <a:rPr lang="fr-FR" sz="1400" dirty="0" smtClean="0"/>
              <a:t>: assistance à la réponse à des appels à projet, mise en réseau, financement d’opérations de développement, d’appui technique à la conversion.</a:t>
            </a:r>
          </a:p>
          <a:p>
            <a:endParaRPr lang="fr-FR" sz="1400" dirty="0" smtClean="0"/>
          </a:p>
          <a:p>
            <a:pPr marL="171450" indent="-171450">
              <a:buFont typeface="Wingdings" panose="05000000000000000000" pitchFamily="2" charset="2"/>
              <a:buChar char="v"/>
            </a:pPr>
            <a:r>
              <a:rPr lang="fr-FR" sz="1100" dirty="0" smtClean="0"/>
              <a:t>Pour davantage d’informations : </a:t>
            </a:r>
            <a:r>
              <a:rPr lang="fr-FR" sz="1100" dirty="0" smtClean="0">
                <a:hlinkClick r:id="rId2"/>
              </a:rPr>
              <a:t>http://www.biovallee.fr</a:t>
            </a:r>
            <a:endParaRPr lang="fr-FR" sz="1100" dirty="0" smtClean="0"/>
          </a:p>
        </p:txBody>
      </p:sp>
      <p:sp>
        <p:nvSpPr>
          <p:cNvPr id="4"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2" name="Espace réservé du pied de page 1"/>
          <p:cNvSpPr>
            <a:spLocks noGrp="1"/>
          </p:cNvSpPr>
          <p:nvPr>
            <p:ph type="ftr" sz="quarter" idx="11"/>
          </p:nvPr>
        </p:nvSpPr>
        <p:spPr>
          <a:xfrm>
            <a:off x="3332584" y="6356350"/>
            <a:ext cx="2895600" cy="365125"/>
          </a:xfrm>
        </p:spPr>
        <p:txBody>
          <a:bodyPr/>
          <a:lstStyle/>
          <a:p>
            <a:r>
              <a:rPr lang="fr-FR" dirty="0" smtClean="0"/>
              <a:t>Crédit Photo - © César MONDOU</a:t>
            </a:r>
            <a:endParaRPr lang="fr-FR" dirty="0"/>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20</a:t>
            </a:fld>
            <a:endParaRPr lang="fr-FR"/>
          </a:p>
        </p:txBody>
      </p:sp>
    </p:spTree>
    <p:extLst>
      <p:ext uri="{BB962C8B-B14F-4D97-AF65-F5344CB8AC3E}">
        <p14:creationId xmlns:p14="http://schemas.microsoft.com/office/powerpoint/2010/main" val="4257607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21418" y="140100"/>
            <a:ext cx="6971062" cy="667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5"/>
          <p:cNvSpPr txBox="1">
            <a:spLocks/>
          </p:cNvSpPr>
          <p:nvPr/>
        </p:nvSpPr>
        <p:spPr>
          <a:xfrm>
            <a:off x="5796136" y="44624"/>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4" name="Titre 1"/>
          <p:cNvSpPr>
            <a:spLocks noGrp="1"/>
          </p:cNvSpPr>
          <p:nvPr>
            <p:ph type="title"/>
          </p:nvPr>
        </p:nvSpPr>
        <p:spPr>
          <a:xfrm>
            <a:off x="-36512" y="476672"/>
            <a:ext cx="2664296" cy="926976"/>
          </a:xfrm>
        </p:spPr>
        <p:txBody>
          <a:bodyPr>
            <a:normAutofit/>
          </a:bodyPr>
          <a:lstStyle/>
          <a:p>
            <a:r>
              <a:rPr lang="fr-FR" sz="3200" b="1" dirty="0">
                <a:solidFill>
                  <a:srgbClr val="000066"/>
                </a:solidFill>
              </a:rPr>
              <a:t>a</a:t>
            </a:r>
            <a:r>
              <a:rPr lang="fr-FR" sz="3200" b="1" dirty="0" smtClean="0">
                <a:solidFill>
                  <a:srgbClr val="000066"/>
                </a:solidFill>
              </a:rPr>
              <a:t>. La biovallée</a:t>
            </a:r>
            <a:endParaRPr lang="fr-FR" sz="3200" dirty="0">
              <a:solidFill>
                <a:srgbClr val="000066"/>
              </a:solidFill>
            </a:endParaRPr>
          </a:p>
        </p:txBody>
      </p:sp>
      <p:sp>
        <p:nvSpPr>
          <p:cNvPr id="2" name="Espace réservé du pied de page 1"/>
          <p:cNvSpPr>
            <a:spLocks noGrp="1"/>
          </p:cNvSpPr>
          <p:nvPr>
            <p:ph type="ftr" sz="quarter" idx="11"/>
          </p:nvPr>
        </p:nvSpPr>
        <p:spPr>
          <a:xfrm>
            <a:off x="-36512" y="6453336"/>
            <a:ext cx="2247528" cy="360040"/>
          </a:xfrm>
        </p:spPr>
        <p:txBody>
          <a:bodyPr/>
          <a:lstStyle/>
          <a:p>
            <a:r>
              <a:rPr lang="fr-FR" dirty="0" smtClean="0"/>
              <a:t>Crédit Photo - © César MONDOU</a:t>
            </a:r>
            <a:endParaRPr lang="fr-FR" dirty="0"/>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21</a:t>
            </a:fld>
            <a:endParaRPr lang="fr-FR"/>
          </a:p>
        </p:txBody>
      </p:sp>
    </p:spTree>
    <p:extLst>
      <p:ext uri="{BB962C8B-B14F-4D97-AF65-F5344CB8AC3E}">
        <p14:creationId xmlns:p14="http://schemas.microsoft.com/office/powerpoint/2010/main" val="269183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12" y="179929"/>
            <a:ext cx="5864682" cy="584775"/>
          </a:xfrm>
          <a:prstGeom prst="rect">
            <a:avLst/>
          </a:prstGeom>
        </p:spPr>
        <p:txBody>
          <a:bodyPr wrap="none">
            <a:spAutoFit/>
          </a:bodyPr>
          <a:lstStyle/>
          <a:p>
            <a:r>
              <a:rPr lang="fr-FR" sz="3200" b="1" dirty="0">
                <a:solidFill>
                  <a:srgbClr val="000066"/>
                </a:solidFill>
              </a:rPr>
              <a:t>b</a:t>
            </a:r>
            <a:r>
              <a:rPr lang="fr-FR" sz="3200" b="1" dirty="0" smtClean="0">
                <a:solidFill>
                  <a:srgbClr val="000066"/>
                </a:solidFill>
              </a:rPr>
              <a:t>. Au rythme </a:t>
            </a:r>
            <a:r>
              <a:rPr lang="fr-FR" sz="3200" b="1" dirty="0">
                <a:solidFill>
                  <a:srgbClr val="000066"/>
                </a:solidFill>
              </a:rPr>
              <a:t>de la rivière Drôme </a:t>
            </a:r>
            <a:endParaRPr lang="fr-FR" sz="3200" dirty="0">
              <a:solidFill>
                <a:srgbClr val="000066"/>
              </a:solidFill>
            </a:endParaRPr>
          </a:p>
        </p:txBody>
      </p:sp>
      <p:pic>
        <p:nvPicPr>
          <p:cNvPr id="1027" name="Picture 3" descr="C:\Users\utilisateur\Pictures\paysages\DSC_01491c.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2378" y="737445"/>
            <a:ext cx="7985112" cy="5324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04782" y="6032321"/>
            <a:ext cx="5427658" cy="276999"/>
          </a:xfrm>
          <a:prstGeom prst="rect">
            <a:avLst/>
          </a:prstGeom>
        </p:spPr>
        <p:txBody>
          <a:bodyPr wrap="square">
            <a:spAutoFit/>
          </a:bodyPr>
          <a:lstStyle/>
          <a:p>
            <a:pPr algn="r"/>
            <a:r>
              <a:rPr lang="fr-FR" sz="1200" dirty="0"/>
              <a:t>La </a:t>
            </a:r>
            <a:r>
              <a:rPr lang="fr-FR" sz="1200" dirty="0" smtClean="0"/>
              <a:t>Drôme </a:t>
            </a:r>
            <a:r>
              <a:rPr lang="fr-FR" sz="1200" dirty="0"/>
              <a:t>dans la </a:t>
            </a:r>
            <a:r>
              <a:rPr lang="fr-FR" sz="1200" dirty="0" smtClean="0"/>
              <a:t>Réserve naturelle nationale </a:t>
            </a:r>
            <a:r>
              <a:rPr lang="fr-FR" sz="1200" dirty="0"/>
              <a:t>des Ramières entre Allex et Grâne</a:t>
            </a:r>
          </a:p>
        </p:txBody>
      </p:sp>
      <p:sp>
        <p:nvSpPr>
          <p:cNvPr id="5"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22</a:t>
            </a:fld>
            <a:endParaRPr lang="fr-FR"/>
          </a:p>
        </p:txBody>
      </p:sp>
    </p:spTree>
    <p:extLst>
      <p:ext uri="{BB962C8B-B14F-4D97-AF65-F5344CB8AC3E}">
        <p14:creationId xmlns:p14="http://schemas.microsoft.com/office/powerpoint/2010/main" val="2265951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08" y="692696"/>
            <a:ext cx="4139952" cy="1708160"/>
          </a:xfrm>
          <a:prstGeom prst="rect">
            <a:avLst/>
          </a:prstGeom>
        </p:spPr>
        <p:txBody>
          <a:bodyPr wrap="square">
            <a:spAutoFit/>
          </a:bodyPr>
          <a:lstStyle/>
          <a:p>
            <a:pPr algn="just">
              <a:lnSpc>
                <a:spcPct val="150000"/>
              </a:lnSpc>
            </a:pPr>
            <a:r>
              <a:rPr lang="fr-FR" sz="1400" dirty="0" smtClean="0"/>
              <a:t>La rivière Drôme donne son nom au département -prouvant son importance au cœur du territoire.</a:t>
            </a:r>
          </a:p>
          <a:p>
            <a:pPr algn="just">
              <a:lnSpc>
                <a:spcPct val="150000"/>
              </a:lnSpc>
            </a:pPr>
            <a:r>
              <a:rPr lang="fr-FR" sz="1400" dirty="0" smtClean="0"/>
              <a:t>La Drôme est la frontière </a:t>
            </a:r>
            <a:r>
              <a:rPr lang="fr-FR" sz="1400" dirty="0"/>
              <a:t>naturelle entre le Nord et le Sud du département, </a:t>
            </a:r>
            <a:r>
              <a:rPr lang="fr-FR" sz="1400" dirty="0" smtClean="0"/>
              <a:t>elle  </a:t>
            </a:r>
            <a:r>
              <a:rPr lang="fr-FR" sz="1400" dirty="0"/>
              <a:t>prend sa source à La </a:t>
            </a:r>
            <a:r>
              <a:rPr lang="fr-FR" sz="1400" dirty="0" err="1" smtClean="0"/>
              <a:t>Batie</a:t>
            </a:r>
            <a:r>
              <a:rPr lang="fr-FR" sz="1400" dirty="0" smtClean="0"/>
              <a:t>-des-Fonds.  </a:t>
            </a:r>
            <a:endParaRPr lang="fr-FR" dirty="0" smtClean="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73" r="1517"/>
          <a:stretch/>
        </p:blipFill>
        <p:spPr bwMode="auto">
          <a:xfrm>
            <a:off x="1187624" y="2060848"/>
            <a:ext cx="6053984" cy="417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5796136" y="5312241"/>
            <a:ext cx="2664296" cy="276999"/>
          </a:xfrm>
          <a:prstGeom prst="rect">
            <a:avLst/>
          </a:prstGeom>
          <a:noFill/>
        </p:spPr>
        <p:txBody>
          <a:bodyPr wrap="square" rtlCol="0">
            <a:spAutoFit/>
          </a:bodyPr>
          <a:lstStyle/>
          <a:p>
            <a:pPr algn="r"/>
            <a:r>
              <a:rPr lang="fr-FR" sz="1200" dirty="0" smtClean="0"/>
              <a:t>La vallée de la Drôme-Diois</a:t>
            </a:r>
            <a:endParaRPr lang="fr-FR" sz="1200" dirty="0"/>
          </a:p>
        </p:txBody>
      </p:sp>
      <p:sp>
        <p:nvSpPr>
          <p:cNvPr id="5"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6" name="Rectangle 5"/>
          <p:cNvSpPr/>
          <p:nvPr/>
        </p:nvSpPr>
        <p:spPr>
          <a:xfrm>
            <a:off x="-36512" y="179929"/>
            <a:ext cx="5864682" cy="584775"/>
          </a:xfrm>
          <a:prstGeom prst="rect">
            <a:avLst/>
          </a:prstGeom>
        </p:spPr>
        <p:txBody>
          <a:bodyPr wrap="none">
            <a:spAutoFit/>
          </a:bodyPr>
          <a:lstStyle/>
          <a:p>
            <a:r>
              <a:rPr lang="fr-FR" sz="3200" b="1" dirty="0">
                <a:solidFill>
                  <a:srgbClr val="000066"/>
                </a:solidFill>
              </a:rPr>
              <a:t>b</a:t>
            </a:r>
            <a:r>
              <a:rPr lang="fr-FR" sz="3200" b="1" dirty="0" smtClean="0">
                <a:solidFill>
                  <a:srgbClr val="000066"/>
                </a:solidFill>
              </a:rPr>
              <a:t>. Au rythme </a:t>
            </a:r>
            <a:r>
              <a:rPr lang="fr-FR" sz="3200" b="1" dirty="0">
                <a:solidFill>
                  <a:srgbClr val="000066"/>
                </a:solidFill>
              </a:rPr>
              <a:t>de la rivière Drôme </a:t>
            </a:r>
            <a:endParaRPr lang="fr-FR" sz="3200" dirty="0">
              <a:solidFill>
                <a:srgbClr val="000066"/>
              </a:solidFill>
            </a:endParaRPr>
          </a:p>
        </p:txBody>
      </p:sp>
      <p:sp>
        <p:nvSpPr>
          <p:cNvPr id="4" name="Rectangle 3"/>
          <p:cNvSpPr/>
          <p:nvPr/>
        </p:nvSpPr>
        <p:spPr>
          <a:xfrm>
            <a:off x="4443077" y="677595"/>
            <a:ext cx="4572000" cy="2031325"/>
          </a:xfrm>
          <a:prstGeom prst="rect">
            <a:avLst/>
          </a:prstGeom>
        </p:spPr>
        <p:txBody>
          <a:bodyPr>
            <a:spAutoFit/>
          </a:bodyPr>
          <a:lstStyle/>
          <a:p>
            <a:pPr algn="just">
              <a:lnSpc>
                <a:spcPct val="150000"/>
              </a:lnSpc>
            </a:pPr>
            <a:r>
              <a:rPr lang="fr-FR" sz="1400" dirty="0"/>
              <a:t>C’est l’une des </a:t>
            </a:r>
            <a:r>
              <a:rPr lang="fr-FR" sz="1400" dirty="0" smtClean="0"/>
              <a:t>rivières </a:t>
            </a:r>
            <a:r>
              <a:rPr lang="fr-FR" sz="1400" dirty="0"/>
              <a:t>les plus </a:t>
            </a:r>
            <a:r>
              <a:rPr lang="fr-FR" sz="1400" dirty="0" smtClean="0"/>
              <a:t>sauvages </a:t>
            </a:r>
            <a:r>
              <a:rPr lang="fr-FR" sz="1400" dirty="0"/>
              <a:t>de France. Son parcours de </a:t>
            </a:r>
            <a:r>
              <a:rPr lang="fr-FR" sz="1400" dirty="0" smtClean="0"/>
              <a:t>106 km </a:t>
            </a:r>
            <a:r>
              <a:rPr lang="fr-FR" sz="1400" dirty="0"/>
              <a:t>est ponctué de </a:t>
            </a:r>
            <a:r>
              <a:rPr lang="fr-FR" sz="1400" b="1" dirty="0"/>
              <a:t>sites remarquables </a:t>
            </a:r>
            <a:r>
              <a:rPr lang="fr-FR" sz="1400" dirty="0"/>
              <a:t>comme le Claps de Luc, le vignoble Diois, la montagne de Glandasse, les Trois Becs, la Tour de Crest et enfin la Réserve Naturelle des Ramières, avant de rejoindre les eaux du Rhône…</a:t>
            </a:r>
          </a:p>
        </p:txBody>
      </p:sp>
      <p:sp>
        <p:nvSpPr>
          <p:cNvPr id="10" name="Espace réservé du pied de page 9"/>
          <p:cNvSpPr>
            <a:spLocks noGrp="1"/>
          </p:cNvSpPr>
          <p:nvPr>
            <p:ph type="ftr" sz="quarter" idx="11"/>
          </p:nvPr>
        </p:nvSpPr>
        <p:spPr/>
        <p:txBody>
          <a:bodyPr/>
          <a:lstStyle/>
          <a:p>
            <a:r>
              <a:rPr lang="fr-FR" dirty="0" smtClean="0"/>
              <a:t>Crédit Photo - © César MONDOU</a:t>
            </a:r>
            <a:endParaRPr lang="fr-FR" dirty="0"/>
          </a:p>
        </p:txBody>
      </p:sp>
      <p:sp>
        <p:nvSpPr>
          <p:cNvPr id="11" name="Espace réservé du numéro de diapositive 10"/>
          <p:cNvSpPr>
            <a:spLocks noGrp="1"/>
          </p:cNvSpPr>
          <p:nvPr>
            <p:ph type="sldNum" sz="quarter" idx="12"/>
          </p:nvPr>
        </p:nvSpPr>
        <p:spPr/>
        <p:txBody>
          <a:bodyPr/>
          <a:lstStyle/>
          <a:p>
            <a:fld id="{97C0D9E2-4B4D-4793-9541-2F7B162482D3}" type="slidenum">
              <a:rPr lang="fr-FR" smtClean="0"/>
              <a:t>23</a:t>
            </a:fld>
            <a:endParaRPr lang="fr-FR" dirty="0"/>
          </a:p>
        </p:txBody>
      </p:sp>
    </p:spTree>
    <p:extLst>
      <p:ext uri="{BB962C8B-B14F-4D97-AF65-F5344CB8AC3E}">
        <p14:creationId xmlns:p14="http://schemas.microsoft.com/office/powerpoint/2010/main" val="287799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699060"/>
            <a:ext cx="9001462" cy="2031325"/>
          </a:xfrm>
          <a:prstGeom prst="rect">
            <a:avLst/>
          </a:prstGeom>
        </p:spPr>
        <p:txBody>
          <a:bodyPr wrap="square">
            <a:spAutoFit/>
          </a:bodyPr>
          <a:lstStyle/>
          <a:p>
            <a:r>
              <a:rPr lang="fr-FR" sz="1400" dirty="0" smtClean="0"/>
              <a:t>La vallée </a:t>
            </a:r>
            <a:r>
              <a:rPr lang="fr-FR" sz="1400" dirty="0"/>
              <a:t>de la Drôme-Diois est marquée par la rivière de la Drôme aussi bien économiquement qu’écologiquement. </a:t>
            </a:r>
          </a:p>
          <a:p>
            <a:pPr algn="just"/>
            <a:endParaRPr lang="fr-FR" sz="1400" dirty="0"/>
          </a:p>
          <a:p>
            <a:pPr algn="just"/>
            <a:r>
              <a:rPr lang="fr-FR" sz="1400" dirty="0"/>
              <a:t>D’une part elle est un </a:t>
            </a:r>
            <a:r>
              <a:rPr lang="fr-FR" sz="1400" dirty="0" smtClean="0"/>
              <a:t>réel </a:t>
            </a:r>
            <a:r>
              <a:rPr lang="fr-FR" sz="1400" dirty="0"/>
              <a:t>apport économique tant pour l’activité touristique et </a:t>
            </a:r>
            <a:r>
              <a:rPr lang="fr-FR" sz="1400" dirty="0" smtClean="0"/>
              <a:t>de </a:t>
            </a:r>
            <a:r>
              <a:rPr lang="fr-FR" sz="1400" dirty="0"/>
              <a:t>loisirs (</a:t>
            </a:r>
            <a:r>
              <a:rPr lang="fr-FR" sz="1400" dirty="0" smtClean="0"/>
              <a:t>baignades, </a:t>
            </a:r>
            <a:r>
              <a:rPr lang="fr-FR" sz="1400" dirty="0"/>
              <a:t>kayak, canoë, pêche, vélo avec 130km de « véloroute </a:t>
            </a:r>
            <a:r>
              <a:rPr lang="fr-FR" sz="1400" dirty="0" smtClean="0"/>
              <a:t>», </a:t>
            </a:r>
            <a:r>
              <a:rPr lang="fr-FR" sz="1400" dirty="0"/>
              <a:t>raft </a:t>
            </a:r>
            <a:r>
              <a:rPr lang="fr-FR" sz="1400" dirty="0" smtClean="0"/>
              <a:t>et randonnées) que </a:t>
            </a:r>
            <a:r>
              <a:rPr lang="fr-FR" sz="1400" dirty="0"/>
              <a:t>pour l’agriculture.</a:t>
            </a:r>
          </a:p>
          <a:p>
            <a:pPr algn="just"/>
            <a:endParaRPr lang="fr-FR" sz="1400" dirty="0"/>
          </a:p>
          <a:p>
            <a:pPr algn="just"/>
            <a:r>
              <a:rPr lang="fr-FR" sz="1400" dirty="0"/>
              <a:t>D’autre part c’est un véritable réservoir pour la biodiversité. En </a:t>
            </a:r>
            <a:r>
              <a:rPr lang="fr-FR" sz="1400" dirty="0" smtClean="0"/>
              <a:t>effet, </a:t>
            </a:r>
            <a:r>
              <a:rPr lang="fr-FR" sz="1400" dirty="0"/>
              <a:t>l’absence de constructions fluviales et de grandes agglomérations </a:t>
            </a:r>
            <a:r>
              <a:rPr lang="fr-FR" sz="1400" dirty="0" smtClean="0"/>
              <a:t>permettent un </a:t>
            </a:r>
            <a:r>
              <a:rPr lang="fr-FR" sz="1400" dirty="0"/>
              <a:t>fonctionnement hydrologique non perturbé. Ainsi les eaux claires de la rivière Drôme s’écoulent en toute liberté, ce </a:t>
            </a:r>
            <a:r>
              <a:rPr lang="fr-FR" sz="1400" dirty="0" smtClean="0"/>
              <a:t>qui </a:t>
            </a:r>
            <a:r>
              <a:rPr lang="fr-FR" sz="1400" dirty="0"/>
              <a:t>fait </a:t>
            </a:r>
            <a:r>
              <a:rPr lang="fr-FR" sz="1400" dirty="0" smtClean="0"/>
              <a:t>d’elle </a:t>
            </a:r>
            <a:r>
              <a:rPr lang="fr-FR" sz="1400" dirty="0"/>
              <a:t>la </a:t>
            </a:r>
            <a:r>
              <a:rPr lang="fr-FR" sz="1400" b="1" dirty="0"/>
              <a:t>dernière rivière sauvage des Alpes</a:t>
            </a:r>
            <a:r>
              <a:rPr lang="fr-FR" sz="1400" dirty="0"/>
              <a:t>. En témoignent les castors  et les loutres qui ont </a:t>
            </a:r>
            <a:r>
              <a:rPr lang="fr-FR" sz="1400" dirty="0" smtClean="0"/>
              <a:t>recolonisé </a:t>
            </a:r>
            <a:r>
              <a:rPr lang="fr-FR" sz="1400" dirty="0"/>
              <a:t>ses berges, rejoignant une foule </a:t>
            </a:r>
            <a:r>
              <a:rPr lang="fr-FR" sz="1400" dirty="0" smtClean="0"/>
              <a:t>de limicoles  </a:t>
            </a:r>
            <a:r>
              <a:rPr lang="fr-FR" sz="1400" dirty="0"/>
              <a:t>( et de nombreux hérons). </a:t>
            </a:r>
          </a:p>
        </p:txBody>
      </p:sp>
      <p:sp>
        <p:nvSpPr>
          <p:cNvPr id="5" name="Rectangle 4"/>
          <p:cNvSpPr/>
          <p:nvPr/>
        </p:nvSpPr>
        <p:spPr>
          <a:xfrm>
            <a:off x="116360" y="5085184"/>
            <a:ext cx="3298746" cy="1446550"/>
          </a:xfrm>
          <a:prstGeom prst="rect">
            <a:avLst/>
          </a:prstGeom>
        </p:spPr>
        <p:txBody>
          <a:bodyPr wrap="square">
            <a:spAutoFit/>
          </a:bodyPr>
          <a:lstStyle/>
          <a:p>
            <a:pPr marL="285750" indent="-285750">
              <a:buFont typeface="Wingdings" panose="05000000000000000000" pitchFamily="2" charset="2"/>
              <a:buChar char="v"/>
            </a:pPr>
            <a:r>
              <a:rPr lang="fr-FR" sz="1100" dirty="0" smtClean="0"/>
              <a:t>Pour un peu d’histoire sur la  rivière Drôme </a:t>
            </a:r>
            <a:r>
              <a:rPr lang="fr-FR" sz="1100" dirty="0" smtClean="0">
                <a:hlinkClick r:id="rId2"/>
              </a:rPr>
              <a:t>:  </a:t>
            </a:r>
          </a:p>
          <a:p>
            <a:r>
              <a:rPr lang="fr-FR" sz="1100" dirty="0" smtClean="0">
                <a:hlinkClick r:id="rId2"/>
              </a:rPr>
              <a:t>http</a:t>
            </a:r>
            <a:r>
              <a:rPr lang="fr-FR" sz="1100" dirty="0">
                <a:hlinkClick r:id="rId2"/>
              </a:rPr>
              <a:t>://</a:t>
            </a:r>
            <a:r>
              <a:rPr lang="fr-FR" sz="1100" dirty="0" smtClean="0">
                <a:hlinkClick r:id="rId2"/>
              </a:rPr>
              <a:t>www.riviere-drome.fr/usages-historiques3.php</a:t>
            </a:r>
            <a:endParaRPr lang="fr-FR" sz="1100" dirty="0" smtClean="0"/>
          </a:p>
          <a:p>
            <a:endParaRPr lang="fr-FR" sz="1100" dirty="0"/>
          </a:p>
          <a:p>
            <a:pPr marL="285750" indent="-285750">
              <a:buFont typeface="Wingdings" panose="05000000000000000000" pitchFamily="2" charset="2"/>
              <a:buChar char="v"/>
            </a:pPr>
            <a:r>
              <a:rPr lang="fr-FR" sz="1100" dirty="0"/>
              <a:t>Le site de la Réserve des Ramières  :</a:t>
            </a:r>
          </a:p>
          <a:p>
            <a:r>
              <a:rPr lang="fr-FR" sz="1100" dirty="0"/>
              <a:t> </a:t>
            </a:r>
            <a:r>
              <a:rPr lang="fr-FR" sz="1100" dirty="0">
                <a:hlinkClick r:id="rId3"/>
              </a:rPr>
              <a:t>www.lagaredesramieres.com/</a:t>
            </a:r>
            <a:endParaRPr lang="fr-FR" sz="1100" dirty="0"/>
          </a:p>
          <a:p>
            <a:endParaRPr lang="fr-FR" sz="1100" dirty="0" smtClean="0"/>
          </a:p>
          <a:p>
            <a:pPr marL="171450" indent="-171450">
              <a:buFont typeface="Wingdings" panose="05000000000000000000" pitchFamily="2" charset="2"/>
              <a:buChar char="v"/>
            </a:pPr>
            <a:r>
              <a:rPr lang="fr-FR" sz="1100" dirty="0"/>
              <a:t>Pour en savoir plus </a:t>
            </a:r>
            <a:r>
              <a:rPr lang="fr-FR" sz="1100" dirty="0" smtClean="0"/>
              <a:t>:</a:t>
            </a:r>
          </a:p>
          <a:p>
            <a:r>
              <a:rPr lang="fr-FR" sz="1100" dirty="0">
                <a:hlinkClick r:id="rId4"/>
              </a:rPr>
              <a:t>http://</a:t>
            </a:r>
            <a:r>
              <a:rPr lang="fr-FR" sz="1100" dirty="0" smtClean="0">
                <a:hlinkClick r:id="rId4"/>
              </a:rPr>
              <a:t>www.ladrometourisme.com</a:t>
            </a:r>
            <a:endParaRPr lang="fr-FR" sz="1100" dirty="0"/>
          </a:p>
        </p:txBody>
      </p:sp>
      <p:pic>
        <p:nvPicPr>
          <p:cNvPr id="8" name="Picture 4" descr="C:\Users\utilisateur\Desktop\Stage c\DSC_345411.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95936" y="2915059"/>
            <a:ext cx="4874129" cy="325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4499992" y="6104329"/>
            <a:ext cx="4425337" cy="276999"/>
          </a:xfrm>
          <a:prstGeom prst="rect">
            <a:avLst/>
          </a:prstGeom>
          <a:noFill/>
        </p:spPr>
        <p:txBody>
          <a:bodyPr wrap="square" rtlCol="0">
            <a:spAutoFit/>
          </a:bodyPr>
          <a:lstStyle/>
          <a:p>
            <a:r>
              <a:rPr lang="fr-FR" sz="1200" dirty="0" smtClean="0"/>
              <a:t>La Drôme et le Glandasse sur la commune de </a:t>
            </a:r>
            <a:r>
              <a:rPr lang="fr-FR" sz="1200" dirty="0" err="1" smtClean="0"/>
              <a:t>Ponet</a:t>
            </a:r>
            <a:r>
              <a:rPr lang="fr-FR" sz="1200" dirty="0" smtClean="0"/>
              <a:t>-et-Saint-Auban</a:t>
            </a:r>
            <a:endParaRPr lang="fr-FR" sz="1200" dirty="0"/>
          </a:p>
        </p:txBody>
      </p:sp>
      <p:sp>
        <p:nvSpPr>
          <p:cNvPr id="10" name="Titre 5"/>
          <p:cNvSpPr txBox="1">
            <a:spLocks/>
          </p:cNvSpPr>
          <p:nvPr/>
        </p:nvSpPr>
        <p:spPr>
          <a:xfrm>
            <a:off x="5796136" y="44624"/>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11" name="Rectangle 10"/>
          <p:cNvSpPr/>
          <p:nvPr/>
        </p:nvSpPr>
        <p:spPr>
          <a:xfrm>
            <a:off x="-36512" y="179929"/>
            <a:ext cx="5864682" cy="584775"/>
          </a:xfrm>
          <a:prstGeom prst="rect">
            <a:avLst/>
          </a:prstGeom>
        </p:spPr>
        <p:txBody>
          <a:bodyPr wrap="none">
            <a:spAutoFit/>
          </a:bodyPr>
          <a:lstStyle/>
          <a:p>
            <a:r>
              <a:rPr lang="fr-FR" sz="3200" b="1" dirty="0">
                <a:solidFill>
                  <a:srgbClr val="000066"/>
                </a:solidFill>
              </a:rPr>
              <a:t>b</a:t>
            </a:r>
            <a:r>
              <a:rPr lang="fr-FR" sz="3200" b="1" dirty="0" smtClean="0">
                <a:solidFill>
                  <a:srgbClr val="000066"/>
                </a:solidFill>
              </a:rPr>
              <a:t>. Au rythme </a:t>
            </a:r>
            <a:r>
              <a:rPr lang="fr-FR" sz="3200" b="1" dirty="0">
                <a:solidFill>
                  <a:srgbClr val="000066"/>
                </a:solidFill>
              </a:rPr>
              <a:t>de la rivière Drôme </a:t>
            </a:r>
            <a:endParaRPr lang="fr-FR" sz="3200" dirty="0">
              <a:solidFill>
                <a:srgbClr val="000066"/>
              </a:solidFill>
            </a:endParaRPr>
          </a:p>
        </p:txBody>
      </p:sp>
      <p:sp>
        <p:nvSpPr>
          <p:cNvPr id="2" name="Rectangle 1"/>
          <p:cNvSpPr/>
          <p:nvPr/>
        </p:nvSpPr>
        <p:spPr>
          <a:xfrm>
            <a:off x="107504" y="2981851"/>
            <a:ext cx="3600400" cy="2031325"/>
          </a:xfrm>
          <a:prstGeom prst="rect">
            <a:avLst/>
          </a:prstGeom>
          <a:ln>
            <a:solidFill>
              <a:schemeClr val="accent1"/>
            </a:solidFill>
          </a:ln>
        </p:spPr>
        <p:txBody>
          <a:bodyPr wrap="square">
            <a:spAutoFit/>
          </a:bodyPr>
          <a:lstStyle/>
          <a:p>
            <a:pPr algn="just"/>
            <a:r>
              <a:rPr lang="fr-FR" b="1" dirty="0" smtClean="0">
                <a:solidFill>
                  <a:schemeClr val="accent1"/>
                </a:solidFill>
              </a:rPr>
              <a:t>Ainsi que de nombreuses espèces de libellules et de poissons. La réserve naturelle nationale des Ramières joue un rôle important dans la gestion et le protection de la faune et de la flore tout au long de la rivière.</a:t>
            </a:r>
            <a:endParaRPr lang="fr-FR" b="1" dirty="0">
              <a:solidFill>
                <a:schemeClr val="accent1"/>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12" name="Espace réservé du numéro de diapositive 11"/>
          <p:cNvSpPr>
            <a:spLocks noGrp="1"/>
          </p:cNvSpPr>
          <p:nvPr>
            <p:ph type="sldNum" sz="quarter" idx="12"/>
          </p:nvPr>
        </p:nvSpPr>
        <p:spPr/>
        <p:txBody>
          <a:bodyPr/>
          <a:lstStyle/>
          <a:p>
            <a:fld id="{97C0D9E2-4B4D-4793-9541-2F7B162482D3}" type="slidenum">
              <a:rPr lang="fr-FR" smtClean="0"/>
              <a:t>24</a:t>
            </a:fld>
            <a:endParaRPr lang="fr-FR"/>
          </a:p>
        </p:txBody>
      </p:sp>
    </p:spTree>
    <p:extLst>
      <p:ext uri="{BB962C8B-B14F-4D97-AF65-F5344CB8AC3E}">
        <p14:creationId xmlns:p14="http://schemas.microsoft.com/office/powerpoint/2010/main" val="307034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 y="-27384"/>
            <a:ext cx="2746648" cy="1143000"/>
          </a:xfrm>
        </p:spPr>
        <p:txBody>
          <a:bodyPr>
            <a:normAutofit fontScale="90000"/>
          </a:bodyPr>
          <a:lstStyle/>
          <a:p>
            <a:r>
              <a:rPr lang="fr-FR" b="1" dirty="0" smtClean="0">
                <a:solidFill>
                  <a:srgbClr val="0000FF"/>
                </a:solidFill>
              </a:rPr>
              <a:t>III.	</a:t>
            </a:r>
            <a:r>
              <a:rPr lang="fr-FR" b="1" u="sng" dirty="0" smtClean="0">
                <a:solidFill>
                  <a:srgbClr val="0000FF"/>
                </a:solidFill>
              </a:rPr>
              <a:t>Le </a:t>
            </a:r>
            <a:r>
              <a:rPr lang="fr-FR" b="1" u="sng" dirty="0">
                <a:solidFill>
                  <a:srgbClr val="0000FF"/>
                </a:solidFill>
              </a:rPr>
              <a:t>Diois</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772816"/>
            <a:ext cx="3068483" cy="445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11560" y="6237312"/>
            <a:ext cx="1482344" cy="276999"/>
          </a:xfrm>
          <a:prstGeom prst="rect">
            <a:avLst/>
          </a:prstGeom>
          <a:noFill/>
        </p:spPr>
        <p:txBody>
          <a:bodyPr wrap="square" rtlCol="0">
            <a:spAutoFit/>
          </a:bodyPr>
          <a:lstStyle/>
          <a:p>
            <a:r>
              <a:rPr lang="fr-FR" sz="1200" dirty="0" smtClean="0"/>
              <a:t>Canton du Diois</a:t>
            </a:r>
          </a:p>
        </p:txBody>
      </p:sp>
      <p:sp>
        <p:nvSpPr>
          <p:cNvPr id="6" name="ZoneTexte 5"/>
          <p:cNvSpPr txBox="1"/>
          <p:nvPr/>
        </p:nvSpPr>
        <p:spPr>
          <a:xfrm>
            <a:off x="5580112" y="6309320"/>
            <a:ext cx="3384376" cy="276999"/>
          </a:xfrm>
          <a:prstGeom prst="rect">
            <a:avLst/>
          </a:prstGeom>
          <a:noFill/>
        </p:spPr>
        <p:txBody>
          <a:bodyPr wrap="square" rtlCol="0">
            <a:spAutoFit/>
          </a:bodyPr>
          <a:lstStyle/>
          <a:p>
            <a:pPr algn="r"/>
            <a:r>
              <a:rPr lang="fr-FR" sz="1200" dirty="0" smtClean="0"/>
              <a:t>La communauté de Commune du Diois </a:t>
            </a:r>
            <a:endParaRPr lang="fr-FR" sz="1200" dirty="0"/>
          </a:p>
        </p:txBody>
      </p:sp>
      <p:sp>
        <p:nvSpPr>
          <p:cNvPr id="7" name="Rectangle 6"/>
          <p:cNvSpPr/>
          <p:nvPr/>
        </p:nvSpPr>
        <p:spPr>
          <a:xfrm>
            <a:off x="4139952" y="1806588"/>
            <a:ext cx="4824536" cy="445952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484639"/>
            <a:ext cx="1457440" cy="115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6869" t="32293" r="53321" b="14433"/>
          <a:stretch/>
        </p:blipFill>
        <p:spPr bwMode="auto">
          <a:xfrm>
            <a:off x="4558884" y="1859478"/>
            <a:ext cx="4333203" cy="435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25</a:t>
            </a:fld>
            <a:endParaRPr lang="fr-FR"/>
          </a:p>
        </p:txBody>
      </p:sp>
    </p:spTree>
    <p:extLst>
      <p:ext uri="{BB962C8B-B14F-4D97-AF65-F5344CB8AC3E}">
        <p14:creationId xmlns:p14="http://schemas.microsoft.com/office/powerpoint/2010/main" val="2458917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830" y="836712"/>
            <a:ext cx="3513066" cy="5770811"/>
          </a:xfrm>
          <a:prstGeom prst="rect">
            <a:avLst/>
          </a:prstGeom>
        </p:spPr>
        <p:txBody>
          <a:bodyPr wrap="square">
            <a:spAutoFit/>
          </a:bodyPr>
          <a:lstStyle/>
          <a:p>
            <a:pPr>
              <a:lnSpc>
                <a:spcPct val="150000"/>
              </a:lnSpc>
            </a:pPr>
            <a:r>
              <a:rPr lang="fr-FR" sz="1400" dirty="0" smtClean="0"/>
              <a:t>Situé </a:t>
            </a:r>
            <a:r>
              <a:rPr lang="fr-FR" sz="1400" dirty="0"/>
              <a:t>aux sources de la Drôme, entre Vercors et Provence</a:t>
            </a:r>
            <a:r>
              <a:rPr lang="fr-FR" sz="1400" dirty="0" smtClean="0"/>
              <a:t>, le Diois varie de </a:t>
            </a:r>
            <a:r>
              <a:rPr lang="fr-FR" sz="1400" dirty="0"/>
              <a:t>240 à 2456 m </a:t>
            </a:r>
            <a:r>
              <a:rPr lang="fr-FR" sz="1400" dirty="0" smtClean="0"/>
              <a:t>d’altitude. Il </a:t>
            </a:r>
            <a:r>
              <a:rPr lang="fr-FR" sz="1400" dirty="0"/>
              <a:t>bénéficie d’une grande diversité tant biologique que climatique, mêlant les ambiances préalpines et provençales.</a:t>
            </a:r>
            <a:r>
              <a:rPr lang="fr-FR" sz="1400" dirty="0" smtClean="0"/>
              <a:t> </a:t>
            </a:r>
          </a:p>
          <a:p>
            <a:pPr>
              <a:lnSpc>
                <a:spcPct val="150000"/>
              </a:lnSpc>
            </a:pPr>
            <a:endParaRPr lang="fr-FR" sz="800" dirty="0"/>
          </a:p>
          <a:p>
            <a:pPr>
              <a:lnSpc>
                <a:spcPct val="150000"/>
              </a:lnSpc>
            </a:pPr>
            <a:r>
              <a:rPr lang="fr-FR" sz="1400" dirty="0" smtClean="0"/>
              <a:t>Le </a:t>
            </a:r>
            <a:r>
              <a:rPr lang="fr-FR" sz="1400" dirty="0"/>
              <a:t>Diois regroupe une population de 11 440 habitants, sur un territoire de 1 200 </a:t>
            </a:r>
            <a:r>
              <a:rPr lang="fr-FR" sz="1400" dirty="0" smtClean="0"/>
              <a:t>km². </a:t>
            </a:r>
          </a:p>
          <a:p>
            <a:pPr>
              <a:lnSpc>
                <a:spcPct val="150000"/>
              </a:lnSpc>
            </a:pPr>
            <a:r>
              <a:rPr lang="fr-FR" sz="1400" dirty="0" smtClean="0"/>
              <a:t>Il faut différencier la CCD (communauté de commune du Diois), qui anime 52 communes rurales et le Canton du Diois qui en anime 64.</a:t>
            </a:r>
          </a:p>
          <a:p>
            <a:pPr>
              <a:lnSpc>
                <a:spcPct val="150000"/>
              </a:lnSpc>
            </a:pPr>
            <a:r>
              <a:rPr lang="fr-FR" sz="1400" dirty="0" smtClean="0"/>
              <a:t> </a:t>
            </a:r>
          </a:p>
          <a:p>
            <a:pPr>
              <a:lnSpc>
                <a:spcPct val="150000"/>
              </a:lnSpc>
            </a:pPr>
            <a:r>
              <a:rPr lang="fr-FR" sz="1400" dirty="0" smtClean="0"/>
              <a:t>Le </a:t>
            </a:r>
            <a:r>
              <a:rPr lang="fr-FR" sz="1400" dirty="0"/>
              <a:t>Diois, un territoire rural dit « isolé » mais qui se prend en main, </a:t>
            </a:r>
            <a:r>
              <a:rPr lang="fr-FR" sz="1400" dirty="0" smtClean="0"/>
              <a:t> et qui a </a:t>
            </a:r>
            <a:r>
              <a:rPr lang="fr-FR" sz="1400" dirty="0"/>
              <a:t>su se saisir </a:t>
            </a:r>
            <a:r>
              <a:rPr lang="fr-FR" sz="1400" dirty="0" smtClean="0"/>
              <a:t>efficacement des </a:t>
            </a:r>
            <a:r>
              <a:rPr lang="fr-FR" sz="1400" dirty="0"/>
              <a:t>opportunités de plusieurs générations de programmes, indispensables au </a:t>
            </a:r>
            <a:r>
              <a:rPr lang="fr-FR" sz="1400" dirty="0" smtClean="0"/>
              <a:t>développement local </a:t>
            </a:r>
            <a:r>
              <a:rPr lang="fr-FR" sz="1400" dirty="0"/>
              <a:t>ainsi qu’à l’équilibre de l’aménagement du territoire régional</a:t>
            </a:r>
            <a:r>
              <a:rPr lang="fr-FR" sz="1400" dirty="0" smtClean="0"/>
              <a:t>.</a:t>
            </a:r>
            <a:r>
              <a:rPr lang="fr-FR" sz="1400" dirty="0">
                <a:hlinkClick r:id="rId2"/>
              </a:rPr>
              <a:t> </a:t>
            </a:r>
            <a:endParaRPr lang="fr-FR" sz="1400" dirty="0"/>
          </a:p>
        </p:txBody>
      </p:sp>
      <p:sp>
        <p:nvSpPr>
          <p:cNvPr id="6" name="ZoneTexte 5"/>
          <p:cNvSpPr txBox="1"/>
          <p:nvPr/>
        </p:nvSpPr>
        <p:spPr>
          <a:xfrm>
            <a:off x="3692902" y="6021288"/>
            <a:ext cx="5487610" cy="769441"/>
          </a:xfrm>
          <a:prstGeom prst="rect">
            <a:avLst/>
          </a:prstGeom>
          <a:noFill/>
        </p:spPr>
        <p:txBody>
          <a:bodyPr wrap="square" rtlCol="0">
            <a:spAutoFit/>
          </a:bodyPr>
          <a:lstStyle/>
          <a:p>
            <a:r>
              <a:rPr lang="fr-FR" sz="1100" dirty="0"/>
              <a:t>Pour en savoir </a:t>
            </a:r>
            <a:r>
              <a:rPr lang="fr-FR" sz="1100" dirty="0" smtClean="0"/>
              <a:t>plus : :</a:t>
            </a:r>
          </a:p>
          <a:p>
            <a:pPr marL="171450" indent="-171450">
              <a:buFont typeface="Wingdings" panose="05000000000000000000" pitchFamily="2" charset="2"/>
              <a:buChar char="v"/>
            </a:pPr>
            <a:r>
              <a:rPr lang="fr-FR" sz="1100" dirty="0" smtClean="0">
                <a:hlinkClick r:id="rId3"/>
              </a:rPr>
              <a:t>http</a:t>
            </a:r>
            <a:r>
              <a:rPr lang="fr-FR" sz="1100" dirty="0">
                <a:hlinkClick r:id="rId3"/>
              </a:rPr>
              <a:t>://</a:t>
            </a:r>
            <a:r>
              <a:rPr lang="fr-FR" sz="1100" dirty="0" smtClean="0">
                <a:hlinkClick r:id="rId3"/>
              </a:rPr>
              <a:t>www.paysdiois.fr/IMG/pdf/diois_candidature_leader_diois_2015-2020-2.pdf</a:t>
            </a:r>
            <a:endParaRPr lang="fr-FR" sz="1100" dirty="0"/>
          </a:p>
          <a:p>
            <a:pPr marL="171450" indent="-171450">
              <a:buFont typeface="Wingdings" panose="05000000000000000000" pitchFamily="2" charset="2"/>
              <a:buChar char="v"/>
            </a:pPr>
            <a:r>
              <a:rPr lang="fr-FR" sz="1100" dirty="0" smtClean="0">
                <a:hlinkClick r:id="rId4"/>
              </a:rPr>
              <a:t>www.diois-tourisme.com</a:t>
            </a:r>
            <a:endParaRPr lang="fr-FR" sz="1100" dirty="0" smtClean="0"/>
          </a:p>
          <a:p>
            <a:pPr marL="171450" indent="-171450">
              <a:buFont typeface="Wingdings" panose="05000000000000000000" pitchFamily="2" charset="2"/>
              <a:buChar char="v"/>
            </a:pPr>
            <a:r>
              <a:rPr lang="fr-FR" sz="1100" dirty="0">
                <a:hlinkClick r:id="rId2"/>
              </a:rPr>
              <a:t>http://www.paysdiois.fr/-Les-51-communes-.</a:t>
            </a:r>
            <a:r>
              <a:rPr lang="fr-FR" sz="1100" dirty="0" smtClean="0">
                <a:hlinkClick r:id="rId2"/>
              </a:rPr>
              <a:t>html</a:t>
            </a:r>
            <a:endParaRPr lang="fr-FR" sz="1100" dirty="0"/>
          </a:p>
        </p:txBody>
      </p:sp>
      <p:pic>
        <p:nvPicPr>
          <p:cNvPr id="1026" name="Picture 2" descr="C:\Users\utilisateur\Desktop\Stage c\DSC_485111.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07904" y="799483"/>
            <a:ext cx="5267578" cy="3245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96910" y="4205406"/>
            <a:ext cx="5411594" cy="1815882"/>
          </a:xfrm>
          <a:prstGeom prst="rect">
            <a:avLst/>
          </a:prstGeom>
        </p:spPr>
        <p:txBody>
          <a:bodyPr wrap="square">
            <a:spAutoFit/>
          </a:bodyPr>
          <a:lstStyle/>
          <a:p>
            <a:pPr algn="just"/>
            <a:r>
              <a:rPr lang="fr-FR" sz="1400" dirty="0"/>
              <a:t>Du point de vue des paysages, le Diois a su conserver de nombreux monuments historiques, une biodiversité riche, grâce </a:t>
            </a:r>
            <a:r>
              <a:rPr lang="fr-FR" sz="1400" dirty="0" smtClean="0"/>
              <a:t>aux </a:t>
            </a:r>
            <a:r>
              <a:rPr lang="fr-FR" sz="1400" dirty="0"/>
              <a:t>locaux qui ont une réelle conscience du patrimoine. Les agriculteurs ont participé à façonner les paysages, (pour la plupart dans le respect des milieux naturels) .</a:t>
            </a:r>
          </a:p>
          <a:p>
            <a:pPr algn="just"/>
            <a:r>
              <a:rPr lang="fr-FR" sz="1400" dirty="0"/>
              <a:t>On peut dire que le Diois possède une beauté esthétique en terme de paysages. </a:t>
            </a:r>
          </a:p>
          <a:p>
            <a:pPr algn="just"/>
            <a:r>
              <a:rPr lang="fr-FR" sz="1400" dirty="0"/>
              <a:t>On retrouve aussi une culture très diverse, avec de nombreux artisans. </a:t>
            </a:r>
          </a:p>
        </p:txBody>
      </p:sp>
      <p:sp>
        <p:nvSpPr>
          <p:cNvPr id="8"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9" name="Titre 1"/>
          <p:cNvSpPr>
            <a:spLocks noGrp="1"/>
          </p:cNvSpPr>
          <p:nvPr>
            <p:ph type="title"/>
          </p:nvPr>
        </p:nvSpPr>
        <p:spPr>
          <a:xfrm>
            <a:off x="25152" y="-27384"/>
            <a:ext cx="2746648" cy="1143000"/>
          </a:xfrm>
        </p:spPr>
        <p:txBody>
          <a:bodyPr>
            <a:normAutofit fontScale="90000"/>
          </a:bodyPr>
          <a:lstStyle/>
          <a:p>
            <a:r>
              <a:rPr lang="fr-FR" b="1" dirty="0" smtClean="0">
                <a:solidFill>
                  <a:srgbClr val="0000FF"/>
                </a:solidFill>
              </a:rPr>
              <a:t>III.	</a:t>
            </a:r>
            <a:r>
              <a:rPr lang="fr-FR" b="1" u="sng" dirty="0" smtClean="0">
                <a:solidFill>
                  <a:srgbClr val="0000FF"/>
                </a:solidFill>
              </a:rPr>
              <a:t>Le </a:t>
            </a:r>
            <a:r>
              <a:rPr lang="fr-FR" b="1" u="sng" dirty="0">
                <a:solidFill>
                  <a:srgbClr val="0000FF"/>
                </a:solidFill>
              </a:rPr>
              <a:t>Diois</a:t>
            </a:r>
          </a:p>
        </p:txBody>
      </p:sp>
      <p:sp>
        <p:nvSpPr>
          <p:cNvPr id="7" name="Espace réservé du pied de page 6"/>
          <p:cNvSpPr>
            <a:spLocks noGrp="1"/>
          </p:cNvSpPr>
          <p:nvPr>
            <p:ph type="ftr" sz="quarter" idx="11"/>
          </p:nvPr>
        </p:nvSpPr>
        <p:spPr>
          <a:xfrm>
            <a:off x="35496" y="6520259"/>
            <a:ext cx="2391544" cy="365125"/>
          </a:xfrm>
        </p:spPr>
        <p:txBody>
          <a:bodyPr/>
          <a:lstStyle/>
          <a:p>
            <a:r>
              <a:rPr lang="fr-FR" dirty="0" smtClean="0"/>
              <a:t>Crédit Photo - © César MONDOU</a:t>
            </a:r>
            <a:endParaRPr lang="fr-FR" dirty="0"/>
          </a:p>
        </p:txBody>
      </p:sp>
      <p:sp>
        <p:nvSpPr>
          <p:cNvPr id="10" name="Espace réservé du numéro de diapositive 9"/>
          <p:cNvSpPr>
            <a:spLocks noGrp="1"/>
          </p:cNvSpPr>
          <p:nvPr>
            <p:ph type="sldNum" sz="quarter" idx="12"/>
          </p:nvPr>
        </p:nvSpPr>
        <p:spPr/>
        <p:txBody>
          <a:bodyPr/>
          <a:lstStyle/>
          <a:p>
            <a:fld id="{97C0D9E2-4B4D-4793-9541-2F7B162482D3}" type="slidenum">
              <a:rPr lang="fr-FR" smtClean="0"/>
              <a:t>26</a:t>
            </a:fld>
            <a:endParaRPr lang="fr-FR"/>
          </a:p>
        </p:txBody>
      </p:sp>
    </p:spTree>
    <p:extLst>
      <p:ext uri="{BB962C8B-B14F-4D97-AF65-F5344CB8AC3E}">
        <p14:creationId xmlns:p14="http://schemas.microsoft.com/office/powerpoint/2010/main" val="1657011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544" y="2420888"/>
            <a:ext cx="8229600" cy="1656184"/>
          </a:xfrm>
        </p:spPr>
        <p:txBody>
          <a:bodyPr>
            <a:noAutofit/>
          </a:bodyPr>
          <a:lstStyle/>
          <a:p>
            <a:r>
              <a:rPr lang="fr-FR" sz="5400" b="1" dirty="0" smtClean="0">
                <a:solidFill>
                  <a:srgbClr val="009900"/>
                </a:solidFill>
              </a:rPr>
              <a:t>B. DIE et PONET-ET-SAINT-AUBAN</a:t>
            </a:r>
            <a:endParaRPr lang="fr-FR" sz="54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27</a:t>
            </a:fld>
            <a:endParaRPr lang="fr-FR"/>
          </a:p>
        </p:txBody>
      </p:sp>
    </p:spTree>
    <p:extLst>
      <p:ext uri="{BB962C8B-B14F-4D97-AF65-F5344CB8AC3E}">
        <p14:creationId xmlns:p14="http://schemas.microsoft.com/office/powerpoint/2010/main" val="312439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496" y="1988840"/>
            <a:ext cx="8229600" cy="4608512"/>
          </a:xfrm>
        </p:spPr>
        <p:txBody>
          <a:bodyPr>
            <a:noAutofit/>
          </a:bodyPr>
          <a:lstStyle/>
          <a:p>
            <a:pPr algn="l"/>
            <a:r>
              <a:rPr lang="fr-FR" sz="3600" b="1" dirty="0" smtClean="0"/>
              <a:t/>
            </a:r>
            <a:br>
              <a:rPr lang="fr-FR" sz="3600" b="1" dirty="0" smtClean="0"/>
            </a:br>
            <a:r>
              <a:rPr lang="fr-FR" b="1" dirty="0" smtClean="0"/>
              <a:t/>
            </a:r>
            <a:br>
              <a:rPr lang="fr-FR" b="1" dirty="0" smtClean="0"/>
            </a:br>
            <a:r>
              <a:rPr lang="fr-FR" b="1" dirty="0" smtClean="0">
                <a:solidFill>
                  <a:srgbClr val="0000FF"/>
                </a:solidFill>
              </a:rPr>
              <a:t>I</a:t>
            </a:r>
            <a:r>
              <a:rPr lang="fr-FR" b="1" dirty="0">
                <a:solidFill>
                  <a:srgbClr val="0000FF"/>
                </a:solidFill>
              </a:rPr>
              <a:t>. 	</a:t>
            </a:r>
            <a:r>
              <a:rPr lang="fr-FR" b="1" dirty="0" smtClean="0">
                <a:solidFill>
                  <a:srgbClr val="0000FF"/>
                </a:solidFill>
              </a:rPr>
              <a:t>Introduction</a:t>
            </a:r>
            <a:r>
              <a:rPr lang="fr-FR" b="1" dirty="0">
                <a:solidFill>
                  <a:srgbClr val="0000FF"/>
                </a:solidFill>
              </a:rPr>
              <a:t/>
            </a:r>
            <a:br>
              <a:rPr lang="fr-FR" b="1" dirty="0">
                <a:solidFill>
                  <a:srgbClr val="0000FF"/>
                </a:solidFill>
              </a:rPr>
            </a:br>
            <a:r>
              <a:rPr lang="fr-FR" b="1" dirty="0">
                <a:solidFill>
                  <a:srgbClr val="0000FF"/>
                </a:solidFill>
              </a:rPr>
              <a:t>II. 	Die	</a:t>
            </a:r>
            <a:r>
              <a:rPr lang="fr-FR" b="1" dirty="0" smtClean="0">
                <a:solidFill>
                  <a:srgbClr val="0000FF"/>
                </a:solidFill>
              </a:rPr>
              <a:t/>
            </a:r>
            <a:br>
              <a:rPr lang="fr-FR" b="1" dirty="0" smtClean="0">
                <a:solidFill>
                  <a:srgbClr val="0000FF"/>
                </a:solidFill>
              </a:rPr>
            </a:br>
            <a:r>
              <a:rPr lang="fr-FR" b="1" dirty="0" smtClean="0">
                <a:solidFill>
                  <a:srgbClr val="0000FF"/>
                </a:solidFill>
              </a:rPr>
              <a:t>III. 	Ponet-et-Saint-Auban</a:t>
            </a:r>
            <a:br>
              <a:rPr lang="fr-FR" b="1" dirty="0" smtClean="0">
                <a:solidFill>
                  <a:srgbClr val="0000FF"/>
                </a:solidFill>
              </a:rPr>
            </a:br>
            <a:r>
              <a:rPr lang="fr-FR" b="1" dirty="0" smtClean="0">
                <a:solidFill>
                  <a:srgbClr val="0000FF"/>
                </a:solidFill>
              </a:rPr>
              <a:t>IV</a:t>
            </a:r>
            <a:r>
              <a:rPr lang="fr-FR" b="1" dirty="0">
                <a:solidFill>
                  <a:srgbClr val="0000FF"/>
                </a:solidFill>
              </a:rPr>
              <a:t>. 	Phénomène d’anthropisation</a:t>
            </a:r>
            <a:br>
              <a:rPr lang="fr-FR" b="1" dirty="0">
                <a:solidFill>
                  <a:srgbClr val="0000FF"/>
                </a:solidFill>
              </a:rPr>
            </a:br>
            <a:r>
              <a:rPr lang="fr-FR" b="1" dirty="0">
                <a:solidFill>
                  <a:srgbClr val="0000FF"/>
                </a:solidFill>
              </a:rPr>
              <a:t>V. 	Agriculture</a:t>
            </a:r>
            <a:br>
              <a:rPr lang="fr-FR" b="1" dirty="0">
                <a:solidFill>
                  <a:srgbClr val="0000FF"/>
                </a:solidFill>
              </a:rPr>
            </a:br>
            <a:r>
              <a:rPr lang="fr-FR" b="1" dirty="0">
                <a:solidFill>
                  <a:srgbClr val="0000FF"/>
                </a:solidFill>
              </a:rPr>
              <a:t>VI. 	</a:t>
            </a:r>
            <a:r>
              <a:rPr lang="fr-FR" b="1" dirty="0" smtClean="0">
                <a:solidFill>
                  <a:srgbClr val="0000FF"/>
                </a:solidFill>
              </a:rPr>
              <a:t>Environnement</a:t>
            </a:r>
            <a:br>
              <a:rPr lang="fr-FR" b="1" dirty="0" smtClean="0">
                <a:solidFill>
                  <a:srgbClr val="0000FF"/>
                </a:solidFill>
              </a:rPr>
            </a:br>
            <a:r>
              <a:rPr lang="fr-FR" b="1" dirty="0" smtClean="0"/>
              <a:t/>
            </a:r>
            <a:br>
              <a:rPr lang="fr-FR" b="1" dirty="0" smtClean="0"/>
            </a:br>
            <a:endParaRPr lang="fr-FR" b="1" dirty="0"/>
          </a:p>
        </p:txBody>
      </p:sp>
      <p:sp>
        <p:nvSpPr>
          <p:cNvPr id="4" name="Titre 1"/>
          <p:cNvSpPr txBox="1">
            <a:spLocks/>
          </p:cNvSpPr>
          <p:nvPr/>
        </p:nvSpPr>
        <p:spPr>
          <a:xfrm>
            <a:off x="0" y="-27384"/>
            <a:ext cx="9036496"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5400" b="1" dirty="0" smtClean="0">
                <a:solidFill>
                  <a:srgbClr val="009900"/>
                </a:solidFill>
              </a:rPr>
              <a:t>B. DIE et PONET-ET-SAINT-AUBAN</a:t>
            </a:r>
            <a:endParaRPr lang="fr-FR" sz="5400" b="1" dirty="0">
              <a:solidFill>
                <a:srgbClr val="009900"/>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28</a:t>
            </a:fld>
            <a:endParaRPr lang="fr-FR"/>
          </a:p>
        </p:txBody>
      </p:sp>
    </p:spTree>
    <p:extLst>
      <p:ext uri="{BB962C8B-B14F-4D97-AF65-F5344CB8AC3E}">
        <p14:creationId xmlns:p14="http://schemas.microsoft.com/office/powerpoint/2010/main" val="352754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1205880"/>
            <a:ext cx="2938901" cy="638944"/>
          </a:xfrm>
        </p:spPr>
        <p:txBody>
          <a:bodyPr>
            <a:normAutofit fontScale="90000"/>
          </a:bodyPr>
          <a:lstStyle/>
          <a:p>
            <a:r>
              <a:rPr lang="fr-FR" sz="2000" b="1" dirty="0" smtClean="0"/>
              <a:t>1. La Carte au 1/25millième</a:t>
            </a:r>
            <a:endParaRPr lang="fr-FR" dirty="0"/>
          </a:p>
        </p:txBody>
      </p:sp>
      <p:pic>
        <p:nvPicPr>
          <p:cNvPr id="307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95376" y="2060848"/>
            <a:ext cx="5153248" cy="386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8" name="ZoneTexte 7"/>
          <p:cNvSpPr txBox="1"/>
          <p:nvPr/>
        </p:nvSpPr>
        <p:spPr>
          <a:xfrm>
            <a:off x="28240" y="404664"/>
            <a:ext cx="3535648" cy="769441"/>
          </a:xfrm>
          <a:prstGeom prst="rect">
            <a:avLst/>
          </a:prstGeom>
          <a:noFill/>
        </p:spPr>
        <p:txBody>
          <a:bodyPr wrap="none" rtlCol="0">
            <a:spAutoFit/>
          </a:bodyPr>
          <a:lstStyle/>
          <a:p>
            <a:r>
              <a:rPr lang="fr-FR" sz="4400" b="1" dirty="0" smtClean="0">
                <a:solidFill>
                  <a:srgbClr val="0000FF"/>
                </a:solidFill>
              </a:rPr>
              <a:t>I. </a:t>
            </a:r>
            <a:r>
              <a:rPr lang="fr-FR" sz="4400" b="1" u="sng" dirty="0" smtClean="0">
                <a:solidFill>
                  <a:srgbClr val="0000FF"/>
                </a:solidFill>
              </a:rPr>
              <a:t>Introduction</a:t>
            </a:r>
            <a:endParaRPr lang="fr-FR" sz="4400" b="1" u="sng" dirty="0">
              <a:solidFill>
                <a:srgbClr val="0000FF"/>
              </a:solidFill>
            </a:endParaRPr>
          </a:p>
        </p:txBody>
      </p:sp>
      <p:sp>
        <p:nvSpPr>
          <p:cNvPr id="11" name="Espace réservé du pied de page 10"/>
          <p:cNvSpPr>
            <a:spLocks noGrp="1"/>
          </p:cNvSpPr>
          <p:nvPr>
            <p:ph type="ftr" sz="quarter" idx="11"/>
          </p:nvPr>
        </p:nvSpPr>
        <p:spPr/>
        <p:txBody>
          <a:bodyPr/>
          <a:lstStyle/>
          <a:p>
            <a:r>
              <a:rPr lang="fr-FR" smtClean="0"/>
              <a:t>Crédit Photo - © César MONDOU</a:t>
            </a:r>
            <a:endParaRPr lang="fr-FR"/>
          </a:p>
        </p:txBody>
      </p:sp>
      <p:sp>
        <p:nvSpPr>
          <p:cNvPr id="12" name="Espace réservé du numéro de diapositive 11"/>
          <p:cNvSpPr>
            <a:spLocks noGrp="1"/>
          </p:cNvSpPr>
          <p:nvPr>
            <p:ph type="sldNum" sz="quarter" idx="12"/>
          </p:nvPr>
        </p:nvSpPr>
        <p:spPr/>
        <p:txBody>
          <a:bodyPr/>
          <a:lstStyle/>
          <a:p>
            <a:fld id="{97C0D9E2-4B4D-4793-9541-2F7B162482D3}" type="slidenum">
              <a:rPr lang="fr-FR" smtClean="0"/>
              <a:t>29</a:t>
            </a:fld>
            <a:endParaRPr lang="fr-FR"/>
          </a:p>
        </p:txBody>
      </p:sp>
    </p:spTree>
    <p:extLst>
      <p:ext uri="{BB962C8B-B14F-4D97-AF65-F5344CB8AC3E}">
        <p14:creationId xmlns:p14="http://schemas.microsoft.com/office/powerpoint/2010/main" val="370401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88640"/>
            <a:ext cx="8555630" cy="6216697"/>
          </a:xfrm>
        </p:spPr>
        <p:txBody>
          <a:bodyPr>
            <a:normAutofit fontScale="25000" lnSpcReduction="20000"/>
          </a:bodyPr>
          <a:lstStyle/>
          <a:p>
            <a:pPr marL="0" indent="0">
              <a:buNone/>
            </a:pPr>
            <a:endParaRPr lang="fr-FR" sz="6400" dirty="0"/>
          </a:p>
          <a:p>
            <a:pPr marL="0" indent="0">
              <a:buNone/>
            </a:pPr>
            <a:r>
              <a:rPr lang="fr-FR" sz="5600" dirty="0" smtClean="0"/>
              <a:t>La </a:t>
            </a:r>
            <a:r>
              <a:rPr lang="fr-FR" sz="5600" b="1" dirty="0"/>
              <a:t>Convention européenne du paysage</a:t>
            </a:r>
            <a:r>
              <a:rPr lang="fr-FR" sz="5600" dirty="0"/>
              <a:t>, mise en place à Florence en 2000, met un cadre favorisant l’analyse du paysage. </a:t>
            </a:r>
            <a:r>
              <a:rPr lang="fr-FR" sz="5600" dirty="0" smtClean="0"/>
              <a:t>Selon </a:t>
            </a:r>
            <a:r>
              <a:rPr lang="fr-FR" sz="5600" dirty="0"/>
              <a:t>la convention, « le paysage participe d’une manière importante à l’intérêt général, sur les plans culturel, écologique, environnemental et social, et il constitue une ressource favorable à l’activité économique, dont une protection, une gestion et un aménagement appropriés peuvent contribuer à la création d’emplois ».</a:t>
            </a:r>
          </a:p>
          <a:p>
            <a:pPr marL="0" indent="0">
              <a:buNone/>
            </a:pPr>
            <a:endParaRPr lang="fr-FR" sz="5600" dirty="0"/>
          </a:p>
          <a:p>
            <a:pPr marL="0" indent="0">
              <a:buNone/>
            </a:pPr>
            <a:r>
              <a:rPr lang="fr-FR" sz="5600" dirty="0"/>
              <a:t>L’importance du paysage est aussi soulignée dans la convention, en effet « le paysage concourt à l’élaboration des cultures locales et il représente une composante fondamentale du patrimoine culturel et naturel de l’Europe, contribuant à l’épanouissement des êtres humains et à la consolidation de l’identité européenne ».</a:t>
            </a:r>
          </a:p>
          <a:p>
            <a:pPr marL="0" indent="0">
              <a:buNone/>
            </a:pPr>
            <a:endParaRPr lang="fr-FR" sz="5600" dirty="0"/>
          </a:p>
          <a:p>
            <a:pPr marL="0" indent="0">
              <a:buNone/>
            </a:pPr>
            <a:endParaRPr lang="fr-FR" sz="5600" b="1" dirty="0" smtClean="0"/>
          </a:p>
          <a:p>
            <a:pPr marL="0" indent="0">
              <a:buNone/>
            </a:pPr>
            <a:r>
              <a:rPr lang="fr-FR" sz="5600" b="1" dirty="0" smtClean="0"/>
              <a:t>Définition </a:t>
            </a:r>
            <a:r>
              <a:rPr lang="fr-FR" sz="5600" b="1" dirty="0"/>
              <a:t>du paysage</a:t>
            </a:r>
          </a:p>
          <a:p>
            <a:pPr marL="0" indent="0">
              <a:buNone/>
            </a:pPr>
            <a:r>
              <a:rPr lang="fr-FR" sz="5600" dirty="0" smtClean="0"/>
              <a:t>Il </a:t>
            </a:r>
            <a:r>
              <a:rPr lang="fr-FR" sz="5600" dirty="0"/>
              <a:t>existe plusieurs définitions du mot paysage. Pour certaines personnes, le paysage est une vue d’ensemble, qu’offre la nature, d’une étendue de pays, d’une région, d’un endroit quelconque (ville, quartier, et c…).</a:t>
            </a:r>
          </a:p>
          <a:p>
            <a:pPr marL="0" indent="0">
              <a:buNone/>
            </a:pPr>
            <a:endParaRPr lang="fr-FR" sz="5600" dirty="0"/>
          </a:p>
          <a:p>
            <a:pPr marL="0" indent="0">
              <a:buNone/>
            </a:pPr>
            <a:r>
              <a:rPr lang="fr-FR" sz="5600" dirty="0"/>
              <a:t>Selon la définition du dictionnaire Larousse, le paysage est une étendue spatiale, naturelle ou transformée par l’Homme, qui présente une certaine identité visuelle ou fonctionnelle.</a:t>
            </a:r>
          </a:p>
          <a:p>
            <a:pPr marL="0" indent="0">
              <a:buNone/>
            </a:pPr>
            <a:endParaRPr lang="fr-FR" sz="5600" dirty="0"/>
          </a:p>
          <a:p>
            <a:pPr marL="0" indent="0">
              <a:buNone/>
            </a:pPr>
            <a:r>
              <a:rPr lang="fr-FR" sz="5600" dirty="0"/>
              <a:t>D’après la </a:t>
            </a:r>
            <a:r>
              <a:rPr lang="fr-FR" sz="5600" b="1" dirty="0"/>
              <a:t>Convention européenne du paysage </a:t>
            </a:r>
            <a:r>
              <a:rPr lang="fr-FR" sz="5600" dirty="0"/>
              <a:t>(Florence 2000), le mot paysage désigne </a:t>
            </a:r>
            <a:r>
              <a:rPr lang="fr-FR" sz="5600" b="1" dirty="0"/>
              <a:t>une partie de territoire telle que perçue par les populations</a:t>
            </a:r>
            <a:r>
              <a:rPr lang="fr-FR" sz="5600" dirty="0"/>
              <a:t>, dont le caractère résulte de l’action de facteurs naturels et/ou humains et de leurs interrelations.</a:t>
            </a:r>
          </a:p>
          <a:p>
            <a:pPr marL="0" indent="0">
              <a:buNone/>
            </a:pPr>
            <a:endParaRPr lang="fr-FR" sz="5600" dirty="0"/>
          </a:p>
          <a:p>
            <a:pPr marL="0" indent="0">
              <a:buNone/>
            </a:pPr>
            <a:r>
              <a:rPr lang="fr-FR" sz="5600" dirty="0"/>
              <a:t>Pour résumer ces définitions, </a:t>
            </a:r>
            <a:r>
              <a:rPr lang="fr-FR" sz="5600" b="1" dirty="0"/>
              <a:t>le paysage est un bien commun </a:t>
            </a:r>
            <a:r>
              <a:rPr lang="fr-FR" sz="5600" dirty="0"/>
              <a:t>que nous partageons et nous devons par conséquence en prendre soin, pour les générations futures. Nous construisons tous le paysage, avec l’action de l’urbanisation, de l’agriculture,…, tout le monde est un acteur du paysage. L’appréciation du paysage diffère selon les observateurs, chacun en a une toute personnelle. Chaque individu a son vécu, ses références, ses schémas culturels acquis… sans oublier l’influence du rêve.</a:t>
            </a:r>
          </a:p>
          <a:p>
            <a:pPr marL="0" indent="0">
              <a:buNone/>
            </a:pPr>
            <a:endParaRPr lang="fr-FR" sz="5600" dirty="0"/>
          </a:p>
          <a:p>
            <a:pPr marL="0" indent="0">
              <a:buNone/>
            </a:pPr>
            <a:r>
              <a:rPr lang="fr-FR" sz="5600" b="1" dirty="0"/>
              <a:t>Un paysage raconte l’histoire d’un territoire et de ses habitants</a:t>
            </a:r>
            <a:r>
              <a:rPr lang="fr-FR" sz="5600" dirty="0"/>
              <a:t>. On peut appréhender un paysage sous deux angles principaux: l’angle écologique mais aussi l’angle esthétique. Un paysage peut être abordé selon plusieurs approches. </a:t>
            </a:r>
            <a:r>
              <a:rPr lang="fr-FR" sz="5600" b="1" dirty="0"/>
              <a:t>Dans ce diagnostic nous aurons une approche socio-économique ainsi qu’une approche environnementale</a:t>
            </a:r>
            <a:r>
              <a:rPr lang="fr-FR" sz="5600" dirty="0"/>
              <a:t>.</a:t>
            </a:r>
          </a:p>
          <a:p>
            <a:endParaRPr lang="fr-FR" sz="5600"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3</a:t>
            </a:fld>
            <a:endParaRPr lang="fr-FR"/>
          </a:p>
        </p:txBody>
      </p:sp>
    </p:spTree>
    <p:extLst>
      <p:ext uri="{BB962C8B-B14F-4D97-AF65-F5344CB8AC3E}">
        <p14:creationId xmlns:p14="http://schemas.microsoft.com/office/powerpoint/2010/main" val="194764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1196752"/>
            <a:ext cx="7848872" cy="3539430"/>
          </a:xfrm>
          <a:prstGeom prst="rect">
            <a:avLst/>
          </a:prstGeom>
          <a:noFill/>
        </p:spPr>
        <p:txBody>
          <a:bodyPr wrap="square" rtlCol="0">
            <a:spAutoFit/>
          </a:bodyPr>
          <a:lstStyle/>
          <a:p>
            <a:pPr marL="285750" indent="-285750" algn="just">
              <a:buFont typeface="Wingdings" panose="05000000000000000000" pitchFamily="2" charset="2"/>
              <a:buChar char="Ø"/>
            </a:pPr>
            <a:r>
              <a:rPr lang="fr-FR" sz="1600" dirty="0" smtClean="0"/>
              <a:t>Les communes de Die et Ponet-et-St-Auban sont toutes deux sur le territoire du Diois (du canton et de la CCD) et font toute deux partie du parc naturel régional du Vercors.</a:t>
            </a:r>
          </a:p>
          <a:p>
            <a:pPr algn="just"/>
            <a:endParaRPr lang="fr-FR" sz="1600" dirty="0" smtClean="0"/>
          </a:p>
          <a:p>
            <a:pPr marL="285750" indent="-285750" algn="just">
              <a:buFont typeface="Wingdings" panose="05000000000000000000" pitchFamily="2" charset="2"/>
              <a:buChar char="Ø"/>
            </a:pPr>
            <a:r>
              <a:rPr lang="fr-FR" sz="1600" dirty="0" smtClean="0"/>
              <a:t>La commune de Die est le siège de la Communauté de Communes du Diois (CCD), et le chef-lieu du canton du Diois. C’est aussi l’une des deux sous-préfectures du Département de la Drôme, l’autre étant Nyons.</a:t>
            </a:r>
          </a:p>
          <a:p>
            <a:pPr algn="just"/>
            <a:endParaRPr lang="fr-FR" sz="1600" dirty="0" smtClean="0"/>
          </a:p>
          <a:p>
            <a:pPr marL="285750" indent="-285750" algn="just">
              <a:buFont typeface="Wingdings" panose="05000000000000000000" pitchFamily="2" charset="2"/>
              <a:buChar char="Ø"/>
            </a:pPr>
            <a:r>
              <a:rPr lang="fr-FR" sz="1600" dirty="0" smtClean="0"/>
              <a:t>Ponet-et-Saint-Auban est une commune voisine de Die. Elle se </a:t>
            </a:r>
            <a:r>
              <a:rPr lang="fr-FR" sz="1600" dirty="0"/>
              <a:t>trouve </a:t>
            </a:r>
            <a:r>
              <a:rPr lang="fr-FR" sz="1600" dirty="0" smtClean="0"/>
              <a:t>à </a:t>
            </a:r>
            <a:r>
              <a:rPr lang="fr-FR" sz="1600" dirty="0"/>
              <a:t>4 km au nord-ouest de </a:t>
            </a:r>
            <a:r>
              <a:rPr lang="fr-FR" sz="1600" dirty="0" smtClean="0"/>
              <a:t>Die. Le </a:t>
            </a:r>
            <a:r>
              <a:rPr lang="fr-FR" sz="1600" dirty="0"/>
              <a:t>village de Ponet </a:t>
            </a:r>
            <a:r>
              <a:rPr lang="fr-FR" sz="1600" dirty="0" smtClean="0"/>
              <a:t>n'a </a:t>
            </a:r>
            <a:r>
              <a:rPr lang="fr-FR" sz="1600" dirty="0"/>
              <a:t>pas trop été touché dans son </a:t>
            </a:r>
            <a:r>
              <a:rPr lang="fr-FR" sz="1600" dirty="0" smtClean="0"/>
              <a:t>urbanisation par </a:t>
            </a:r>
            <a:r>
              <a:rPr lang="fr-FR" sz="1600" dirty="0"/>
              <a:t>la proximité de </a:t>
            </a:r>
            <a:r>
              <a:rPr lang="fr-FR" sz="1600" dirty="0" smtClean="0"/>
              <a:t>Die </a:t>
            </a:r>
            <a:r>
              <a:rPr lang="fr-FR" sz="1600" dirty="0"/>
              <a:t>à cause de son manque d'eau </a:t>
            </a:r>
            <a:r>
              <a:rPr lang="fr-FR" sz="1600" dirty="0" smtClean="0"/>
              <a:t>et grâce à </a:t>
            </a:r>
            <a:r>
              <a:rPr lang="fr-FR" sz="1600" dirty="0"/>
              <a:t>la volonté de préserver l'activité agricole et vinicole.</a:t>
            </a:r>
          </a:p>
          <a:p>
            <a:endParaRPr lang="fr-FR" sz="1600" dirty="0"/>
          </a:p>
          <a:p>
            <a:pPr marL="285750" indent="-285750">
              <a:buFont typeface="Wingdings" panose="05000000000000000000" pitchFamily="2" charset="2"/>
              <a:buChar char="Ø"/>
            </a:pPr>
            <a:r>
              <a:rPr lang="fr-FR" sz="1600" dirty="0" smtClean="0"/>
              <a:t>L’étude se fera uniquement sur ces communes, que ce soit du point de vue de l’histoire, de la  culture, de l’agriculture et de l’environnement. </a:t>
            </a:r>
            <a:endParaRPr lang="fr-FR"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663" y="4509120"/>
            <a:ext cx="24098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ZoneTexte 6"/>
          <p:cNvSpPr txBox="1"/>
          <p:nvPr/>
        </p:nvSpPr>
        <p:spPr>
          <a:xfrm>
            <a:off x="28240" y="404664"/>
            <a:ext cx="3535648" cy="769441"/>
          </a:xfrm>
          <a:prstGeom prst="rect">
            <a:avLst/>
          </a:prstGeom>
          <a:noFill/>
        </p:spPr>
        <p:txBody>
          <a:bodyPr wrap="none" rtlCol="0">
            <a:spAutoFit/>
          </a:bodyPr>
          <a:lstStyle/>
          <a:p>
            <a:r>
              <a:rPr lang="fr-FR" sz="4400" b="1" dirty="0" smtClean="0">
                <a:solidFill>
                  <a:srgbClr val="0000FF"/>
                </a:solidFill>
              </a:rPr>
              <a:t>I. </a:t>
            </a:r>
            <a:r>
              <a:rPr lang="fr-FR" sz="4400" b="1" u="sng" dirty="0" smtClean="0">
                <a:solidFill>
                  <a:srgbClr val="0000FF"/>
                </a:solidFill>
              </a:rPr>
              <a:t>Introduction</a:t>
            </a:r>
            <a:endParaRPr lang="fr-FR" sz="4400" b="1" u="sng" dirty="0">
              <a:solidFill>
                <a:srgbClr val="0000FF"/>
              </a:solidFill>
            </a:endParaRPr>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30</a:t>
            </a:fld>
            <a:endParaRPr lang="fr-FR"/>
          </a:p>
        </p:txBody>
      </p:sp>
    </p:spTree>
    <p:extLst>
      <p:ext uri="{BB962C8B-B14F-4D97-AF65-F5344CB8AC3E}">
        <p14:creationId xmlns:p14="http://schemas.microsoft.com/office/powerpoint/2010/main" val="3739576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83" y="0"/>
            <a:ext cx="2282427" cy="1136715"/>
          </a:xfrm>
        </p:spPr>
        <p:txBody>
          <a:bodyPr>
            <a:normAutofit/>
          </a:bodyPr>
          <a:lstStyle/>
          <a:p>
            <a:r>
              <a:rPr lang="fr-FR" b="1" dirty="0" smtClean="0">
                <a:solidFill>
                  <a:srgbClr val="0000FF"/>
                </a:solidFill>
              </a:rPr>
              <a:t>II.	</a:t>
            </a:r>
            <a:r>
              <a:rPr lang="fr-FR" b="1" u="sng" dirty="0" smtClean="0">
                <a:solidFill>
                  <a:srgbClr val="0000FF"/>
                </a:solidFill>
              </a:rPr>
              <a:t>Die</a:t>
            </a:r>
            <a:r>
              <a:rPr lang="fr-FR" b="1" dirty="0" smtClean="0">
                <a:solidFill>
                  <a:srgbClr val="0000FF"/>
                </a:solidFill>
              </a:rPr>
              <a:t> </a:t>
            </a:r>
            <a:endParaRPr lang="fr-FR" b="1" dirty="0">
              <a:solidFill>
                <a:srgbClr val="0000FF"/>
              </a:solidFill>
            </a:endParaRPr>
          </a:p>
        </p:txBody>
      </p:sp>
      <p:pic>
        <p:nvPicPr>
          <p:cNvPr id="6148" name="Picture 4" descr="C:\Users\utilisateur\Desktop\Stage c\DSC_488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6200000">
            <a:off x="-643096" y="1905501"/>
            <a:ext cx="5370446" cy="358120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715480" y="967948"/>
            <a:ext cx="3888435" cy="2893100"/>
          </a:xfrm>
          <a:prstGeom prst="rect">
            <a:avLst/>
          </a:prstGeom>
          <a:noFill/>
        </p:spPr>
        <p:txBody>
          <a:bodyPr wrap="square" rtlCol="0">
            <a:spAutoFit/>
          </a:bodyPr>
          <a:lstStyle/>
          <a:p>
            <a:r>
              <a:rPr lang="fr-FR" sz="1400" dirty="0"/>
              <a:t>V</a:t>
            </a:r>
            <a:r>
              <a:rPr lang="fr-FR" sz="1400" dirty="0" smtClean="0"/>
              <a:t>ue sur les toits et les rues de Die depuis la cathédrale de Notre-Dame. On aperçoit au loin le Glandasse.</a:t>
            </a:r>
          </a:p>
          <a:p>
            <a:r>
              <a:rPr lang="fr-FR" sz="1400" dirty="0" smtClean="0"/>
              <a:t>On ne peut que s’émerveiller devant ces paysages fabuleux que nous offre cette ville, les montagnes et collines qui l’entourent… ou encore la Drôme qui la borde. Die est l’avant-poste du massif du Vercors, et elle est la capitale culturelle incontournable du Diois, tant du point de vue historique, que pour la richesse de son tissu artisanal, l’excellence de son terroir. Aussi, les paysages sont façonnés par une agriculture très diversifiée. </a:t>
            </a:r>
            <a:endParaRPr lang="fr-FR" sz="1400" dirty="0"/>
          </a:p>
        </p:txBody>
      </p:sp>
      <p:pic>
        <p:nvPicPr>
          <p:cNvPr id="6150" name="Picture 6" descr="C:\Users\utilisateur\Desktop\Stage c\culture\DSC_45531.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88024" y="3861048"/>
            <a:ext cx="3816424" cy="2487221"/>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31</a:t>
            </a:fld>
            <a:endParaRPr lang="fr-FR"/>
          </a:p>
        </p:txBody>
      </p:sp>
    </p:spTree>
    <p:extLst>
      <p:ext uri="{BB962C8B-B14F-4D97-AF65-F5344CB8AC3E}">
        <p14:creationId xmlns:p14="http://schemas.microsoft.com/office/powerpoint/2010/main" val="186395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80928"/>
            <a:ext cx="8229600" cy="1143000"/>
          </a:xfrm>
        </p:spPr>
        <p:txBody>
          <a:bodyPr>
            <a:noAutofit/>
          </a:bodyPr>
          <a:lstStyle/>
          <a:p>
            <a:pPr algn="l"/>
            <a:r>
              <a:rPr lang="fr-FR" sz="4000" b="1" dirty="0" smtClean="0">
                <a:solidFill>
                  <a:srgbClr val="000066"/>
                </a:solidFill>
              </a:rPr>
              <a:t>a. Situation Géographique</a:t>
            </a:r>
            <a:br>
              <a:rPr lang="fr-FR" sz="4000" b="1" dirty="0" smtClean="0">
                <a:solidFill>
                  <a:srgbClr val="000066"/>
                </a:solidFill>
              </a:rPr>
            </a:b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b. Carte d’identité</a:t>
            </a:r>
            <a:br>
              <a:rPr lang="fr-FR" sz="4000" b="1" dirty="0" smtClean="0">
                <a:solidFill>
                  <a:srgbClr val="000066"/>
                </a:solidFill>
              </a:rPr>
            </a:b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c. Histoire </a:t>
            </a:r>
            <a:br>
              <a:rPr lang="fr-FR" sz="4000" b="1" dirty="0" smtClean="0">
                <a:solidFill>
                  <a:srgbClr val="000066"/>
                </a:solidFill>
              </a:rPr>
            </a:b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d. Le tissu socio-économique</a:t>
            </a:r>
            <a:br>
              <a:rPr lang="fr-FR" sz="4000" b="1" dirty="0" smtClean="0">
                <a:solidFill>
                  <a:srgbClr val="000066"/>
                </a:solidFill>
              </a:rPr>
            </a:br>
            <a:r>
              <a:rPr lang="fr-FR" sz="4000" b="1" dirty="0">
                <a:solidFill>
                  <a:srgbClr val="000066"/>
                </a:solidFill>
              </a:rPr>
              <a:t/>
            </a:r>
            <a:br>
              <a:rPr lang="fr-FR" sz="4000" b="1" dirty="0">
                <a:solidFill>
                  <a:srgbClr val="000066"/>
                </a:solidFill>
              </a:rPr>
            </a:br>
            <a:r>
              <a:rPr lang="fr-FR" sz="4000" b="1" dirty="0" smtClean="0">
                <a:solidFill>
                  <a:srgbClr val="000066"/>
                </a:solidFill>
              </a:rPr>
              <a:t>e. Bonus</a:t>
            </a:r>
            <a:endParaRPr lang="fr-FR" sz="4000" b="1" dirty="0">
              <a:solidFill>
                <a:srgbClr val="000066"/>
              </a:solidFill>
            </a:endParaRPr>
          </a:p>
        </p:txBody>
      </p:sp>
      <p:sp>
        <p:nvSpPr>
          <p:cNvPr id="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32</a:t>
            </a:fld>
            <a:endParaRPr lang="fr-FR"/>
          </a:p>
        </p:txBody>
      </p:sp>
    </p:spTree>
    <p:extLst>
      <p:ext uri="{BB962C8B-B14F-4D97-AF65-F5344CB8AC3E}">
        <p14:creationId xmlns:p14="http://schemas.microsoft.com/office/powerpoint/2010/main" val="3584165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197768"/>
            <a:ext cx="4641720" cy="782960"/>
          </a:xfrm>
        </p:spPr>
        <p:txBody>
          <a:bodyPr>
            <a:normAutofit/>
          </a:bodyPr>
          <a:lstStyle/>
          <a:p>
            <a:r>
              <a:rPr lang="fr-FR" sz="3200" b="1" dirty="0" smtClean="0">
                <a:solidFill>
                  <a:srgbClr val="002060"/>
                </a:solidFill>
              </a:rPr>
              <a:t>a. Situation Géographique</a:t>
            </a:r>
            <a:endParaRPr lang="fr-FR" sz="3200" b="1" dirty="0">
              <a:solidFill>
                <a:srgbClr val="002060"/>
              </a:solidFill>
            </a:endParaRP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544" y="908720"/>
            <a:ext cx="7882871"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33</a:t>
            </a:fld>
            <a:endParaRPr lang="fr-FR"/>
          </a:p>
        </p:txBody>
      </p:sp>
    </p:spTree>
    <p:extLst>
      <p:ext uri="{BB962C8B-B14F-4D97-AF65-F5344CB8AC3E}">
        <p14:creationId xmlns:p14="http://schemas.microsoft.com/office/powerpoint/2010/main" val="137730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908" t="32539" r="50663" b="12614"/>
          <a:stretch/>
        </p:blipFill>
        <p:spPr bwMode="auto">
          <a:xfrm>
            <a:off x="539552" y="887304"/>
            <a:ext cx="6147288" cy="520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rganigramme : Connecteur 3"/>
          <p:cNvSpPr/>
          <p:nvPr/>
        </p:nvSpPr>
        <p:spPr>
          <a:xfrm>
            <a:off x="2339752" y="1988840"/>
            <a:ext cx="936104" cy="864096"/>
          </a:xfrm>
          <a:prstGeom prst="flowChartConnector">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275856" y="6021288"/>
            <a:ext cx="3410984" cy="276999"/>
          </a:xfrm>
          <a:prstGeom prst="rect">
            <a:avLst/>
          </a:prstGeom>
          <a:noFill/>
        </p:spPr>
        <p:txBody>
          <a:bodyPr wrap="square" rtlCol="0">
            <a:spAutoFit/>
          </a:bodyPr>
          <a:lstStyle/>
          <a:p>
            <a:pPr algn="r"/>
            <a:r>
              <a:rPr lang="fr-FR" sz="1200" dirty="0" smtClean="0"/>
              <a:t>La Communauté de communes du Diois</a:t>
            </a:r>
            <a:endParaRPr lang="fr-FR" sz="12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34</a:t>
            </a:fld>
            <a:endParaRPr lang="fr-FR"/>
          </a:p>
        </p:txBody>
      </p:sp>
      <p:sp>
        <p:nvSpPr>
          <p:cNvPr id="8" name="Titre 1"/>
          <p:cNvSpPr>
            <a:spLocks noGrp="1"/>
          </p:cNvSpPr>
          <p:nvPr>
            <p:ph type="title"/>
          </p:nvPr>
        </p:nvSpPr>
        <p:spPr>
          <a:xfrm>
            <a:off x="-36512" y="197768"/>
            <a:ext cx="4641720" cy="782960"/>
          </a:xfrm>
        </p:spPr>
        <p:txBody>
          <a:bodyPr>
            <a:normAutofit/>
          </a:bodyPr>
          <a:lstStyle/>
          <a:p>
            <a:r>
              <a:rPr lang="fr-FR" sz="3200" b="1" dirty="0" smtClean="0">
                <a:solidFill>
                  <a:srgbClr val="002060"/>
                </a:solidFill>
              </a:rPr>
              <a:t>a. Situation Géographique</a:t>
            </a:r>
            <a:endParaRPr lang="fr-FR" sz="3200" b="1" dirty="0">
              <a:solidFill>
                <a:srgbClr val="002060"/>
              </a:solidFill>
            </a:endParaRPr>
          </a:p>
        </p:txBody>
      </p:sp>
    </p:spTree>
    <p:extLst>
      <p:ext uri="{BB962C8B-B14F-4D97-AF65-F5344CB8AC3E}">
        <p14:creationId xmlns:p14="http://schemas.microsoft.com/office/powerpoint/2010/main" val="52556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952" t="9694" r="6488" b="27041"/>
          <a:stretch/>
        </p:blipFill>
        <p:spPr bwMode="auto">
          <a:xfrm>
            <a:off x="35496" y="1026875"/>
            <a:ext cx="9050695" cy="462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3"/>
          <p:cNvCxnSpPr/>
          <p:nvPr/>
        </p:nvCxnSpPr>
        <p:spPr>
          <a:xfrm>
            <a:off x="5940152" y="1556792"/>
            <a:ext cx="0" cy="20882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1115616" y="1556792"/>
            <a:ext cx="0"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8187413" y="1983973"/>
            <a:ext cx="0" cy="1233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476952" y="1065440"/>
            <a:ext cx="1759344" cy="584775"/>
          </a:xfrm>
          <a:prstGeom prst="rect">
            <a:avLst/>
          </a:prstGeom>
          <a:noFill/>
        </p:spPr>
        <p:txBody>
          <a:bodyPr wrap="square" rtlCol="0">
            <a:spAutoFit/>
          </a:bodyPr>
          <a:lstStyle/>
          <a:p>
            <a:r>
              <a:rPr lang="fr-FR" sz="3200" dirty="0" smtClean="0">
                <a:solidFill>
                  <a:srgbClr val="FF0000"/>
                </a:solidFill>
              </a:rPr>
              <a:t> Die </a:t>
            </a:r>
            <a:endParaRPr lang="fr-FR" sz="2000" dirty="0">
              <a:solidFill>
                <a:srgbClr val="FF0000"/>
              </a:solidFill>
            </a:endParaRPr>
          </a:p>
        </p:txBody>
      </p:sp>
      <p:sp>
        <p:nvSpPr>
          <p:cNvPr id="12" name="ZoneTexte 11"/>
          <p:cNvSpPr txBox="1"/>
          <p:nvPr/>
        </p:nvSpPr>
        <p:spPr>
          <a:xfrm>
            <a:off x="283771" y="1164826"/>
            <a:ext cx="2448272" cy="646331"/>
          </a:xfrm>
          <a:prstGeom prst="rect">
            <a:avLst/>
          </a:prstGeom>
          <a:noFill/>
        </p:spPr>
        <p:txBody>
          <a:bodyPr wrap="square" rtlCol="0">
            <a:spAutoFit/>
          </a:bodyPr>
          <a:lstStyle/>
          <a:p>
            <a:r>
              <a:rPr lang="fr-FR" dirty="0" smtClean="0"/>
              <a:t>Le Glandasse (2041m)</a:t>
            </a:r>
          </a:p>
          <a:p>
            <a:endParaRPr lang="fr-FR" dirty="0"/>
          </a:p>
        </p:txBody>
      </p:sp>
      <p:sp>
        <p:nvSpPr>
          <p:cNvPr id="13" name="ZoneTexte 12"/>
          <p:cNvSpPr txBox="1"/>
          <p:nvPr/>
        </p:nvSpPr>
        <p:spPr>
          <a:xfrm>
            <a:off x="6588224" y="1614641"/>
            <a:ext cx="2483768" cy="369332"/>
          </a:xfrm>
          <a:prstGeom prst="rect">
            <a:avLst/>
          </a:prstGeom>
          <a:noFill/>
        </p:spPr>
        <p:txBody>
          <a:bodyPr wrap="square" rtlCol="0">
            <a:spAutoFit/>
          </a:bodyPr>
          <a:lstStyle/>
          <a:p>
            <a:r>
              <a:rPr lang="fr-FR" dirty="0" smtClean="0"/>
              <a:t>La croix de Justin (988m)</a:t>
            </a:r>
            <a:endParaRPr lang="fr-FR" dirty="0"/>
          </a:p>
        </p:txBody>
      </p:sp>
      <p:sp>
        <p:nvSpPr>
          <p:cNvPr id="16" name="Ellipse 15"/>
          <p:cNvSpPr/>
          <p:nvPr/>
        </p:nvSpPr>
        <p:spPr>
          <a:xfrm>
            <a:off x="5265639" y="3559569"/>
            <a:ext cx="93610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948264" y="5654860"/>
            <a:ext cx="1872259" cy="553998"/>
          </a:xfrm>
          <a:prstGeom prst="rect">
            <a:avLst/>
          </a:prstGeom>
          <a:noFill/>
        </p:spPr>
        <p:txBody>
          <a:bodyPr wrap="square" rtlCol="0">
            <a:spAutoFit/>
          </a:bodyPr>
          <a:lstStyle/>
          <a:p>
            <a:r>
              <a:rPr lang="fr-FR" sz="1200" dirty="0" smtClean="0"/>
              <a:t>Die au  cœur de  la vallée</a:t>
            </a:r>
          </a:p>
          <a:p>
            <a:endParaRPr lang="fr-FR" dirty="0"/>
          </a:p>
        </p:txBody>
      </p:sp>
      <p:cxnSp>
        <p:nvCxnSpPr>
          <p:cNvPr id="19" name="Connecteur droit 18"/>
          <p:cNvCxnSpPr/>
          <p:nvPr/>
        </p:nvCxnSpPr>
        <p:spPr>
          <a:xfrm>
            <a:off x="6736784" y="4981818"/>
            <a:ext cx="0" cy="60844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7969052" y="3991617"/>
            <a:ext cx="0" cy="80553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246" name="ZoneTexte 10245"/>
          <p:cNvSpPr txBox="1"/>
          <p:nvPr/>
        </p:nvSpPr>
        <p:spPr>
          <a:xfrm>
            <a:off x="7427524" y="3701295"/>
            <a:ext cx="1368152" cy="369332"/>
          </a:xfrm>
          <a:prstGeom prst="rect">
            <a:avLst/>
          </a:prstGeom>
          <a:noFill/>
        </p:spPr>
        <p:txBody>
          <a:bodyPr wrap="square" rtlCol="0">
            <a:spAutoFit/>
          </a:bodyPr>
          <a:lstStyle/>
          <a:p>
            <a:r>
              <a:rPr lang="fr-FR" dirty="0" smtClean="0">
                <a:solidFill>
                  <a:schemeClr val="accent1"/>
                </a:solidFill>
              </a:rPr>
              <a:t>La Drôme</a:t>
            </a:r>
            <a:endParaRPr lang="fr-FR" dirty="0">
              <a:solidFill>
                <a:schemeClr val="accent1"/>
              </a:solidFill>
            </a:endParaRPr>
          </a:p>
        </p:txBody>
      </p:sp>
      <p:sp>
        <p:nvSpPr>
          <p:cNvPr id="10247" name="ZoneTexte 10246"/>
          <p:cNvSpPr txBox="1"/>
          <p:nvPr/>
        </p:nvSpPr>
        <p:spPr>
          <a:xfrm>
            <a:off x="4843721" y="4612486"/>
            <a:ext cx="2716044" cy="369332"/>
          </a:xfrm>
          <a:prstGeom prst="rect">
            <a:avLst/>
          </a:prstGeom>
          <a:noFill/>
        </p:spPr>
        <p:txBody>
          <a:bodyPr wrap="square" rtlCol="0">
            <a:spAutoFit/>
          </a:bodyPr>
          <a:lstStyle/>
          <a:p>
            <a:r>
              <a:rPr lang="fr-FR" dirty="0" smtClean="0">
                <a:solidFill>
                  <a:schemeClr val="bg1"/>
                </a:solidFill>
              </a:rPr>
              <a:t>Ponet-et-st-Auban </a:t>
            </a:r>
            <a:endParaRPr lang="fr-FR" dirty="0">
              <a:solidFill>
                <a:schemeClr val="bg1"/>
              </a:solidFill>
            </a:endParaRPr>
          </a:p>
        </p:txBody>
      </p:sp>
      <p:sp>
        <p:nvSpPr>
          <p:cNvPr id="1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35</a:t>
            </a:fld>
            <a:endParaRPr lang="fr-FR"/>
          </a:p>
        </p:txBody>
      </p:sp>
      <p:sp>
        <p:nvSpPr>
          <p:cNvPr id="18" name="Titre 1"/>
          <p:cNvSpPr>
            <a:spLocks noGrp="1"/>
          </p:cNvSpPr>
          <p:nvPr>
            <p:ph type="title"/>
          </p:nvPr>
        </p:nvSpPr>
        <p:spPr>
          <a:xfrm>
            <a:off x="-36512" y="197768"/>
            <a:ext cx="4641720" cy="782960"/>
          </a:xfrm>
        </p:spPr>
        <p:txBody>
          <a:bodyPr>
            <a:normAutofit/>
          </a:bodyPr>
          <a:lstStyle/>
          <a:p>
            <a:r>
              <a:rPr lang="fr-FR" sz="3200" b="1" dirty="0" smtClean="0">
                <a:solidFill>
                  <a:srgbClr val="002060"/>
                </a:solidFill>
              </a:rPr>
              <a:t>a. Situation Géographique</a:t>
            </a:r>
            <a:endParaRPr lang="fr-FR" sz="3200" b="1" dirty="0">
              <a:solidFill>
                <a:srgbClr val="002060"/>
              </a:solidFill>
            </a:endParaRPr>
          </a:p>
        </p:txBody>
      </p:sp>
    </p:spTree>
    <p:extLst>
      <p:ext uri="{BB962C8B-B14F-4D97-AF65-F5344CB8AC3E}">
        <p14:creationId xmlns:p14="http://schemas.microsoft.com/office/powerpoint/2010/main" val="347506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7748" t="12069" r="5852" b="26078"/>
          <a:stretch/>
        </p:blipFill>
        <p:spPr bwMode="auto">
          <a:xfrm>
            <a:off x="252975" y="1433868"/>
            <a:ext cx="8639505" cy="452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3275856" y="2060848"/>
            <a:ext cx="1440160" cy="120186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5352135" y="3429000"/>
            <a:ext cx="2016224" cy="11892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6524600" y="1196752"/>
            <a:ext cx="0" cy="23042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1835696" y="5301208"/>
            <a:ext cx="76" cy="10365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923928" y="3284984"/>
            <a:ext cx="0" cy="230425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03322" y="6341101"/>
            <a:ext cx="2501134" cy="369332"/>
          </a:xfrm>
          <a:prstGeom prst="rect">
            <a:avLst/>
          </a:prstGeom>
        </p:spPr>
        <p:txBody>
          <a:bodyPr wrap="none">
            <a:spAutoFit/>
          </a:bodyPr>
          <a:lstStyle/>
          <a:p>
            <a:r>
              <a:rPr lang="fr-FR" dirty="0"/>
              <a:t>La croix de Justin (988m)</a:t>
            </a:r>
          </a:p>
        </p:txBody>
      </p:sp>
      <p:sp>
        <p:nvSpPr>
          <p:cNvPr id="12" name="ZoneTexte 11"/>
          <p:cNvSpPr txBox="1"/>
          <p:nvPr/>
        </p:nvSpPr>
        <p:spPr>
          <a:xfrm>
            <a:off x="5940152" y="836712"/>
            <a:ext cx="2016224" cy="677108"/>
          </a:xfrm>
          <a:prstGeom prst="rect">
            <a:avLst/>
          </a:prstGeom>
          <a:noFill/>
        </p:spPr>
        <p:txBody>
          <a:bodyPr wrap="square" rtlCol="0">
            <a:spAutoFit/>
          </a:bodyPr>
          <a:lstStyle/>
          <a:p>
            <a:r>
              <a:rPr lang="fr-FR" sz="2000" dirty="0" smtClean="0">
                <a:solidFill>
                  <a:srgbClr val="FF0000"/>
                </a:solidFill>
              </a:rPr>
              <a:t>Le village</a:t>
            </a:r>
          </a:p>
          <a:p>
            <a:endParaRPr lang="fr-FR" dirty="0"/>
          </a:p>
        </p:txBody>
      </p:sp>
      <p:sp>
        <p:nvSpPr>
          <p:cNvPr id="13" name="ZoneTexte 12"/>
          <p:cNvSpPr txBox="1"/>
          <p:nvPr/>
        </p:nvSpPr>
        <p:spPr>
          <a:xfrm>
            <a:off x="3304456" y="5589240"/>
            <a:ext cx="1656184" cy="369332"/>
          </a:xfrm>
          <a:prstGeom prst="rect">
            <a:avLst/>
          </a:prstGeom>
          <a:noFill/>
        </p:spPr>
        <p:txBody>
          <a:bodyPr wrap="square" rtlCol="0">
            <a:spAutoFit/>
          </a:bodyPr>
          <a:lstStyle/>
          <a:p>
            <a:r>
              <a:rPr lang="fr-FR" dirty="0" smtClean="0">
                <a:solidFill>
                  <a:srgbClr val="FFFF00"/>
                </a:solidFill>
              </a:rPr>
              <a:t>ZA de Cocause</a:t>
            </a:r>
            <a:endParaRPr lang="fr-FR" dirty="0">
              <a:solidFill>
                <a:srgbClr val="FFFF00"/>
              </a:solidFill>
            </a:endParaRPr>
          </a:p>
        </p:txBody>
      </p:sp>
      <p:sp>
        <p:nvSpPr>
          <p:cNvPr id="1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36</a:t>
            </a:fld>
            <a:endParaRPr lang="fr-FR"/>
          </a:p>
        </p:txBody>
      </p:sp>
      <p:sp>
        <p:nvSpPr>
          <p:cNvPr id="15" name="Titre 1"/>
          <p:cNvSpPr>
            <a:spLocks noGrp="1"/>
          </p:cNvSpPr>
          <p:nvPr>
            <p:ph type="title"/>
          </p:nvPr>
        </p:nvSpPr>
        <p:spPr>
          <a:xfrm>
            <a:off x="-36512" y="197768"/>
            <a:ext cx="4641720" cy="782960"/>
          </a:xfrm>
        </p:spPr>
        <p:txBody>
          <a:bodyPr>
            <a:normAutofit/>
          </a:bodyPr>
          <a:lstStyle/>
          <a:p>
            <a:r>
              <a:rPr lang="fr-FR" sz="3200" b="1" dirty="0" smtClean="0">
                <a:solidFill>
                  <a:srgbClr val="002060"/>
                </a:solidFill>
              </a:rPr>
              <a:t>a. Situation Géographique</a:t>
            </a:r>
            <a:endParaRPr lang="fr-FR" sz="3200" b="1" dirty="0">
              <a:solidFill>
                <a:srgbClr val="002060"/>
              </a:solidFill>
            </a:endParaRPr>
          </a:p>
        </p:txBody>
      </p:sp>
    </p:spTree>
    <p:extLst>
      <p:ext uri="{BB962C8B-B14F-4D97-AF65-F5344CB8AC3E}">
        <p14:creationId xmlns:p14="http://schemas.microsoft.com/office/powerpoint/2010/main" val="24625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811" y="871666"/>
            <a:ext cx="6630477" cy="468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220072" y="5435932"/>
            <a:ext cx="1944217" cy="369332"/>
          </a:xfrm>
          <a:prstGeom prst="rect">
            <a:avLst/>
          </a:prstGeom>
          <a:noFill/>
        </p:spPr>
        <p:txBody>
          <a:bodyPr wrap="square" rtlCol="0">
            <a:spAutoFit/>
          </a:bodyPr>
          <a:lstStyle/>
          <a:p>
            <a:pPr algn="r"/>
            <a:r>
              <a:rPr lang="fr-FR" sz="1200" dirty="0" smtClean="0"/>
              <a:t>La</a:t>
            </a:r>
            <a:r>
              <a:rPr lang="fr-FR" dirty="0" smtClean="0"/>
              <a:t> </a:t>
            </a:r>
            <a:r>
              <a:rPr lang="fr-FR" sz="1200" dirty="0" smtClean="0"/>
              <a:t>commune de Die</a:t>
            </a:r>
            <a:endParaRPr lang="fr-FR" sz="1200" dirty="0"/>
          </a:p>
        </p:txBody>
      </p:sp>
      <p:pic>
        <p:nvPicPr>
          <p:cNvPr id="266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762" y="4797152"/>
            <a:ext cx="1116694" cy="111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37</a:t>
            </a:fld>
            <a:endParaRPr lang="fr-FR"/>
          </a:p>
        </p:txBody>
      </p:sp>
      <p:sp>
        <p:nvSpPr>
          <p:cNvPr id="8" name="Titre 1"/>
          <p:cNvSpPr>
            <a:spLocks noGrp="1"/>
          </p:cNvSpPr>
          <p:nvPr>
            <p:ph type="title"/>
          </p:nvPr>
        </p:nvSpPr>
        <p:spPr>
          <a:xfrm>
            <a:off x="-36512" y="197768"/>
            <a:ext cx="4641720" cy="782960"/>
          </a:xfrm>
        </p:spPr>
        <p:txBody>
          <a:bodyPr>
            <a:normAutofit/>
          </a:bodyPr>
          <a:lstStyle/>
          <a:p>
            <a:r>
              <a:rPr lang="fr-FR" sz="3200" b="1" dirty="0" smtClean="0">
                <a:solidFill>
                  <a:srgbClr val="002060"/>
                </a:solidFill>
              </a:rPr>
              <a:t>a. Situation Géographique</a:t>
            </a:r>
            <a:endParaRPr lang="fr-FR" sz="3200" b="1" dirty="0">
              <a:solidFill>
                <a:srgbClr val="002060"/>
              </a:solidFill>
            </a:endParaRPr>
          </a:p>
        </p:txBody>
      </p:sp>
    </p:spTree>
    <p:extLst>
      <p:ext uri="{BB962C8B-B14F-4D97-AF65-F5344CB8AC3E}">
        <p14:creationId xmlns:p14="http://schemas.microsoft.com/office/powerpoint/2010/main" val="217251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tilisateur\Desktop\Stage c\DSC_5294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2017" t="19768" r="20095"/>
          <a:stretch/>
        </p:blipFill>
        <p:spPr bwMode="auto">
          <a:xfrm>
            <a:off x="539552" y="830541"/>
            <a:ext cx="6984776" cy="51508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74005" y="6032321"/>
            <a:ext cx="2350323" cy="276999"/>
          </a:xfrm>
          <a:prstGeom prst="rect">
            <a:avLst/>
          </a:prstGeom>
        </p:spPr>
        <p:txBody>
          <a:bodyPr wrap="none">
            <a:spAutoFit/>
          </a:bodyPr>
          <a:lstStyle/>
          <a:p>
            <a:r>
              <a:rPr lang="fr-FR" sz="1200" dirty="0"/>
              <a:t>Die vue d’une colline environnante</a:t>
            </a:r>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6" name="Espace réservé du pied de page 5"/>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a:xfrm>
            <a:off x="5868144" y="6160219"/>
            <a:ext cx="2133600" cy="365125"/>
          </a:xfrm>
        </p:spPr>
        <p:txBody>
          <a:bodyPr/>
          <a:lstStyle/>
          <a:p>
            <a:fld id="{97C0D9E2-4B4D-4793-9541-2F7B162482D3}" type="slidenum">
              <a:rPr lang="fr-FR" smtClean="0"/>
              <a:t>38</a:t>
            </a:fld>
            <a:endParaRPr lang="fr-FR"/>
          </a:p>
        </p:txBody>
      </p:sp>
      <p:sp>
        <p:nvSpPr>
          <p:cNvPr id="8" name="Titre 1"/>
          <p:cNvSpPr txBox="1">
            <a:spLocks/>
          </p:cNvSpPr>
          <p:nvPr/>
        </p:nvSpPr>
        <p:spPr>
          <a:xfrm>
            <a:off x="-36512" y="197768"/>
            <a:ext cx="4641720" cy="7829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2060"/>
                </a:solidFill>
              </a:rPr>
              <a:t>a. Situation Géographique</a:t>
            </a:r>
            <a:endParaRPr lang="fr-FR" sz="3200" b="1" dirty="0">
              <a:solidFill>
                <a:srgbClr val="002060"/>
              </a:solidFill>
            </a:endParaRPr>
          </a:p>
        </p:txBody>
      </p:sp>
    </p:spTree>
    <p:extLst>
      <p:ext uri="{BB962C8B-B14F-4D97-AF65-F5344CB8AC3E}">
        <p14:creationId xmlns:p14="http://schemas.microsoft.com/office/powerpoint/2010/main" val="363733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188640"/>
            <a:ext cx="3384376" cy="795520"/>
          </a:xfrm>
        </p:spPr>
        <p:txBody>
          <a:bodyPr>
            <a:noAutofit/>
          </a:bodyPr>
          <a:lstStyle/>
          <a:p>
            <a:r>
              <a:rPr lang="fr-FR" sz="3200" b="1" dirty="0" smtClean="0">
                <a:solidFill>
                  <a:srgbClr val="000066"/>
                </a:solidFill>
              </a:rPr>
              <a:t>b. Carte d’identité</a:t>
            </a:r>
            <a:endParaRPr lang="fr-FR" sz="3200" b="1" dirty="0">
              <a:solidFill>
                <a:srgbClr val="000066"/>
              </a:solidFill>
            </a:endParaRPr>
          </a:p>
        </p:txBody>
      </p:sp>
      <p:sp>
        <p:nvSpPr>
          <p:cNvPr id="3" name="ZoneTexte 2"/>
          <p:cNvSpPr txBox="1"/>
          <p:nvPr/>
        </p:nvSpPr>
        <p:spPr>
          <a:xfrm>
            <a:off x="-8076" y="1340768"/>
            <a:ext cx="3067907" cy="4708981"/>
          </a:xfrm>
          <a:prstGeom prst="rect">
            <a:avLst/>
          </a:prstGeom>
          <a:noFill/>
        </p:spPr>
        <p:txBody>
          <a:bodyPr wrap="square" rtlCol="0">
            <a:spAutoFit/>
          </a:bodyPr>
          <a:lstStyle/>
          <a:p>
            <a:pPr marL="171450" indent="-171450">
              <a:buFont typeface="Wingdings" panose="05000000000000000000" pitchFamily="2" charset="2"/>
              <a:buChar char="Ø"/>
            </a:pPr>
            <a:r>
              <a:rPr lang="fr-FR" sz="1200" dirty="0" smtClean="0"/>
              <a:t>L’actuel </a:t>
            </a:r>
            <a:r>
              <a:rPr lang="fr-FR" sz="1200" dirty="0"/>
              <a:t>Maire est Gilbert </a:t>
            </a:r>
            <a:r>
              <a:rPr lang="fr-FR" sz="1200" dirty="0" err="1" smtClean="0"/>
              <a:t>Tremolet</a:t>
            </a:r>
            <a:endParaRPr lang="fr-FR" sz="1200" dirty="0"/>
          </a:p>
          <a:p>
            <a:pPr marL="285750" indent="-285750">
              <a:buFont typeface="Wingdings" panose="05000000000000000000" pitchFamily="2" charset="2"/>
              <a:buChar char="Ø"/>
            </a:pPr>
            <a:r>
              <a:rPr lang="fr-FR" sz="1200" dirty="0" smtClean="0"/>
              <a:t>Population municipale  4516 hab.</a:t>
            </a:r>
          </a:p>
          <a:p>
            <a:pPr marL="285750" indent="-285750">
              <a:buFont typeface="Wingdings" panose="05000000000000000000" pitchFamily="2" charset="2"/>
              <a:buChar char="Ø"/>
            </a:pPr>
            <a:r>
              <a:rPr lang="fr-FR" sz="1200" dirty="0" smtClean="0"/>
              <a:t>Superficie :  57,28</a:t>
            </a:r>
            <a:r>
              <a:rPr lang="fr-FR" sz="1200" dirty="0"/>
              <a:t> </a:t>
            </a:r>
            <a:r>
              <a:rPr lang="fr-FR" sz="1200" dirty="0" smtClean="0"/>
              <a:t>km</a:t>
            </a:r>
            <a:r>
              <a:rPr lang="fr-FR" sz="1200" baseline="30000" dirty="0" smtClean="0"/>
              <a:t>2</a:t>
            </a:r>
            <a:r>
              <a:rPr lang="fr-FR" sz="1200" dirty="0" smtClean="0"/>
              <a:t> .</a:t>
            </a:r>
          </a:p>
          <a:p>
            <a:pPr marL="285750" indent="-285750">
              <a:buFont typeface="Wingdings" panose="05000000000000000000" pitchFamily="2" charset="2"/>
              <a:buChar char="Ø"/>
            </a:pPr>
            <a:r>
              <a:rPr lang="fr-FR" sz="1200" dirty="0" smtClean="0"/>
              <a:t>Densité : 79 </a:t>
            </a:r>
            <a:r>
              <a:rPr lang="fr-FR" sz="1200" dirty="0"/>
              <a:t>hab./</a:t>
            </a:r>
            <a:r>
              <a:rPr lang="fr-FR" sz="1200" dirty="0" smtClean="0"/>
              <a:t>km2 </a:t>
            </a:r>
          </a:p>
          <a:p>
            <a:pPr marL="285750" indent="-285750">
              <a:buFont typeface="Wingdings" panose="05000000000000000000" pitchFamily="2" charset="2"/>
              <a:buChar char="Ø"/>
            </a:pPr>
            <a:r>
              <a:rPr lang="fr-FR" sz="1200" dirty="0"/>
              <a:t>A</a:t>
            </a:r>
            <a:r>
              <a:rPr lang="fr-FR" sz="1200" dirty="0" smtClean="0"/>
              <a:t>ltitude : 367 – 1841 m </a:t>
            </a:r>
          </a:p>
          <a:p>
            <a:pPr marL="285750" indent="-285750">
              <a:buFont typeface="Wingdings" panose="05000000000000000000" pitchFamily="2" charset="2"/>
              <a:buChar char="Ø"/>
            </a:pPr>
            <a:r>
              <a:rPr lang="fr-FR" sz="1200" dirty="0" smtClean="0"/>
              <a:t>Code postal : 26150</a:t>
            </a:r>
          </a:p>
          <a:p>
            <a:pPr marL="285750" indent="-285750">
              <a:buFont typeface="Wingdings" panose="05000000000000000000" pitchFamily="2" charset="2"/>
              <a:buChar char="Ø"/>
            </a:pPr>
            <a:r>
              <a:rPr lang="fr-FR" sz="1200" dirty="0" smtClean="0"/>
              <a:t>Code commune :26113</a:t>
            </a:r>
          </a:p>
          <a:p>
            <a:endParaRPr lang="fr-FR" sz="1200" dirty="0" smtClean="0"/>
          </a:p>
          <a:p>
            <a:pPr marL="285750" indent="-285750">
              <a:buFont typeface="Wingdings" panose="05000000000000000000" pitchFamily="2" charset="2"/>
              <a:buChar char="Ø"/>
            </a:pPr>
            <a:r>
              <a:rPr lang="fr-FR" sz="1200" dirty="0" smtClean="0"/>
              <a:t>La </a:t>
            </a:r>
            <a:r>
              <a:rPr lang="fr-FR" sz="1200" dirty="0"/>
              <a:t>commune est traversée par </a:t>
            </a:r>
            <a:r>
              <a:rPr lang="fr-FR" sz="1200" dirty="0" smtClean="0"/>
              <a:t>:</a:t>
            </a:r>
          </a:p>
          <a:p>
            <a:pPr marL="285750" indent="-285750">
              <a:buFont typeface="Wingdings" panose="05000000000000000000" pitchFamily="2" charset="2"/>
              <a:buChar char="§"/>
            </a:pPr>
            <a:r>
              <a:rPr lang="fr-FR" sz="1200" dirty="0" smtClean="0"/>
              <a:t>la</a:t>
            </a:r>
            <a:r>
              <a:rPr lang="fr-FR" sz="1200" dirty="0"/>
              <a:t> </a:t>
            </a:r>
            <a:r>
              <a:rPr lang="fr-FR" sz="1200" dirty="0" smtClean="0"/>
              <a:t>Drôme</a:t>
            </a:r>
          </a:p>
          <a:p>
            <a:pPr marL="285750" indent="-285750">
              <a:buFont typeface="Wingdings" panose="05000000000000000000" pitchFamily="2" charset="2"/>
              <a:buChar char="§"/>
            </a:pPr>
            <a:r>
              <a:rPr lang="fr-FR" sz="1200" dirty="0" smtClean="0"/>
              <a:t>La</a:t>
            </a:r>
            <a:r>
              <a:rPr lang="fr-FR" sz="1200" dirty="0"/>
              <a:t> </a:t>
            </a:r>
            <a:r>
              <a:rPr lang="fr-FR" sz="1200" dirty="0" smtClean="0"/>
              <a:t>Meyrosse</a:t>
            </a:r>
          </a:p>
          <a:p>
            <a:pPr marL="285750" indent="-285750">
              <a:buFont typeface="Wingdings" panose="05000000000000000000" pitchFamily="2" charset="2"/>
              <a:buChar char="§"/>
            </a:pPr>
            <a:r>
              <a:rPr lang="fr-FR" sz="1200" dirty="0" smtClean="0"/>
              <a:t>La</a:t>
            </a:r>
            <a:r>
              <a:rPr lang="fr-FR" sz="1200" dirty="0"/>
              <a:t> </a:t>
            </a:r>
            <a:r>
              <a:rPr lang="fr-FR" sz="1200" dirty="0" smtClean="0"/>
              <a:t>Comane </a:t>
            </a:r>
          </a:p>
          <a:p>
            <a:pPr marL="285750" indent="-285750">
              <a:buFont typeface="Wingdings" panose="05000000000000000000" pitchFamily="2" charset="2"/>
              <a:buChar char="§"/>
            </a:pPr>
            <a:r>
              <a:rPr lang="fr-FR" sz="1200" dirty="0" smtClean="0"/>
              <a:t>Le ruisseau </a:t>
            </a:r>
            <a:r>
              <a:rPr lang="fr-FR" sz="1200" dirty="0"/>
              <a:t>de </a:t>
            </a:r>
            <a:r>
              <a:rPr lang="fr-FR" sz="1200" dirty="0" smtClean="0"/>
              <a:t>Marignac</a:t>
            </a:r>
            <a:r>
              <a:rPr lang="fr-FR" sz="1200" baseline="30000" dirty="0" smtClean="0"/>
              <a:t>,</a:t>
            </a:r>
            <a:endParaRPr lang="fr-FR" sz="1200" dirty="0"/>
          </a:p>
          <a:p>
            <a:pPr marL="285750" indent="-285750">
              <a:buFont typeface="Wingdings" panose="05000000000000000000" pitchFamily="2" charset="2"/>
              <a:buChar char="§"/>
            </a:pPr>
            <a:r>
              <a:rPr lang="fr-FR" sz="1200" dirty="0" smtClean="0"/>
              <a:t>Le ruisseau </a:t>
            </a:r>
            <a:r>
              <a:rPr lang="fr-FR" sz="1200" dirty="0"/>
              <a:t>de </a:t>
            </a:r>
            <a:r>
              <a:rPr lang="fr-FR" sz="1200" dirty="0" smtClean="0"/>
              <a:t>Valcroissant</a:t>
            </a:r>
          </a:p>
          <a:p>
            <a:pPr marL="285750" indent="-285750">
              <a:buFont typeface="Wingdings" panose="05000000000000000000" pitchFamily="2" charset="2"/>
              <a:buChar char="§"/>
            </a:pPr>
            <a:r>
              <a:rPr lang="fr-FR" sz="1200" dirty="0" smtClean="0"/>
              <a:t>Le </a:t>
            </a:r>
            <a:r>
              <a:rPr lang="fr-FR" sz="1200" dirty="0"/>
              <a:t>ruisseau de </a:t>
            </a:r>
            <a:r>
              <a:rPr lang="fr-FR" sz="1200" dirty="0" smtClean="0"/>
              <a:t>Beaufayn</a:t>
            </a:r>
          </a:p>
          <a:p>
            <a:pPr marL="285750" indent="-285750">
              <a:buFont typeface="Wingdings" panose="05000000000000000000" pitchFamily="2" charset="2"/>
              <a:buChar char="Ø"/>
            </a:pPr>
            <a:endParaRPr lang="fr-FR" sz="1200" dirty="0" smtClean="0"/>
          </a:p>
          <a:p>
            <a:pPr marL="285750" indent="-285750">
              <a:buFont typeface="Wingdings" panose="05000000000000000000" pitchFamily="2" charset="2"/>
              <a:buChar char="Ø"/>
            </a:pPr>
            <a:r>
              <a:rPr lang="fr-FR" sz="1200" dirty="0" smtClean="0"/>
              <a:t>Les </a:t>
            </a:r>
            <a:r>
              <a:rPr lang="fr-FR" sz="1200" dirty="0"/>
              <a:t>communes </a:t>
            </a:r>
            <a:r>
              <a:rPr lang="fr-FR" sz="1200" dirty="0" smtClean="0"/>
              <a:t>limitrophes :</a:t>
            </a:r>
          </a:p>
          <a:p>
            <a:pPr marL="171450" indent="-171450">
              <a:buFont typeface="Wingdings" panose="05000000000000000000" pitchFamily="2" charset="2"/>
              <a:buChar char="§"/>
            </a:pPr>
            <a:r>
              <a:rPr lang="fr-FR" sz="1200" dirty="0" smtClean="0"/>
              <a:t>Ponet-et-Saint-Auban</a:t>
            </a:r>
          </a:p>
          <a:p>
            <a:pPr marL="171450" indent="-171450">
              <a:buFont typeface="Wingdings" panose="05000000000000000000" pitchFamily="2" charset="2"/>
              <a:buChar char="§"/>
            </a:pPr>
            <a:r>
              <a:rPr lang="fr-FR" sz="1200" dirty="0" smtClean="0"/>
              <a:t>Marignac-en-Diois</a:t>
            </a:r>
          </a:p>
          <a:p>
            <a:pPr marL="171450" indent="-171450">
              <a:buFont typeface="Wingdings" panose="05000000000000000000" pitchFamily="2" charset="2"/>
              <a:buChar char="§"/>
            </a:pPr>
            <a:r>
              <a:rPr lang="fr-FR" sz="1200" dirty="0" smtClean="0"/>
              <a:t>Barsac</a:t>
            </a:r>
          </a:p>
          <a:p>
            <a:pPr marL="171450" indent="-171450">
              <a:buFont typeface="Wingdings" panose="05000000000000000000" pitchFamily="2" charset="2"/>
              <a:buChar char="§"/>
            </a:pPr>
            <a:r>
              <a:rPr lang="fr-FR" sz="1200" dirty="0" smtClean="0"/>
              <a:t>Romeyer</a:t>
            </a:r>
          </a:p>
          <a:p>
            <a:pPr marL="171450" indent="-171450">
              <a:buFont typeface="Wingdings" panose="05000000000000000000" pitchFamily="2" charset="2"/>
              <a:buChar char="§"/>
            </a:pPr>
            <a:r>
              <a:rPr lang="fr-FR" sz="1200" dirty="0" smtClean="0"/>
              <a:t>Laval-d’Aix</a:t>
            </a:r>
          </a:p>
          <a:p>
            <a:pPr marL="171450" indent="-171450">
              <a:buFont typeface="Wingdings" panose="05000000000000000000" pitchFamily="2" charset="2"/>
              <a:buChar char="§"/>
            </a:pPr>
            <a:r>
              <a:rPr lang="fr-FR" sz="1200" dirty="0" smtClean="0"/>
              <a:t>Molières- Glandaz</a:t>
            </a:r>
          </a:p>
          <a:p>
            <a:pPr marL="171450" indent="-171450">
              <a:buFont typeface="Wingdings" panose="05000000000000000000" pitchFamily="2" charset="2"/>
              <a:buChar char="§"/>
            </a:pPr>
            <a:r>
              <a:rPr lang="fr-FR" sz="1200" dirty="0" smtClean="0"/>
              <a:t>Aix-en-Diois</a:t>
            </a:r>
          </a:p>
          <a:p>
            <a:pPr marL="171450" indent="-171450">
              <a:buFont typeface="Wingdings" panose="05000000000000000000" pitchFamily="2" charset="2"/>
              <a:buChar char="§"/>
            </a:pPr>
            <a:r>
              <a:rPr lang="fr-FR" sz="1200" dirty="0" smtClean="0"/>
              <a:t> </a:t>
            </a:r>
            <a:r>
              <a:rPr lang="fr-FR" sz="1200" dirty="0"/>
              <a:t>Chamaloc</a:t>
            </a: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27784" y="1567802"/>
            <a:ext cx="6480721" cy="432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6569709" y="5967805"/>
            <a:ext cx="2520280" cy="276999"/>
          </a:xfrm>
          <a:prstGeom prst="rect">
            <a:avLst/>
          </a:prstGeom>
          <a:noFill/>
        </p:spPr>
        <p:txBody>
          <a:bodyPr wrap="square" rtlCol="0">
            <a:spAutoFit/>
          </a:bodyPr>
          <a:lstStyle/>
          <a:p>
            <a:r>
              <a:rPr lang="fr-FR" sz="1200" dirty="0" smtClean="0"/>
              <a:t>Die et le sommet de la Croix de Justin </a:t>
            </a:r>
            <a:endParaRPr lang="fr-FR" sz="1200" dirty="0"/>
          </a:p>
        </p:txBody>
      </p:sp>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260648"/>
            <a:ext cx="720080" cy="92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39</a:t>
            </a:fld>
            <a:endParaRPr lang="fr-FR"/>
          </a:p>
        </p:txBody>
      </p:sp>
    </p:spTree>
    <p:extLst>
      <p:ext uri="{BB962C8B-B14F-4D97-AF65-F5344CB8AC3E}">
        <p14:creationId xmlns:p14="http://schemas.microsoft.com/office/powerpoint/2010/main" val="3598899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616024" y="1772816"/>
            <a:ext cx="7772400" cy="3816424"/>
          </a:xfrm>
        </p:spPr>
        <p:txBody>
          <a:bodyPr>
            <a:noAutofit/>
          </a:bodyPr>
          <a:lstStyle/>
          <a:p>
            <a:pPr algn="l">
              <a:lnSpc>
                <a:spcPct val="200000"/>
              </a:lnSpc>
            </a:pPr>
            <a:r>
              <a:rPr lang="fr-FR" b="1" dirty="0" smtClean="0"/>
              <a:t/>
            </a:r>
            <a:br>
              <a:rPr lang="fr-FR" b="1" dirty="0" smtClean="0"/>
            </a:br>
            <a:r>
              <a:rPr lang="fr-FR" b="1" dirty="0" smtClean="0"/>
              <a:t/>
            </a:r>
            <a:br>
              <a:rPr lang="fr-FR" b="1" dirty="0" smtClean="0"/>
            </a:br>
            <a:r>
              <a:rPr lang="fr-FR" b="1" dirty="0">
                <a:solidFill>
                  <a:srgbClr val="009900"/>
                </a:solidFill>
              </a:rPr>
              <a:t>A. CONTEXTE GENERAL </a:t>
            </a:r>
            <a:r>
              <a:rPr lang="fr-FR" b="1" dirty="0" smtClean="0">
                <a:solidFill>
                  <a:srgbClr val="009900"/>
                </a:solidFill>
              </a:rPr>
              <a:t/>
            </a:r>
            <a:br>
              <a:rPr lang="fr-FR" b="1" dirty="0" smtClean="0">
                <a:solidFill>
                  <a:srgbClr val="009900"/>
                </a:solidFill>
              </a:rPr>
            </a:br>
            <a:r>
              <a:rPr lang="fr-FR" b="1" dirty="0" smtClean="0">
                <a:solidFill>
                  <a:srgbClr val="009900"/>
                </a:solidFill>
              </a:rPr>
              <a:t>B. DIE et PONET-ET-ST-AUBAN</a:t>
            </a:r>
            <a:br>
              <a:rPr lang="fr-FR" b="1" dirty="0" smtClean="0">
                <a:solidFill>
                  <a:srgbClr val="009900"/>
                </a:solidFill>
              </a:rPr>
            </a:br>
            <a:r>
              <a:rPr lang="fr-FR" b="1" dirty="0" smtClean="0">
                <a:solidFill>
                  <a:srgbClr val="009900"/>
                </a:solidFill>
              </a:rPr>
              <a:t>C</a:t>
            </a:r>
            <a:r>
              <a:rPr lang="fr-FR" b="1" dirty="0">
                <a:solidFill>
                  <a:srgbClr val="009900"/>
                </a:solidFill>
              </a:rPr>
              <a:t>. PERSPECTIVE(S)</a:t>
            </a:r>
            <a:r>
              <a:rPr lang="fr-FR" b="1" dirty="0" smtClean="0">
                <a:solidFill>
                  <a:srgbClr val="009900"/>
                </a:solidFill>
              </a:rPr>
              <a:t/>
            </a:r>
            <a:br>
              <a:rPr lang="fr-FR" b="1" dirty="0" smtClean="0">
                <a:solidFill>
                  <a:srgbClr val="009900"/>
                </a:solidFill>
              </a:rPr>
            </a:br>
            <a:r>
              <a:rPr lang="fr-FR" b="1" dirty="0" smtClean="0"/>
              <a:t/>
            </a:r>
            <a:br>
              <a:rPr lang="fr-FR" b="1" dirty="0" smtClean="0"/>
            </a:br>
            <a:endParaRPr lang="fr-FR" b="1" dirty="0"/>
          </a:p>
        </p:txBody>
      </p:sp>
    </p:spTree>
    <p:extLst>
      <p:ext uri="{BB962C8B-B14F-4D97-AF65-F5344CB8AC3E}">
        <p14:creationId xmlns:p14="http://schemas.microsoft.com/office/powerpoint/2010/main" val="165409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tilisateur\Desktop\Stage c\DSC_487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4980" y="908720"/>
            <a:ext cx="7865505" cy="524500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39552" y="6165304"/>
            <a:ext cx="8712968" cy="276999"/>
          </a:xfrm>
          <a:prstGeom prst="rect">
            <a:avLst/>
          </a:prstGeom>
          <a:noFill/>
        </p:spPr>
        <p:txBody>
          <a:bodyPr wrap="square" rtlCol="0">
            <a:spAutoFit/>
          </a:bodyPr>
          <a:lstStyle/>
          <a:p>
            <a:r>
              <a:rPr lang="fr-FR" sz="1200" dirty="0" smtClean="0"/>
              <a:t>La mairie de Die, le centre des impôts et le siège de nombreuses associations. </a:t>
            </a:r>
            <a:endParaRPr lang="fr-FR" sz="1200"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40</a:t>
            </a:fld>
            <a:endParaRPr lang="fr-FR"/>
          </a:p>
        </p:txBody>
      </p:sp>
      <p:sp>
        <p:nvSpPr>
          <p:cNvPr id="7" name="Titre 1"/>
          <p:cNvSpPr>
            <a:spLocks noGrp="1"/>
          </p:cNvSpPr>
          <p:nvPr>
            <p:ph type="title"/>
          </p:nvPr>
        </p:nvSpPr>
        <p:spPr>
          <a:xfrm>
            <a:off x="-36512" y="188640"/>
            <a:ext cx="3384376" cy="795520"/>
          </a:xfrm>
        </p:spPr>
        <p:txBody>
          <a:bodyPr>
            <a:noAutofit/>
          </a:bodyPr>
          <a:lstStyle/>
          <a:p>
            <a:r>
              <a:rPr lang="fr-FR" sz="3200" b="1" dirty="0" smtClean="0">
                <a:solidFill>
                  <a:srgbClr val="000066"/>
                </a:solidFill>
              </a:rPr>
              <a:t>b. Carte d’identité</a:t>
            </a:r>
            <a:endParaRPr lang="fr-FR" sz="3200" b="1" dirty="0">
              <a:solidFill>
                <a:srgbClr val="000066"/>
              </a:solidFill>
            </a:endParaRPr>
          </a:p>
        </p:txBody>
      </p:sp>
    </p:spTree>
    <p:extLst>
      <p:ext uri="{BB962C8B-B14F-4D97-AF65-F5344CB8AC3E}">
        <p14:creationId xmlns:p14="http://schemas.microsoft.com/office/powerpoint/2010/main" val="306868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0"/>
            <a:ext cx="2232248" cy="887434"/>
          </a:xfrm>
        </p:spPr>
        <p:txBody>
          <a:bodyPr>
            <a:normAutofit/>
          </a:bodyPr>
          <a:lstStyle/>
          <a:p>
            <a:r>
              <a:rPr lang="fr-FR" sz="3200" b="1" dirty="0" smtClean="0">
                <a:solidFill>
                  <a:srgbClr val="000066"/>
                </a:solidFill>
              </a:rPr>
              <a:t>c. Histoire</a:t>
            </a:r>
            <a:endParaRPr lang="fr-FR" sz="3200" b="1" dirty="0">
              <a:solidFill>
                <a:srgbClr val="000066"/>
              </a:solidFill>
            </a:endParaRPr>
          </a:p>
        </p:txBody>
      </p:sp>
      <p:pic>
        <p:nvPicPr>
          <p:cNvPr id="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53162" y="789330"/>
            <a:ext cx="1495302" cy="165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164288" y="2564904"/>
            <a:ext cx="1598730" cy="1169551"/>
          </a:xfrm>
          <a:prstGeom prst="rect">
            <a:avLst/>
          </a:prstGeom>
          <a:noFill/>
        </p:spPr>
        <p:txBody>
          <a:bodyPr wrap="square" rtlCol="0">
            <a:spAutoFit/>
          </a:bodyPr>
          <a:lstStyle/>
          <a:p>
            <a:r>
              <a:rPr lang="fr-FR" sz="1400" dirty="0" smtClean="0"/>
              <a:t>Blason de la ville de Die, </a:t>
            </a:r>
          </a:p>
          <a:p>
            <a:r>
              <a:rPr lang="fr-FR" sz="1400" dirty="0" smtClean="0"/>
              <a:t>représentant </a:t>
            </a:r>
          </a:p>
          <a:p>
            <a:r>
              <a:rPr lang="fr-FR" sz="1400" dirty="0" smtClean="0"/>
              <a:t>les remparts de la Ville.</a:t>
            </a:r>
            <a:endParaRPr lang="fr-FR" sz="1400" dirty="0"/>
          </a:p>
        </p:txBody>
      </p:sp>
      <p:sp>
        <p:nvSpPr>
          <p:cNvPr id="5" name="Rectangle 4"/>
          <p:cNvSpPr/>
          <p:nvPr/>
        </p:nvSpPr>
        <p:spPr>
          <a:xfrm>
            <a:off x="246112" y="677009"/>
            <a:ext cx="6848544" cy="5632311"/>
          </a:xfrm>
          <a:prstGeom prst="rect">
            <a:avLst/>
          </a:prstGeom>
        </p:spPr>
        <p:txBody>
          <a:bodyPr wrap="square">
            <a:spAutoFit/>
          </a:bodyPr>
          <a:lstStyle/>
          <a:p>
            <a:pPr>
              <a:lnSpc>
                <a:spcPct val="150000"/>
              </a:lnSpc>
            </a:pPr>
            <a:r>
              <a:rPr lang="fr-FR" sz="1600" dirty="0"/>
              <a:t>Au début du IIe siècle avant JC, la ville de Die (Dea Augusta Vocontiorum) compte de nombreux monuments et acquiert un statut de </a:t>
            </a:r>
            <a:r>
              <a:rPr lang="fr-FR" sz="1600" b="1" dirty="0"/>
              <a:t>capitale romaine</a:t>
            </a:r>
            <a:r>
              <a:rPr lang="fr-FR" sz="1600" dirty="0"/>
              <a:t>, remplaçant Luc-en-Diois dans cette fonction pour le peuple des Voconces (Peuple Gaulois conquis par Rome). Le titre de colonie semble lui être décerné vers la fin du IIe siècle avant JC ou dans le courant du IIIe siècle alors que, comme le montrent des fouilles récentes, l’agglomération est en crise et des quartiers périphériques sont déjà abandonnés. Une porte monumentale est érigée sur la route en direction des Alpes.</a:t>
            </a:r>
          </a:p>
          <a:p>
            <a:pPr>
              <a:lnSpc>
                <a:spcPct val="150000"/>
              </a:lnSpc>
            </a:pPr>
            <a:endParaRPr lang="fr-FR" sz="1600" dirty="0"/>
          </a:p>
          <a:p>
            <a:pPr>
              <a:lnSpc>
                <a:spcPct val="150000"/>
              </a:lnSpc>
            </a:pPr>
            <a:r>
              <a:rPr lang="fr-FR" sz="1600" dirty="0"/>
              <a:t> </a:t>
            </a:r>
            <a:r>
              <a:rPr lang="fr-FR" sz="1600" dirty="0" smtClean="0"/>
              <a:t>La </a:t>
            </a:r>
            <a:r>
              <a:rPr lang="fr-FR" sz="1600" dirty="0"/>
              <a:t>ville s’entoure ensuite d’un rempart, entre 285 et 305, qui fortifie une surface urbanisée de 25 hectares. La porte monumentale, démontée pierre par pierre, est insérée dans la fortification.</a:t>
            </a:r>
          </a:p>
          <a:p>
            <a:pPr>
              <a:lnSpc>
                <a:spcPct val="150000"/>
              </a:lnSpc>
            </a:pPr>
            <a:endParaRPr lang="fr-FR" sz="1600" dirty="0"/>
          </a:p>
          <a:p>
            <a:pPr>
              <a:lnSpc>
                <a:spcPct val="150000"/>
              </a:lnSpc>
            </a:pPr>
            <a:r>
              <a:rPr lang="fr-FR" sz="1600" dirty="0"/>
              <a:t>Die devient le siège d’un évêché au IVe siècle. Les comtes-évêques, en lutte constante contre les comtes de Valentinois, dirigent la cité</a:t>
            </a:r>
            <a:r>
              <a:rPr lang="fr-FR" sz="1600" dirty="0" smtClean="0"/>
              <a:t>.</a:t>
            </a:r>
            <a:endParaRPr lang="fr-FR" sz="1600" dirty="0"/>
          </a:p>
        </p:txBody>
      </p:sp>
      <p:sp>
        <p:nvSpPr>
          <p:cNvPr id="1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14" name="Espace réservé du pied de page 13"/>
          <p:cNvSpPr>
            <a:spLocks noGrp="1"/>
          </p:cNvSpPr>
          <p:nvPr>
            <p:ph type="ftr" sz="quarter" idx="11"/>
          </p:nvPr>
        </p:nvSpPr>
        <p:spPr/>
        <p:txBody>
          <a:bodyPr/>
          <a:lstStyle/>
          <a:p>
            <a:r>
              <a:rPr lang="fr-FR" smtClean="0"/>
              <a:t>Crédit Photo - © César MONDOU</a:t>
            </a:r>
            <a:endParaRPr lang="fr-FR"/>
          </a:p>
        </p:txBody>
      </p:sp>
      <p:sp>
        <p:nvSpPr>
          <p:cNvPr id="15" name="Espace réservé du numéro de diapositive 14"/>
          <p:cNvSpPr>
            <a:spLocks noGrp="1"/>
          </p:cNvSpPr>
          <p:nvPr>
            <p:ph type="sldNum" sz="quarter" idx="12"/>
          </p:nvPr>
        </p:nvSpPr>
        <p:spPr/>
        <p:txBody>
          <a:bodyPr/>
          <a:lstStyle/>
          <a:p>
            <a:fld id="{97C0D9E2-4B4D-4793-9541-2F7B162482D3}" type="slidenum">
              <a:rPr lang="fr-FR" smtClean="0"/>
              <a:t>41</a:t>
            </a:fld>
            <a:endParaRPr lang="fr-FR"/>
          </a:p>
        </p:txBody>
      </p:sp>
    </p:spTree>
    <p:extLst>
      <p:ext uri="{BB962C8B-B14F-4D97-AF65-F5344CB8AC3E}">
        <p14:creationId xmlns:p14="http://schemas.microsoft.com/office/powerpoint/2010/main" val="201218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3124200" y="6448251"/>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42</a:t>
            </a:fld>
            <a:endParaRPr lang="fr-FR"/>
          </a:p>
        </p:txBody>
      </p:sp>
      <p:sp>
        <p:nvSpPr>
          <p:cNvPr id="5" name="Titre 1"/>
          <p:cNvSpPr txBox="1">
            <a:spLocks/>
          </p:cNvSpPr>
          <p:nvPr/>
        </p:nvSpPr>
        <p:spPr>
          <a:xfrm>
            <a:off x="-36512" y="0"/>
            <a:ext cx="2232248" cy="8874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smtClean="0">
                <a:solidFill>
                  <a:srgbClr val="000066"/>
                </a:solidFill>
              </a:rPr>
              <a:t>c. Histoire</a:t>
            </a:r>
            <a:endParaRPr lang="fr-FR" sz="3200" b="1" dirty="0">
              <a:solidFill>
                <a:srgbClr val="000066"/>
              </a:solidFill>
            </a:endParaRP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Rectangle 6"/>
          <p:cNvSpPr/>
          <p:nvPr/>
        </p:nvSpPr>
        <p:spPr>
          <a:xfrm>
            <a:off x="395536" y="597456"/>
            <a:ext cx="8136904" cy="4116768"/>
          </a:xfrm>
          <a:prstGeom prst="rect">
            <a:avLst/>
          </a:prstGeom>
        </p:spPr>
        <p:txBody>
          <a:bodyPr wrap="square">
            <a:spAutoFit/>
          </a:bodyPr>
          <a:lstStyle/>
          <a:p>
            <a:pPr>
              <a:lnSpc>
                <a:spcPct val="150000"/>
              </a:lnSpc>
            </a:pPr>
            <a:r>
              <a:rPr lang="fr-FR" sz="1600" dirty="0"/>
              <a:t>Au XVIIe siècle Die abrite une académie protestante (1604 à 1684) et des jésuites en 1610. </a:t>
            </a:r>
            <a:endParaRPr lang="fr-FR" sz="1600" dirty="0" smtClean="0"/>
          </a:p>
          <a:p>
            <a:pPr>
              <a:lnSpc>
                <a:spcPct val="150000"/>
              </a:lnSpc>
            </a:pPr>
            <a:r>
              <a:rPr lang="fr-FR" sz="1600" dirty="0" smtClean="0"/>
              <a:t>La </a:t>
            </a:r>
            <a:r>
              <a:rPr lang="fr-FR" sz="1600" dirty="0"/>
              <a:t>révocation de l’Edit de Nantes va priver les protestants de leur liberté de culte ; face aux exactions, ils sont nombreux à fuir en Europe du nord.</a:t>
            </a:r>
          </a:p>
          <a:p>
            <a:pPr>
              <a:lnSpc>
                <a:spcPct val="150000"/>
              </a:lnSpc>
            </a:pPr>
            <a:endParaRPr lang="fr-FR" sz="1600" dirty="0"/>
          </a:p>
          <a:p>
            <a:pPr>
              <a:lnSpc>
                <a:spcPct val="150000"/>
              </a:lnSpc>
            </a:pPr>
            <a:r>
              <a:rPr lang="fr-FR" sz="1600" dirty="0"/>
              <a:t>Le Musée de Die et du Diois, dans le centre-ville, montre les nombreux et imposants vestiges de l’époque romaine, mais raconte également la préhistoire du Diois, le moyen-âge de cette cité épiscopale et les ravages des guerres de Religion.</a:t>
            </a:r>
          </a:p>
          <a:p>
            <a:pPr>
              <a:lnSpc>
                <a:spcPct val="150000"/>
              </a:lnSpc>
            </a:pPr>
            <a:endParaRPr lang="fr-FR" sz="1600" dirty="0"/>
          </a:p>
          <a:p>
            <a:pPr>
              <a:lnSpc>
                <a:spcPct val="150000"/>
              </a:lnSpc>
            </a:pPr>
            <a:r>
              <a:rPr lang="fr-FR" sz="1600" dirty="0"/>
              <a:t>La ville de Die a toujours été un carrefour incontournable sur le territoire drômois. Elle est depuis un lieu de </a:t>
            </a:r>
            <a:r>
              <a:rPr lang="fr-FR" sz="1600" dirty="0" smtClean="0"/>
              <a:t>passage important:  </a:t>
            </a:r>
            <a:r>
              <a:rPr lang="fr-FR" sz="1600" dirty="0"/>
              <a:t>marchandises, savoirs, hommes </a:t>
            </a:r>
            <a:r>
              <a:rPr lang="fr-FR" sz="1600" dirty="0" smtClean="0"/>
              <a:t>aux cultures </a:t>
            </a:r>
            <a:r>
              <a:rPr lang="fr-FR" sz="1600" dirty="0"/>
              <a:t>multiples et </a:t>
            </a:r>
            <a:r>
              <a:rPr lang="fr-FR" sz="1600" dirty="0" smtClean="0"/>
              <a:t>variées</a:t>
            </a:r>
            <a:r>
              <a:rPr lang="fr-FR" sz="1600" dirty="0"/>
              <a:t>.  Son histoire participe activement à la richesse de ses paysages.</a:t>
            </a:r>
          </a:p>
        </p:txBody>
      </p:sp>
      <p:sp>
        <p:nvSpPr>
          <p:cNvPr id="8" name="ZoneTexte 7"/>
          <p:cNvSpPr txBox="1"/>
          <p:nvPr/>
        </p:nvSpPr>
        <p:spPr>
          <a:xfrm>
            <a:off x="323528" y="4401686"/>
            <a:ext cx="7976009" cy="2123658"/>
          </a:xfrm>
          <a:prstGeom prst="rect">
            <a:avLst/>
          </a:prstGeom>
          <a:noFill/>
        </p:spPr>
        <p:txBody>
          <a:bodyPr wrap="square" rtlCol="0">
            <a:spAutoFit/>
          </a:bodyPr>
          <a:lstStyle/>
          <a:p>
            <a:pPr marL="171450" indent="-171450">
              <a:lnSpc>
                <a:spcPct val="150000"/>
              </a:lnSpc>
              <a:buFont typeface="Wingdings" panose="05000000000000000000" pitchFamily="2" charset="2"/>
              <a:buChar char="v"/>
            </a:pPr>
            <a:endParaRPr lang="fr-FR" sz="1100" dirty="0">
              <a:hlinkClick r:id="rId2"/>
            </a:endParaRPr>
          </a:p>
          <a:p>
            <a:pPr marL="171450" indent="-171450">
              <a:lnSpc>
                <a:spcPct val="150000"/>
              </a:lnSpc>
              <a:buFont typeface="Wingdings" panose="05000000000000000000" pitchFamily="2" charset="2"/>
              <a:buChar char="v"/>
            </a:pPr>
            <a:r>
              <a:rPr lang="fr-FR" sz="1100" dirty="0" smtClean="0"/>
              <a:t>Lien : </a:t>
            </a:r>
            <a:r>
              <a:rPr lang="fr-FR" sz="1100" dirty="0" smtClean="0">
                <a:hlinkClick r:id="rId2"/>
              </a:rPr>
              <a:t>http</a:t>
            </a:r>
            <a:r>
              <a:rPr lang="fr-FR" sz="1100" dirty="0">
                <a:hlinkClick r:id="rId2"/>
              </a:rPr>
              <a:t>://</a:t>
            </a:r>
            <a:r>
              <a:rPr lang="fr-FR" sz="1100" dirty="0" smtClean="0">
                <a:hlinkClick r:id="rId2"/>
              </a:rPr>
              <a:t>www.mairie-die.fr/Presentation-de-la-ville,1.html</a:t>
            </a:r>
            <a:endParaRPr lang="fr-FR" sz="1100" dirty="0" smtClean="0"/>
          </a:p>
          <a:p>
            <a:pPr marL="171450" indent="-171450">
              <a:lnSpc>
                <a:spcPct val="150000"/>
              </a:lnSpc>
              <a:buFont typeface="Wingdings" panose="05000000000000000000" pitchFamily="2" charset="2"/>
              <a:buChar char="v"/>
            </a:pPr>
            <a:r>
              <a:rPr lang="fr-FR" sz="1100" dirty="0"/>
              <a:t>Fouilles </a:t>
            </a:r>
            <a:r>
              <a:rPr lang="fr-FR" sz="1100" dirty="0" smtClean="0"/>
              <a:t>archéologique : </a:t>
            </a:r>
            <a:r>
              <a:rPr lang="fr-FR" sz="1100" dirty="0" smtClean="0">
                <a:hlinkClick r:id="rId3"/>
              </a:rPr>
              <a:t>https</a:t>
            </a:r>
            <a:r>
              <a:rPr lang="fr-FR" sz="1100" dirty="0">
                <a:hlinkClick r:id="rId3"/>
              </a:rPr>
              <a:t>://</a:t>
            </a:r>
            <a:r>
              <a:rPr lang="fr-FR" sz="1100" dirty="0" smtClean="0">
                <a:hlinkClick r:id="rId3"/>
              </a:rPr>
              <a:t>youtu.be/Q4zVAVZKf80</a:t>
            </a:r>
            <a:endParaRPr lang="fr-FR" sz="1100" dirty="0" smtClean="0"/>
          </a:p>
          <a:p>
            <a:pPr marL="171450" indent="-171450">
              <a:lnSpc>
                <a:spcPct val="150000"/>
              </a:lnSpc>
              <a:buFont typeface="Wingdings" panose="05000000000000000000" pitchFamily="2" charset="2"/>
              <a:buChar char="v"/>
            </a:pPr>
            <a:r>
              <a:rPr lang="fr-FR" sz="1100" dirty="0" smtClean="0"/>
              <a:t>Le </a:t>
            </a:r>
            <a:r>
              <a:rPr lang="fr-FR" sz="1100" dirty="0"/>
              <a:t>musée de </a:t>
            </a:r>
            <a:r>
              <a:rPr lang="fr-FR" sz="1100" dirty="0" smtClean="0"/>
              <a:t>Die : </a:t>
            </a:r>
            <a:r>
              <a:rPr lang="fr-FR" sz="1100" dirty="0" smtClean="0">
                <a:hlinkClick r:id="rId4"/>
              </a:rPr>
              <a:t> </a:t>
            </a:r>
            <a:r>
              <a:rPr lang="fr-FR" sz="1100" dirty="0">
                <a:hlinkClick r:id="rId4"/>
              </a:rPr>
              <a:t>http://</a:t>
            </a:r>
            <a:r>
              <a:rPr lang="fr-FR" sz="1100" dirty="0" smtClean="0">
                <a:hlinkClick r:id="rId4"/>
              </a:rPr>
              <a:t>www.ladrome.fr/die-musee-dhistoire-darcheologie-de-die-du-diois</a:t>
            </a:r>
            <a:endParaRPr lang="fr-FR" sz="1100" dirty="0" smtClean="0"/>
          </a:p>
          <a:p>
            <a:pPr marL="171450" indent="-171450">
              <a:lnSpc>
                <a:spcPct val="150000"/>
              </a:lnSpc>
              <a:buFont typeface="Wingdings" panose="05000000000000000000" pitchFamily="2" charset="2"/>
              <a:buChar char="v"/>
            </a:pPr>
            <a:r>
              <a:rPr lang="fr-FR" sz="1100" dirty="0"/>
              <a:t>Reportage passionnant sur l’histoire de Die de la </a:t>
            </a:r>
            <a:r>
              <a:rPr lang="fr-FR" sz="1100" dirty="0" smtClean="0"/>
              <a:t>préhistoire jusqu’au Moyen-Age : </a:t>
            </a:r>
            <a:r>
              <a:rPr lang="fr-FR" sz="1100" dirty="0">
                <a:hlinkClick r:id="rId5"/>
              </a:rPr>
              <a:t>http://</a:t>
            </a:r>
            <a:r>
              <a:rPr lang="fr-FR" sz="1100" dirty="0" smtClean="0">
                <a:hlinkClick r:id="rId5"/>
              </a:rPr>
              <a:t>vercorstv.wmaker.tv/Die-a-la-croisee-des-chemins_v976.html</a:t>
            </a:r>
            <a:endParaRPr lang="fr-FR" sz="1100" dirty="0" smtClean="0"/>
          </a:p>
          <a:p>
            <a:pPr marL="171450" indent="-171450">
              <a:lnSpc>
                <a:spcPct val="150000"/>
              </a:lnSpc>
              <a:buFont typeface="Wingdings" panose="05000000000000000000" pitchFamily="2" charset="2"/>
              <a:buChar char="v"/>
            </a:pPr>
            <a:r>
              <a:rPr lang="fr-FR" sz="1100" dirty="0" smtClean="0"/>
              <a:t>Un </a:t>
            </a:r>
            <a:r>
              <a:rPr lang="fr-FR" sz="1100" dirty="0"/>
              <a:t>autre tout aussi  intéressant </a:t>
            </a:r>
            <a:r>
              <a:rPr lang="fr-FR" sz="1100" dirty="0" smtClean="0"/>
              <a:t>: </a:t>
            </a:r>
            <a:r>
              <a:rPr lang="fr-FR" sz="1100" dirty="0" smtClean="0">
                <a:hlinkClick r:id="rId6"/>
              </a:rPr>
              <a:t>https</a:t>
            </a:r>
            <a:r>
              <a:rPr lang="fr-FR" sz="1100" dirty="0">
                <a:hlinkClick r:id="rId6"/>
              </a:rPr>
              <a:t>://</a:t>
            </a:r>
            <a:r>
              <a:rPr lang="fr-FR" sz="1100" dirty="0" smtClean="0">
                <a:hlinkClick r:id="rId6"/>
              </a:rPr>
              <a:t>www.youtube.com/watch?v=mNsN76JnV_g</a:t>
            </a:r>
            <a:endParaRPr lang="fr-FR" sz="1100" dirty="0" smtClean="0"/>
          </a:p>
          <a:p>
            <a:pPr marL="171450" indent="-171450">
              <a:lnSpc>
                <a:spcPct val="150000"/>
              </a:lnSpc>
              <a:buFont typeface="Wingdings" panose="05000000000000000000" pitchFamily="2" charset="2"/>
              <a:buChar char="v"/>
            </a:pPr>
            <a:r>
              <a:rPr lang="fr-FR" sz="1100" dirty="0"/>
              <a:t>Bibliothèque et ses références </a:t>
            </a:r>
            <a:r>
              <a:rPr lang="fr-FR" sz="1100" dirty="0" smtClean="0"/>
              <a:t>historiques : </a:t>
            </a:r>
            <a:r>
              <a:rPr lang="fr-FR" sz="1100" dirty="0">
                <a:hlinkClick r:id="rId7"/>
              </a:rPr>
              <a:t>http://</a:t>
            </a:r>
            <a:r>
              <a:rPr lang="fr-FR" sz="1100" dirty="0" smtClean="0">
                <a:hlinkClick r:id="rId7"/>
              </a:rPr>
              <a:t>dea-augusta.com/bibliotheque</a:t>
            </a:r>
            <a:endParaRPr lang="fr-FR" dirty="0" smtClean="0"/>
          </a:p>
        </p:txBody>
      </p:sp>
    </p:spTree>
    <p:extLst>
      <p:ext uri="{BB962C8B-B14F-4D97-AF65-F5344CB8AC3E}">
        <p14:creationId xmlns:p14="http://schemas.microsoft.com/office/powerpoint/2010/main" val="2434444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3167" y="837746"/>
            <a:ext cx="6153049" cy="571500"/>
          </a:xfrm>
        </p:spPr>
        <p:txBody>
          <a:bodyPr>
            <a:noAutofit/>
          </a:bodyPr>
          <a:lstStyle/>
          <a:p>
            <a:r>
              <a:rPr lang="fr-FR" sz="2400" dirty="0" smtClean="0"/>
              <a:t>Quelques monuments historiques et religieux:</a:t>
            </a:r>
            <a:endParaRPr lang="fr-FR" sz="2400" dirty="0"/>
          </a:p>
        </p:txBody>
      </p:sp>
      <p:sp>
        <p:nvSpPr>
          <p:cNvPr id="3" name="ZoneTexte 2"/>
          <p:cNvSpPr txBox="1"/>
          <p:nvPr/>
        </p:nvSpPr>
        <p:spPr>
          <a:xfrm>
            <a:off x="611560" y="1409246"/>
            <a:ext cx="6552728" cy="4801314"/>
          </a:xfrm>
          <a:prstGeom prst="rect">
            <a:avLst/>
          </a:prstGeom>
          <a:noFill/>
        </p:spPr>
        <p:txBody>
          <a:bodyPr wrap="square" rtlCol="0">
            <a:spAutoFit/>
          </a:bodyPr>
          <a:lstStyle/>
          <a:p>
            <a:pPr marL="342900" indent="-342900">
              <a:buAutoNum type="arabicPeriod"/>
            </a:pPr>
            <a:r>
              <a:rPr lang="fr-FR" b="1" dirty="0" smtClean="0"/>
              <a:t>La </a:t>
            </a:r>
            <a:r>
              <a:rPr lang="fr-FR" b="1" dirty="0"/>
              <a:t>porte </a:t>
            </a:r>
            <a:r>
              <a:rPr lang="fr-FR" b="1" dirty="0" smtClean="0"/>
              <a:t>Saint-Marcel</a:t>
            </a:r>
          </a:p>
          <a:p>
            <a:pPr marL="342900" indent="-342900">
              <a:buAutoNum type="arabicPeriod" startAt="2"/>
            </a:pPr>
            <a:endParaRPr lang="fr-FR" b="1" dirty="0" smtClean="0"/>
          </a:p>
          <a:p>
            <a:pPr marL="342900" indent="-342900">
              <a:buAutoNum type="arabicPeriod" startAt="2"/>
            </a:pPr>
            <a:endParaRPr lang="fr-FR" b="1" dirty="0"/>
          </a:p>
          <a:p>
            <a:pPr marL="342900" indent="-342900">
              <a:buAutoNum type="arabicPeriod" startAt="2"/>
            </a:pPr>
            <a:r>
              <a:rPr lang="fr-FR" b="1" dirty="0" smtClean="0"/>
              <a:t>La </a:t>
            </a:r>
            <a:r>
              <a:rPr lang="fr-FR" b="1" dirty="0"/>
              <a:t>Cathédrale </a:t>
            </a:r>
            <a:r>
              <a:rPr lang="fr-FR" b="1" dirty="0" smtClean="0"/>
              <a:t>Notre-Dame</a:t>
            </a:r>
          </a:p>
          <a:p>
            <a:pPr marL="342900" indent="-342900">
              <a:buAutoNum type="arabicPeriod" startAt="2"/>
            </a:pPr>
            <a:endParaRPr lang="fr-FR" b="1" dirty="0" smtClean="0"/>
          </a:p>
          <a:p>
            <a:pPr marL="342900" indent="-342900">
              <a:buAutoNum type="arabicPeriod" startAt="2"/>
            </a:pPr>
            <a:endParaRPr lang="fr-FR" b="1" dirty="0"/>
          </a:p>
          <a:p>
            <a:pPr marL="342900" indent="-342900">
              <a:buAutoNum type="arabicPeriod" startAt="2"/>
            </a:pPr>
            <a:r>
              <a:rPr lang="fr-FR" b="1" dirty="0" smtClean="0"/>
              <a:t>La tour de Purgnon</a:t>
            </a:r>
          </a:p>
          <a:p>
            <a:pPr marL="342900" indent="-342900">
              <a:buAutoNum type="arabicPeriod" startAt="2"/>
            </a:pPr>
            <a:endParaRPr lang="fr-FR" b="1" dirty="0" smtClean="0"/>
          </a:p>
          <a:p>
            <a:endParaRPr lang="fr-FR" b="1" dirty="0" smtClean="0"/>
          </a:p>
          <a:p>
            <a:r>
              <a:rPr lang="fr-FR" b="1" dirty="0" smtClean="0"/>
              <a:t>4.   Les remparts Gallo-Romain</a:t>
            </a:r>
          </a:p>
          <a:p>
            <a:pPr marL="342900" indent="-342900">
              <a:buAutoNum type="arabicPeriod" startAt="5"/>
            </a:pPr>
            <a:endParaRPr lang="fr-FR" b="1" dirty="0" smtClean="0"/>
          </a:p>
          <a:p>
            <a:pPr marL="342900" indent="-342900">
              <a:buAutoNum type="arabicPeriod" startAt="5"/>
            </a:pPr>
            <a:endParaRPr lang="fr-FR" b="1" dirty="0"/>
          </a:p>
          <a:p>
            <a:pPr marL="342900" indent="-342900">
              <a:buAutoNum type="arabicPeriod" startAt="5"/>
            </a:pPr>
            <a:r>
              <a:rPr lang="fr-FR" b="1" dirty="0" smtClean="0"/>
              <a:t>Le </a:t>
            </a:r>
            <a:r>
              <a:rPr lang="fr-FR" b="1" dirty="0"/>
              <a:t>temple </a:t>
            </a:r>
            <a:r>
              <a:rPr lang="fr-FR" b="1" dirty="0" smtClean="0"/>
              <a:t>protestant et </a:t>
            </a:r>
            <a:r>
              <a:rPr lang="fr-FR" b="1" dirty="0"/>
              <a:t>les maisons </a:t>
            </a:r>
            <a:r>
              <a:rPr lang="fr-FR" b="1" dirty="0" smtClean="0"/>
              <a:t>chanoines</a:t>
            </a:r>
          </a:p>
          <a:p>
            <a:pPr marL="342900" indent="-342900">
              <a:buFontTx/>
              <a:buAutoNum type="arabicPeriod" startAt="5"/>
            </a:pPr>
            <a:endParaRPr lang="fr-FR" b="1" dirty="0" smtClean="0"/>
          </a:p>
          <a:p>
            <a:pPr marL="342900" indent="-342900">
              <a:buFontTx/>
              <a:buAutoNum type="arabicPeriod" startAt="5"/>
            </a:pPr>
            <a:endParaRPr lang="fr-FR" b="1" dirty="0"/>
          </a:p>
          <a:p>
            <a:pPr marL="342900" indent="-342900">
              <a:buFontTx/>
              <a:buAutoNum type="arabicPeriod" startAt="5"/>
            </a:pPr>
            <a:r>
              <a:rPr lang="fr-FR" b="1" dirty="0" smtClean="0"/>
              <a:t> A </a:t>
            </a:r>
            <a:r>
              <a:rPr lang="fr-FR" b="1" dirty="0"/>
              <a:t>voir aussi : le palais épiscopal et l’abbaye </a:t>
            </a:r>
            <a:r>
              <a:rPr lang="fr-FR" b="1" dirty="0" smtClean="0"/>
              <a:t>de </a:t>
            </a:r>
            <a:r>
              <a:rPr lang="fr-FR" b="1" dirty="0" err="1" smtClean="0"/>
              <a:t>Valcroissant</a:t>
            </a:r>
            <a:endParaRPr lang="fr-FR" b="1" dirty="0"/>
          </a:p>
          <a:p>
            <a:endParaRPr lang="fr-FR"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43</a:t>
            </a:fld>
            <a:endParaRPr lang="fr-FR"/>
          </a:p>
        </p:txBody>
      </p:sp>
      <p:sp>
        <p:nvSpPr>
          <p:cNvPr id="7" name="Titre 1"/>
          <p:cNvSpPr txBox="1">
            <a:spLocks/>
          </p:cNvSpPr>
          <p:nvPr/>
        </p:nvSpPr>
        <p:spPr>
          <a:xfrm>
            <a:off x="-36512" y="0"/>
            <a:ext cx="2232248" cy="8874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c. Histoire</a:t>
            </a:r>
            <a:endParaRPr lang="fr-FR" sz="3200" b="1" dirty="0">
              <a:solidFill>
                <a:srgbClr val="000066"/>
              </a:solidFill>
            </a:endParaRPr>
          </a:p>
        </p:txBody>
      </p:sp>
    </p:spTree>
    <p:extLst>
      <p:ext uri="{BB962C8B-B14F-4D97-AF65-F5344CB8AC3E}">
        <p14:creationId xmlns:p14="http://schemas.microsoft.com/office/powerpoint/2010/main" val="10511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488" y="836712"/>
            <a:ext cx="2851472" cy="369332"/>
          </a:xfrm>
          <a:prstGeom prst="rect">
            <a:avLst/>
          </a:prstGeom>
        </p:spPr>
        <p:txBody>
          <a:bodyPr wrap="square">
            <a:spAutoFit/>
          </a:bodyPr>
          <a:lstStyle/>
          <a:p>
            <a:r>
              <a:rPr lang="fr-FR" b="1" dirty="0" smtClean="0"/>
              <a:t>1.  La </a:t>
            </a:r>
            <a:r>
              <a:rPr lang="fr-FR" b="1" dirty="0"/>
              <a:t>porte Saint-Marcel</a:t>
            </a: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776" t="7984" r="5871" b="30790"/>
          <a:stretch/>
        </p:blipFill>
        <p:spPr bwMode="auto">
          <a:xfrm>
            <a:off x="267082" y="1340767"/>
            <a:ext cx="2587223" cy="2649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20186" y="712746"/>
            <a:ext cx="3960440" cy="5478423"/>
          </a:xfrm>
          <a:prstGeom prst="rect">
            <a:avLst/>
          </a:prstGeom>
        </p:spPr>
        <p:txBody>
          <a:bodyPr wrap="square">
            <a:spAutoFit/>
          </a:bodyPr>
          <a:lstStyle/>
          <a:p>
            <a:pPr marL="171450" indent="-171450" algn="just">
              <a:buFont typeface="Wingdings" panose="05000000000000000000" pitchFamily="2" charset="2"/>
              <a:buChar char="§"/>
            </a:pPr>
            <a:r>
              <a:rPr lang="fr-FR" sz="1400" dirty="0"/>
              <a:t>A l'origine, la ville fortifiée comprenait deux portes </a:t>
            </a:r>
            <a:r>
              <a:rPr lang="fr-FR" sz="1400" dirty="0" smtClean="0"/>
              <a:t>principales. La </a:t>
            </a:r>
            <a:r>
              <a:rPr lang="fr-FR" sz="1400" dirty="0"/>
              <a:t>première était la porte Saint-Pierre (ou Porte des Gaules) démolie en </a:t>
            </a:r>
            <a:r>
              <a:rPr lang="fr-FR" sz="1400" dirty="0" smtClean="0"/>
              <a:t>    1891</a:t>
            </a:r>
            <a:r>
              <a:rPr lang="fr-FR" sz="1400" dirty="0"/>
              <a:t>. Elle se trouvait à l'entrée de la ville, côté Valence (tournée vers l'Ouest). Seuls quelques vestiges ont été conservés au musée de la ville. Et dans les caves de particuliers subsistent de gros blocs de grès : ce sont les fondations de la tour qui la flanquait au </a:t>
            </a:r>
            <a:r>
              <a:rPr lang="fr-FR" sz="1400" dirty="0" smtClean="0"/>
              <a:t>nord. La </a:t>
            </a:r>
            <a:r>
              <a:rPr lang="fr-FR" sz="1400" dirty="0"/>
              <a:t>seconde est la porte Saint-Marcel dont nous allons parler </a:t>
            </a:r>
            <a:r>
              <a:rPr lang="fr-FR" sz="1400" dirty="0" smtClean="0"/>
              <a:t>ci-dessous: </a:t>
            </a:r>
            <a:r>
              <a:rPr lang="fr-FR" sz="1400" dirty="0"/>
              <a:t>elle s'ouvre côté Est de la ville.</a:t>
            </a:r>
          </a:p>
          <a:p>
            <a:pPr algn="just"/>
            <a:endParaRPr lang="fr-FR" sz="1400" dirty="0" smtClean="0"/>
          </a:p>
          <a:p>
            <a:pPr marL="171450" indent="-171450" algn="just">
              <a:buFont typeface="Wingdings" panose="05000000000000000000" pitchFamily="2" charset="2"/>
              <a:buChar char="§"/>
            </a:pPr>
            <a:r>
              <a:rPr lang="fr-FR" sz="1400" dirty="0" smtClean="0"/>
              <a:t>La </a:t>
            </a:r>
            <a:r>
              <a:rPr lang="fr-FR" sz="1400" dirty="0"/>
              <a:t>porte Saint- </a:t>
            </a:r>
            <a:r>
              <a:rPr lang="fr-FR" sz="1400" dirty="0" smtClean="0"/>
              <a:t>Marcel a </a:t>
            </a:r>
            <a:r>
              <a:rPr lang="fr-FR" sz="1400" dirty="0"/>
              <a:t>été construite vers l'an 300, en même temps </a:t>
            </a:r>
            <a:r>
              <a:rPr lang="fr-FR" sz="1400" dirty="0" smtClean="0"/>
              <a:t>que les </a:t>
            </a:r>
            <a:r>
              <a:rPr lang="fr-FR" sz="1400" dirty="0"/>
              <a:t>remparts, elle présente côté ville, un arc monumental du IIe siècle, qui pierre à pierre a été démonté de son ancien emplacement, puis déplacé pour être intégré dans la fortification. Elle a </a:t>
            </a:r>
            <a:r>
              <a:rPr lang="fr-FR" sz="1400" dirty="0" smtClean="0"/>
              <a:t> donc subi </a:t>
            </a:r>
            <a:r>
              <a:rPr lang="fr-FR" sz="1400" dirty="0"/>
              <a:t>de nombreux remaniements et il est maintenant prouvé qu'il s'agit d'une porte essentiellement romaine dont l'originalité réside dans le fait qu'elle est intégrée dans des remparts médiévaux. </a:t>
            </a:r>
            <a:r>
              <a:rPr lang="fr-FR" sz="1400" dirty="0" smtClean="0"/>
              <a:t>Elle  </a:t>
            </a:r>
            <a:r>
              <a:rPr lang="fr-FR" sz="1400" dirty="0"/>
              <a:t>est le seul monument antique du département de la Drôme encore </a:t>
            </a:r>
            <a:r>
              <a:rPr lang="fr-FR" sz="1400" dirty="0" smtClean="0"/>
              <a:t>intact. Elle est </a:t>
            </a:r>
            <a:r>
              <a:rPr lang="fr-FR" sz="1400" dirty="0"/>
              <a:t>classée aux Monuments historiques depuis 1862. </a:t>
            </a:r>
          </a:p>
        </p:txBody>
      </p:sp>
      <p:sp>
        <p:nvSpPr>
          <p:cNvPr id="5" name="Rectangle 4"/>
          <p:cNvSpPr/>
          <p:nvPr/>
        </p:nvSpPr>
        <p:spPr>
          <a:xfrm>
            <a:off x="4355976" y="6246536"/>
            <a:ext cx="4788024" cy="430887"/>
          </a:xfrm>
          <a:prstGeom prst="rect">
            <a:avLst/>
          </a:prstGeom>
        </p:spPr>
        <p:txBody>
          <a:bodyPr wrap="square">
            <a:spAutoFit/>
          </a:bodyPr>
          <a:lstStyle/>
          <a:p>
            <a:pPr marL="171450" indent="-171450">
              <a:buFont typeface="Wingdings" panose="05000000000000000000" pitchFamily="2" charset="2"/>
              <a:buChar char="v"/>
            </a:pPr>
            <a:r>
              <a:rPr lang="fr-FR" sz="1100" dirty="0" smtClean="0"/>
              <a:t>Lien :  </a:t>
            </a:r>
            <a:r>
              <a:rPr lang="fr-FR" sz="1100" dirty="0" smtClean="0">
                <a:hlinkClick r:id="rId4"/>
              </a:rPr>
              <a:t>http</a:t>
            </a:r>
            <a:r>
              <a:rPr lang="fr-FR" sz="1100" dirty="0">
                <a:hlinkClick r:id="rId4"/>
              </a:rPr>
              <a:t>://www.bulledemanou.com/2017/04/la-porte-saint-marcel/balade-dans-die-intra-muros.html</a:t>
            </a:r>
            <a:endParaRPr lang="fr-FR" sz="1100" dirty="0"/>
          </a:p>
        </p:txBody>
      </p:sp>
      <p:pic>
        <p:nvPicPr>
          <p:cNvPr id="25603" name="Picture 3" descr="C:\Users\utilisateur\Desktop\Stage c\DSC_4550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4530" y="4150591"/>
            <a:ext cx="3813414" cy="254292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2617" y="1340767"/>
            <a:ext cx="845327" cy="845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44</a:t>
            </a:fld>
            <a:endParaRPr lang="fr-FR"/>
          </a:p>
        </p:txBody>
      </p:sp>
      <p:sp>
        <p:nvSpPr>
          <p:cNvPr id="12" name="Titre 1"/>
          <p:cNvSpPr>
            <a:spLocks noGrp="1"/>
          </p:cNvSpPr>
          <p:nvPr>
            <p:ph type="title"/>
          </p:nvPr>
        </p:nvSpPr>
        <p:spPr>
          <a:xfrm>
            <a:off x="-36512" y="0"/>
            <a:ext cx="2232248" cy="887434"/>
          </a:xfrm>
        </p:spPr>
        <p:txBody>
          <a:bodyPr>
            <a:normAutofit/>
          </a:bodyPr>
          <a:lstStyle/>
          <a:p>
            <a:r>
              <a:rPr lang="fr-FR" sz="3200" b="1" dirty="0" smtClean="0">
                <a:solidFill>
                  <a:srgbClr val="000066"/>
                </a:solidFill>
              </a:rPr>
              <a:t>c. Histoire</a:t>
            </a:r>
            <a:endParaRPr lang="fr-FR" sz="3200" b="1" dirty="0">
              <a:solidFill>
                <a:srgbClr val="000066"/>
              </a:solidFill>
            </a:endParaRPr>
          </a:p>
        </p:txBody>
      </p:sp>
    </p:spTree>
    <p:extLst>
      <p:ext uri="{BB962C8B-B14F-4D97-AF65-F5344CB8AC3E}">
        <p14:creationId xmlns:p14="http://schemas.microsoft.com/office/powerpoint/2010/main" val="301609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9924" y="755412"/>
            <a:ext cx="3240360" cy="369332"/>
          </a:xfrm>
          <a:prstGeom prst="rect">
            <a:avLst/>
          </a:prstGeom>
          <a:noFill/>
        </p:spPr>
        <p:txBody>
          <a:bodyPr wrap="square" rtlCol="0">
            <a:spAutoFit/>
          </a:bodyPr>
          <a:lstStyle/>
          <a:p>
            <a:r>
              <a:rPr lang="fr-FR" b="1" dirty="0" smtClean="0"/>
              <a:t>2.  La Cathédrale Notre-Dame</a:t>
            </a:r>
          </a:p>
        </p:txBody>
      </p:sp>
      <p:pic>
        <p:nvPicPr>
          <p:cNvPr id="21509" name="Picture 5" descr="C:\Users\utilisateur\Desktop\Stage c\DSC_4585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16200000">
            <a:off x="-602103" y="2194801"/>
            <a:ext cx="4998680" cy="33333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67945" y="1262945"/>
            <a:ext cx="4896543" cy="5478423"/>
          </a:xfrm>
          <a:prstGeom prst="rect">
            <a:avLst/>
          </a:prstGeom>
        </p:spPr>
        <p:txBody>
          <a:bodyPr wrap="square">
            <a:spAutoFit/>
          </a:bodyPr>
          <a:lstStyle/>
          <a:p>
            <a:pPr algn="just"/>
            <a:r>
              <a:rPr lang="fr-FR" sz="1400" b="1" dirty="0" smtClean="0"/>
              <a:t>Les origines</a:t>
            </a:r>
          </a:p>
          <a:p>
            <a:pPr algn="just"/>
            <a:endParaRPr lang="fr-FR" sz="1400" b="1" dirty="0"/>
          </a:p>
          <a:p>
            <a:pPr algn="just"/>
            <a:r>
              <a:rPr lang="fr-FR" sz="1400" dirty="0" smtClean="0"/>
              <a:t>A l'époque </a:t>
            </a:r>
            <a:r>
              <a:rPr lang="fr-FR" sz="1400" dirty="0"/>
              <a:t>du premier évêque </a:t>
            </a:r>
            <a:r>
              <a:rPr lang="fr-FR" sz="1400" dirty="0" smtClean="0"/>
              <a:t>connu, </a:t>
            </a:r>
            <a:r>
              <a:rPr lang="fr-FR" sz="1400" dirty="0"/>
              <a:t>en </a:t>
            </a:r>
            <a:r>
              <a:rPr lang="fr-FR" sz="1400" dirty="0" smtClean="0"/>
              <a:t>325, </a:t>
            </a:r>
            <a:r>
              <a:rPr lang="fr-FR" sz="1400" dirty="0"/>
              <a:t>la ville est encore une capitale de </a:t>
            </a:r>
            <a:r>
              <a:rPr lang="fr-FR" sz="1400" dirty="0" smtClean="0"/>
              <a:t>cités romaines. L’évêque Nicaise </a:t>
            </a:r>
            <a:r>
              <a:rPr lang="fr-FR" sz="1400" dirty="0"/>
              <a:t>de </a:t>
            </a:r>
            <a:r>
              <a:rPr lang="fr-FR" sz="1400" dirty="0" smtClean="0"/>
              <a:t>Die sera </a:t>
            </a:r>
            <a:r>
              <a:rPr lang="fr-FR" sz="1400" dirty="0"/>
              <a:t>le seul représentant des Gaules au concile de </a:t>
            </a:r>
            <a:r>
              <a:rPr lang="fr-FR" sz="1400" dirty="0" smtClean="0"/>
              <a:t>Nicée. Dans </a:t>
            </a:r>
            <a:r>
              <a:rPr lang="fr-FR" sz="1400" dirty="0"/>
              <a:t>le courant du 5e </a:t>
            </a:r>
            <a:r>
              <a:rPr lang="fr-FR" sz="1400" dirty="0" smtClean="0"/>
              <a:t>siècle, </a:t>
            </a:r>
            <a:r>
              <a:rPr lang="fr-FR" sz="1400" dirty="0"/>
              <a:t>une première église  </a:t>
            </a:r>
            <a:r>
              <a:rPr lang="fr-FR" sz="1400" dirty="0" smtClean="0"/>
              <a:t>est édifiée dans </a:t>
            </a:r>
            <a:r>
              <a:rPr lang="fr-FR" sz="1400" dirty="0"/>
              <a:t>la ville </a:t>
            </a:r>
            <a:r>
              <a:rPr lang="fr-FR" sz="1400" dirty="0" smtClean="0"/>
              <a:t>fortifiée. </a:t>
            </a:r>
            <a:r>
              <a:rPr lang="fr-FR" sz="1400" dirty="0"/>
              <a:t>F</a:t>
            </a:r>
            <a:r>
              <a:rPr lang="fr-FR" sz="1400" dirty="0" smtClean="0"/>
              <a:t>in  du 6e </a:t>
            </a:r>
            <a:r>
              <a:rPr lang="fr-FR" sz="1400" dirty="0"/>
              <a:t>siècle </a:t>
            </a:r>
            <a:r>
              <a:rPr lang="fr-FR" sz="1400" dirty="0" smtClean="0"/>
              <a:t>, le </a:t>
            </a:r>
            <a:r>
              <a:rPr lang="fr-FR" sz="1400" dirty="0"/>
              <a:t>groupe cathédrale </a:t>
            </a:r>
            <a:r>
              <a:rPr lang="fr-FR" sz="1400" dirty="0" smtClean="0"/>
              <a:t>semble comporter également </a:t>
            </a:r>
            <a:r>
              <a:rPr lang="fr-FR" sz="1400" dirty="0"/>
              <a:t>une église paroissiale. </a:t>
            </a:r>
          </a:p>
          <a:p>
            <a:pPr algn="just"/>
            <a:endParaRPr lang="fr-FR" sz="1400" b="1" dirty="0" smtClean="0"/>
          </a:p>
          <a:p>
            <a:pPr algn="just"/>
            <a:r>
              <a:rPr lang="fr-FR" sz="1400" b="1" dirty="0" smtClean="0"/>
              <a:t>La </a:t>
            </a:r>
            <a:r>
              <a:rPr lang="fr-FR" sz="1400" b="1" dirty="0"/>
              <a:t>cathédrale médiévale </a:t>
            </a:r>
            <a:endParaRPr lang="fr-FR" sz="1400" b="1" dirty="0" smtClean="0"/>
          </a:p>
          <a:p>
            <a:pPr algn="just"/>
            <a:endParaRPr lang="fr-FR" sz="1400" b="1" dirty="0"/>
          </a:p>
          <a:p>
            <a:pPr algn="just"/>
            <a:r>
              <a:rPr lang="fr-FR" sz="1400" dirty="0"/>
              <a:t>À partir du 7e siècle est </a:t>
            </a:r>
            <a:r>
              <a:rPr lang="fr-FR" sz="1400" dirty="0" smtClean="0"/>
              <a:t>édifiée </a:t>
            </a:r>
            <a:r>
              <a:rPr lang="fr-FR" sz="1400" dirty="0"/>
              <a:t>une nouvelle cathédrale en calcaire </a:t>
            </a:r>
            <a:r>
              <a:rPr lang="fr-FR" sz="1400" dirty="0" smtClean="0"/>
              <a:t>blanc, débutée par </a:t>
            </a:r>
            <a:r>
              <a:rPr lang="fr-FR" sz="1400" dirty="0"/>
              <a:t>le </a:t>
            </a:r>
            <a:r>
              <a:rPr lang="fr-FR" sz="1400" dirty="0" smtClean="0"/>
              <a:t>clocher-porche, donnant </a:t>
            </a:r>
            <a:r>
              <a:rPr lang="fr-FR" sz="1400" dirty="0"/>
              <a:t>accès à une nef unique </a:t>
            </a:r>
            <a:r>
              <a:rPr lang="fr-FR" sz="1400" dirty="0" smtClean="0"/>
              <a:t>(15 </a:t>
            </a:r>
            <a:r>
              <a:rPr lang="fr-FR" sz="1400" dirty="0"/>
              <a:t>mètres de large et de 17 mètres de </a:t>
            </a:r>
            <a:r>
              <a:rPr lang="fr-FR" sz="1400" dirty="0" smtClean="0"/>
              <a:t>haut, donnant sur le chœur terminé en abside. </a:t>
            </a:r>
            <a:r>
              <a:rPr lang="fr-FR" sz="1400" dirty="0"/>
              <a:t>Ce nouvel édifice est consacré en 1250 </a:t>
            </a:r>
            <a:r>
              <a:rPr lang="fr-FR" sz="1400" dirty="0" smtClean="0"/>
              <a:t>, peu </a:t>
            </a:r>
            <a:r>
              <a:rPr lang="fr-FR" sz="1400" dirty="0"/>
              <a:t>avant la réunion des </a:t>
            </a:r>
            <a:r>
              <a:rPr lang="fr-FR" sz="1400" dirty="0" smtClean="0"/>
              <a:t>évêchés de Die </a:t>
            </a:r>
            <a:r>
              <a:rPr lang="fr-FR" sz="1400" dirty="0"/>
              <a:t>et de </a:t>
            </a:r>
            <a:r>
              <a:rPr lang="fr-FR" sz="1400" dirty="0" smtClean="0"/>
              <a:t>Valence (1276). </a:t>
            </a:r>
            <a:endParaRPr lang="fr-FR" sz="1400" dirty="0"/>
          </a:p>
          <a:p>
            <a:pPr algn="just"/>
            <a:r>
              <a:rPr lang="fr-FR" sz="1400" dirty="0"/>
              <a:t>Sous l'épiscopat d'Antoine de Balzac </a:t>
            </a:r>
            <a:r>
              <a:rPr lang="fr-FR" sz="1400" dirty="0" smtClean="0"/>
              <a:t> (1473-1491) </a:t>
            </a:r>
            <a:r>
              <a:rPr lang="fr-FR" sz="1400" dirty="0"/>
              <a:t>le clocher </a:t>
            </a:r>
            <a:r>
              <a:rPr lang="fr-FR" sz="1400" dirty="0" smtClean="0"/>
              <a:t>est en partie </a:t>
            </a:r>
            <a:r>
              <a:rPr lang="fr-FR" sz="1400" dirty="0"/>
              <a:t>reconstruit et renforcé. </a:t>
            </a:r>
          </a:p>
          <a:p>
            <a:pPr algn="just"/>
            <a:r>
              <a:rPr lang="fr-FR" sz="1400" dirty="0"/>
              <a:t>Avec les guerres de religion du 16e siècle, la cathédrale </a:t>
            </a:r>
            <a:r>
              <a:rPr lang="fr-FR" sz="1400" dirty="0" smtClean="0"/>
              <a:t>est pillée </a:t>
            </a:r>
            <a:r>
              <a:rPr lang="fr-FR" sz="1400" dirty="0"/>
              <a:t>en 1562 puis la voûte est </a:t>
            </a:r>
            <a:r>
              <a:rPr lang="fr-FR" sz="1400" dirty="0" smtClean="0"/>
              <a:t>démolie </a:t>
            </a:r>
            <a:r>
              <a:rPr lang="fr-FR" sz="1400" dirty="0"/>
              <a:t>en 1568. Les offices religieux se feront dans le porche jusqu'à la </a:t>
            </a:r>
            <a:r>
              <a:rPr lang="fr-FR" sz="1400" dirty="0" smtClean="0"/>
              <a:t>reconstruction </a:t>
            </a:r>
            <a:r>
              <a:rPr lang="fr-FR" sz="1400" dirty="0"/>
              <a:t>de la cathédrale. </a:t>
            </a:r>
            <a:r>
              <a:rPr lang="fr-FR" sz="1400" dirty="0" smtClean="0"/>
              <a:t> Le </a:t>
            </a:r>
            <a:r>
              <a:rPr lang="fr-FR" sz="1400" dirty="0"/>
              <a:t>cloître </a:t>
            </a:r>
            <a:r>
              <a:rPr lang="fr-FR" sz="1400" dirty="0" smtClean="0"/>
              <a:t>également </a:t>
            </a:r>
            <a:r>
              <a:rPr lang="fr-FR" sz="1400" dirty="0"/>
              <a:t>en </a:t>
            </a:r>
            <a:r>
              <a:rPr lang="fr-FR" sz="1400" dirty="0" smtClean="0"/>
              <a:t>ruin</a:t>
            </a:r>
            <a:r>
              <a:rPr lang="fr-FR" sz="1400" dirty="0"/>
              <a:t>e</a:t>
            </a:r>
            <a:r>
              <a:rPr lang="fr-FR" sz="1400" dirty="0" smtClean="0"/>
              <a:t> </a:t>
            </a:r>
            <a:r>
              <a:rPr lang="fr-FR" sz="1400" dirty="0"/>
              <a:t>sert de carrière de pierre.</a:t>
            </a:r>
          </a:p>
          <a:p>
            <a:pPr algn="just"/>
            <a:endParaRPr lang="fr-FR" sz="1400" b="1" dirty="0"/>
          </a:p>
        </p:txBody>
      </p:sp>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a:xfrm>
            <a:off x="3116560" y="6520259"/>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45</a:t>
            </a:fld>
            <a:endParaRPr lang="fr-FR"/>
          </a:p>
        </p:txBody>
      </p:sp>
      <p:sp>
        <p:nvSpPr>
          <p:cNvPr id="12" name="Titre 1"/>
          <p:cNvSpPr>
            <a:spLocks noGrp="1"/>
          </p:cNvSpPr>
          <p:nvPr>
            <p:ph type="title"/>
          </p:nvPr>
        </p:nvSpPr>
        <p:spPr>
          <a:xfrm>
            <a:off x="-36512" y="0"/>
            <a:ext cx="2232248" cy="887434"/>
          </a:xfrm>
        </p:spPr>
        <p:txBody>
          <a:bodyPr>
            <a:normAutofit/>
          </a:bodyPr>
          <a:lstStyle/>
          <a:p>
            <a:r>
              <a:rPr lang="fr-FR" sz="3200" b="1" dirty="0" smtClean="0">
                <a:solidFill>
                  <a:srgbClr val="000066"/>
                </a:solidFill>
              </a:rPr>
              <a:t>c. Histoire</a:t>
            </a:r>
            <a:endParaRPr lang="fr-FR" sz="3200" b="1" dirty="0">
              <a:solidFill>
                <a:srgbClr val="000066"/>
              </a:solidFill>
            </a:endParaRPr>
          </a:p>
        </p:txBody>
      </p:sp>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9" y="152925"/>
            <a:ext cx="721017" cy="72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91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9924" y="755412"/>
            <a:ext cx="3240360" cy="369332"/>
          </a:xfrm>
          <a:prstGeom prst="rect">
            <a:avLst/>
          </a:prstGeom>
          <a:noFill/>
        </p:spPr>
        <p:txBody>
          <a:bodyPr wrap="square" rtlCol="0">
            <a:spAutoFit/>
          </a:bodyPr>
          <a:lstStyle/>
          <a:p>
            <a:r>
              <a:rPr lang="fr-FR" b="1" dirty="0" smtClean="0"/>
              <a:t>2.  La Cathédrale Notre-Dame</a:t>
            </a:r>
          </a:p>
        </p:txBody>
      </p:sp>
      <p:pic>
        <p:nvPicPr>
          <p:cNvPr id="21510" name="Picture 6" descr="C:\Users\utilisateur\Desktop\Stage c\DSC_4559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9552" y="3812445"/>
            <a:ext cx="3528392" cy="2352859"/>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Users\utilisateur\Desktop\Stage c\utilisé\DSC_488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249934"/>
            <a:ext cx="3528392" cy="235285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Users\utilisateur\Desktop\Stage c\DSC_4857.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19115" y="3833178"/>
            <a:ext cx="3497302" cy="2332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19115" y="692696"/>
            <a:ext cx="3497302" cy="3108543"/>
          </a:xfrm>
          <a:prstGeom prst="rect">
            <a:avLst/>
          </a:prstGeom>
        </p:spPr>
        <p:txBody>
          <a:bodyPr wrap="square">
            <a:spAutoFit/>
          </a:bodyPr>
          <a:lstStyle/>
          <a:p>
            <a:pPr algn="just"/>
            <a:endParaRPr lang="fr-FR" sz="1400" b="1" dirty="0"/>
          </a:p>
          <a:p>
            <a:pPr algn="just"/>
            <a:r>
              <a:rPr lang="fr-FR" sz="1400" b="1" dirty="0"/>
              <a:t>La </a:t>
            </a:r>
            <a:r>
              <a:rPr lang="fr-FR" sz="1400" b="1" dirty="0" smtClean="0"/>
              <a:t>reconstruction</a:t>
            </a:r>
          </a:p>
          <a:p>
            <a:pPr algn="just"/>
            <a:endParaRPr lang="fr-FR" sz="1400" b="1" dirty="0"/>
          </a:p>
          <a:p>
            <a:pPr algn="just"/>
            <a:r>
              <a:rPr lang="fr-FR" sz="1400" dirty="0"/>
              <a:t>Celle-ci intervient sous le règne de Louis </a:t>
            </a:r>
            <a:r>
              <a:rPr lang="fr-FR" sz="1400" dirty="0" smtClean="0"/>
              <a:t>XIV. </a:t>
            </a:r>
            <a:r>
              <a:rPr lang="fr-FR" sz="1400" dirty="0"/>
              <a:t>L</a:t>
            </a:r>
            <a:r>
              <a:rPr lang="fr-FR" sz="1400" dirty="0" smtClean="0"/>
              <a:t>e mur du </a:t>
            </a:r>
            <a:r>
              <a:rPr lang="fr-FR" sz="1400" dirty="0"/>
              <a:t>nord et le sommet du mur sud son </a:t>
            </a:r>
            <a:r>
              <a:rPr lang="fr-FR" sz="1400" dirty="0" smtClean="0"/>
              <a:t>reconstruits pour accueillir la </a:t>
            </a:r>
            <a:r>
              <a:rPr lang="fr-FR" sz="1400" dirty="0"/>
              <a:t>charpente en </a:t>
            </a:r>
            <a:r>
              <a:rPr lang="fr-FR" sz="1400" dirty="0" smtClean="0"/>
              <a:t>1659. </a:t>
            </a:r>
            <a:r>
              <a:rPr lang="fr-FR" sz="1400" dirty="0"/>
              <a:t>L</a:t>
            </a:r>
            <a:r>
              <a:rPr lang="fr-FR" sz="1400" dirty="0" smtClean="0"/>
              <a:t>a </a:t>
            </a:r>
            <a:r>
              <a:rPr lang="fr-FR" sz="1400" dirty="0"/>
              <a:t>voûte sera </a:t>
            </a:r>
            <a:r>
              <a:rPr lang="fr-FR" sz="1400" dirty="0" smtClean="0"/>
              <a:t>rebâtie </a:t>
            </a:r>
            <a:r>
              <a:rPr lang="fr-FR" sz="1400" dirty="0"/>
              <a:t>en </a:t>
            </a:r>
            <a:r>
              <a:rPr lang="fr-FR" sz="1400" dirty="0" smtClean="0"/>
              <a:t>1673.</a:t>
            </a:r>
          </a:p>
          <a:p>
            <a:pPr algn="just"/>
            <a:r>
              <a:rPr lang="fr-FR" sz="1400" dirty="0" smtClean="0"/>
              <a:t> Plus tard, après </a:t>
            </a:r>
            <a:r>
              <a:rPr lang="fr-FR" sz="1400" dirty="0"/>
              <a:t>la séparation des </a:t>
            </a:r>
            <a:r>
              <a:rPr lang="fr-FR" sz="1400" dirty="0" smtClean="0"/>
              <a:t>évêchés </a:t>
            </a:r>
            <a:r>
              <a:rPr lang="fr-FR" sz="1400" dirty="0"/>
              <a:t>de Die et de Valence en </a:t>
            </a:r>
            <a:r>
              <a:rPr lang="fr-FR" sz="1400" dirty="0" smtClean="0"/>
              <a:t>1687, </a:t>
            </a:r>
            <a:r>
              <a:rPr lang="fr-FR" sz="1400" dirty="0"/>
              <a:t>la cathédrale est reconsacrée en </a:t>
            </a:r>
            <a:r>
              <a:rPr lang="fr-FR" sz="1400" dirty="0" smtClean="0"/>
              <a:t>1699. </a:t>
            </a:r>
          </a:p>
          <a:p>
            <a:pPr algn="just"/>
            <a:r>
              <a:rPr lang="fr-FR" sz="1400" dirty="0"/>
              <a:t>M</a:t>
            </a:r>
            <a:r>
              <a:rPr lang="fr-FR" sz="1400" dirty="0" smtClean="0"/>
              <a:t>algré </a:t>
            </a:r>
            <a:r>
              <a:rPr lang="fr-FR" sz="1400" dirty="0"/>
              <a:t>la suppression de l'évêché </a:t>
            </a:r>
            <a:r>
              <a:rPr lang="fr-FR" sz="1400" dirty="0" smtClean="0"/>
              <a:t>début XIXème, la cathédrale est classée </a:t>
            </a:r>
            <a:r>
              <a:rPr lang="fr-FR" sz="1400" dirty="0"/>
              <a:t>au titre des monuments historiques en 1840</a:t>
            </a:r>
            <a:r>
              <a:rPr lang="fr-FR" sz="1400" dirty="0" smtClean="0"/>
              <a:t>.</a:t>
            </a:r>
            <a:endParaRPr lang="fr-FR" sz="1400" dirty="0"/>
          </a:p>
          <a:p>
            <a:pPr algn="just"/>
            <a:endParaRPr lang="fr-FR" sz="1400" dirty="0"/>
          </a:p>
        </p:txBody>
      </p:sp>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a:xfrm>
            <a:off x="3116560" y="6520259"/>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46</a:t>
            </a:fld>
            <a:endParaRPr lang="fr-FR"/>
          </a:p>
        </p:txBody>
      </p:sp>
      <p:sp>
        <p:nvSpPr>
          <p:cNvPr id="12" name="Titre 1"/>
          <p:cNvSpPr>
            <a:spLocks noGrp="1"/>
          </p:cNvSpPr>
          <p:nvPr>
            <p:ph type="title"/>
          </p:nvPr>
        </p:nvSpPr>
        <p:spPr>
          <a:xfrm>
            <a:off x="-36512" y="0"/>
            <a:ext cx="2232248" cy="887434"/>
          </a:xfrm>
        </p:spPr>
        <p:txBody>
          <a:bodyPr>
            <a:normAutofit/>
          </a:bodyPr>
          <a:lstStyle/>
          <a:p>
            <a:r>
              <a:rPr lang="fr-FR" sz="3200" b="1" dirty="0" smtClean="0">
                <a:solidFill>
                  <a:srgbClr val="000066"/>
                </a:solidFill>
              </a:rPr>
              <a:t>c. Histoire</a:t>
            </a:r>
            <a:endParaRPr lang="fr-FR" sz="3200" b="1" dirty="0">
              <a:solidFill>
                <a:srgbClr val="000066"/>
              </a:solidFill>
            </a:endParaRPr>
          </a:p>
        </p:txBody>
      </p:sp>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888" y="281203"/>
            <a:ext cx="721017" cy="72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7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898" t="7695" r="-1233" b="20547"/>
          <a:stretch/>
        </p:blipFill>
        <p:spPr bwMode="auto">
          <a:xfrm>
            <a:off x="4863086" y="2636912"/>
            <a:ext cx="406879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43508" y="827420"/>
            <a:ext cx="2340260" cy="369332"/>
          </a:xfrm>
          <a:prstGeom prst="rect">
            <a:avLst/>
          </a:prstGeom>
          <a:noFill/>
        </p:spPr>
        <p:txBody>
          <a:bodyPr wrap="square" rtlCol="0">
            <a:spAutoFit/>
          </a:bodyPr>
          <a:lstStyle/>
          <a:p>
            <a:r>
              <a:rPr lang="fr-FR" b="1" dirty="0" smtClean="0"/>
              <a:t>3.  La tour de Purgnon </a:t>
            </a:r>
            <a:endParaRPr lang="fr-FR" b="1" dirty="0"/>
          </a:p>
        </p:txBody>
      </p:sp>
      <p:pic>
        <p:nvPicPr>
          <p:cNvPr id="28674" name="Picture 2" descr="C:\Users\utilisateur\Desktop\Stage c\DSC_4865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5412" r="-15412"/>
          <a:stretch/>
        </p:blipFill>
        <p:spPr bwMode="auto">
          <a:xfrm>
            <a:off x="137600" y="2616421"/>
            <a:ext cx="5429954" cy="36208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7600" y="1251337"/>
            <a:ext cx="8466848" cy="1169551"/>
          </a:xfrm>
          <a:prstGeom prst="rect">
            <a:avLst/>
          </a:prstGeom>
        </p:spPr>
        <p:txBody>
          <a:bodyPr wrap="square">
            <a:spAutoFit/>
          </a:bodyPr>
          <a:lstStyle/>
          <a:p>
            <a:r>
              <a:rPr lang="fr-FR" sz="1400" dirty="0"/>
              <a:t>La tour de Purgnon est un monument bien visible en arrivant à Die par la route de Gap. Elle est perchée sur une colline, à droite, au </a:t>
            </a:r>
            <a:r>
              <a:rPr lang="fr-FR" sz="1400" dirty="0" smtClean="0"/>
              <a:t>milieu des </a:t>
            </a:r>
            <a:r>
              <a:rPr lang="fr-FR" sz="1400" dirty="0"/>
              <a:t>pins. </a:t>
            </a:r>
          </a:p>
          <a:p>
            <a:r>
              <a:rPr lang="fr-FR" sz="1400" dirty="0"/>
              <a:t>Sans doute tour de guet au départ (mais rien ne permet d’attester une origine romaine), château fort au XIIe siècle - refuge occasionnel des évêques de Die - elle fut achetée par un curé de Die au 19e siècle et transformée en chapelle, sous le vocable de Notre Dame d’Espérance de Purgnon.</a:t>
            </a: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47</a:t>
            </a:fld>
            <a:endParaRPr lang="fr-FR"/>
          </a:p>
        </p:txBody>
      </p:sp>
      <p:sp>
        <p:nvSpPr>
          <p:cNvPr id="9" name="Titre 1"/>
          <p:cNvSpPr>
            <a:spLocks noGrp="1"/>
          </p:cNvSpPr>
          <p:nvPr>
            <p:ph type="title"/>
          </p:nvPr>
        </p:nvSpPr>
        <p:spPr>
          <a:xfrm>
            <a:off x="-36512" y="0"/>
            <a:ext cx="2232248" cy="887434"/>
          </a:xfrm>
        </p:spPr>
        <p:txBody>
          <a:bodyPr>
            <a:normAutofit/>
          </a:bodyPr>
          <a:lstStyle/>
          <a:p>
            <a:r>
              <a:rPr lang="fr-FR" sz="3200" b="1" dirty="0" smtClean="0">
                <a:solidFill>
                  <a:srgbClr val="000066"/>
                </a:solidFill>
              </a:rPr>
              <a:t>c. Histoire</a:t>
            </a:r>
            <a:endParaRPr lang="fr-FR" sz="3200" b="1" dirty="0">
              <a:solidFill>
                <a:srgbClr val="000066"/>
              </a:solidFill>
            </a:endParaRPr>
          </a:p>
        </p:txBody>
      </p:sp>
    </p:spTree>
    <p:extLst>
      <p:ext uri="{BB962C8B-B14F-4D97-AF65-F5344CB8AC3E}">
        <p14:creationId xmlns:p14="http://schemas.microsoft.com/office/powerpoint/2010/main" val="3208167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3312368" cy="551228"/>
          </a:xfrm>
        </p:spPr>
        <p:txBody>
          <a:bodyPr>
            <a:normAutofit/>
          </a:bodyPr>
          <a:lstStyle/>
          <a:p>
            <a:r>
              <a:rPr lang="fr-FR" sz="1800" b="1" dirty="0" smtClean="0"/>
              <a:t> 4.</a:t>
            </a:r>
            <a:r>
              <a:rPr lang="fr-FR" sz="1800" b="1" dirty="0"/>
              <a:t> </a:t>
            </a:r>
            <a:r>
              <a:rPr lang="fr-FR" sz="1800" b="1" dirty="0" smtClean="0"/>
              <a:t> Les remparts gallo-romain </a:t>
            </a:r>
            <a:endParaRPr lang="fr-FR" b="1" dirty="0"/>
          </a:p>
        </p:txBody>
      </p:sp>
      <p:pic>
        <p:nvPicPr>
          <p:cNvPr id="27651" name="Picture 3" descr="C:\Users\utilisateur\Desktop\Stage c\DSC_4854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4559" y="1052736"/>
            <a:ext cx="6201697" cy="413551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539552" y="5283785"/>
            <a:ext cx="7272808" cy="1169551"/>
          </a:xfrm>
          <a:prstGeom prst="rect">
            <a:avLst/>
          </a:prstGeom>
          <a:noFill/>
        </p:spPr>
        <p:txBody>
          <a:bodyPr wrap="square" rtlCol="0">
            <a:spAutoFit/>
          </a:bodyPr>
          <a:lstStyle/>
          <a:p>
            <a:pPr algn="just"/>
            <a:r>
              <a:rPr lang="fr-FR" sz="1400" dirty="0"/>
              <a:t>L’enceinte de Die reste un des ensembles fortifiés antiques les mieux conservés de </a:t>
            </a:r>
            <a:r>
              <a:rPr lang="fr-FR" sz="1400" dirty="0" smtClean="0"/>
              <a:t>France. Ici, nous avons 600 mètres de remparts, c’est la partie la plus longue de remparts conservée à Die. Les remparts ont été construits à la fin du 3</a:t>
            </a:r>
            <a:r>
              <a:rPr lang="fr-FR" sz="1400" baseline="30000" dirty="0" smtClean="0"/>
              <a:t>ème</a:t>
            </a:r>
            <a:r>
              <a:rPr lang="fr-FR" sz="1400" dirty="0" smtClean="0"/>
              <a:t> siècle. Puis ils ont été remaniés au moyen-Age pendant les guerres de religion. Il y avait sur cette colline une citadelle, qui a été détruite pendant les guerres de religion. </a:t>
            </a:r>
            <a:endParaRPr lang="fr-FR" sz="1400" dirty="0"/>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a:xfrm>
            <a:off x="3124200" y="6448251"/>
            <a:ext cx="2895600" cy="365125"/>
          </a:xfrm>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48</a:t>
            </a:fld>
            <a:endParaRPr lang="fr-FR"/>
          </a:p>
        </p:txBody>
      </p:sp>
      <p:sp>
        <p:nvSpPr>
          <p:cNvPr id="11" name="Titre 1"/>
          <p:cNvSpPr txBox="1">
            <a:spLocks/>
          </p:cNvSpPr>
          <p:nvPr/>
        </p:nvSpPr>
        <p:spPr>
          <a:xfrm>
            <a:off x="-36512" y="21286"/>
            <a:ext cx="2232248" cy="8874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c. Histoire</a:t>
            </a:r>
            <a:endParaRPr lang="fr-FR" sz="3200" b="1" dirty="0">
              <a:solidFill>
                <a:srgbClr val="000066"/>
              </a:solidFill>
            </a:endParaRPr>
          </a:p>
        </p:txBody>
      </p:sp>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959" y="188640"/>
            <a:ext cx="721017" cy="72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58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56" y="620688"/>
            <a:ext cx="3275856" cy="607149"/>
          </a:xfrm>
        </p:spPr>
        <p:txBody>
          <a:bodyPr>
            <a:normAutofit/>
          </a:bodyPr>
          <a:lstStyle/>
          <a:p>
            <a:pPr algn="l"/>
            <a:r>
              <a:rPr lang="fr-FR" sz="1800" b="1" dirty="0" smtClean="0"/>
              <a:t>5.  Le </a:t>
            </a:r>
            <a:r>
              <a:rPr lang="fr-FR" sz="1800" b="1" dirty="0"/>
              <a:t>temple </a:t>
            </a:r>
            <a:r>
              <a:rPr lang="fr-FR" sz="1800" b="1" dirty="0" smtClean="0"/>
              <a:t>protestant</a:t>
            </a:r>
            <a:endParaRPr lang="fr-FR" sz="1800" b="1" dirty="0"/>
          </a:p>
        </p:txBody>
      </p:sp>
      <p:pic>
        <p:nvPicPr>
          <p:cNvPr id="3" name="Picture 4" descr="C:\Users\utilisateur\Desktop\Stage c\DSC_4874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9511" y="1380981"/>
            <a:ext cx="6915145" cy="4611267"/>
          </a:xfrm>
          <a:prstGeom prst="rect">
            <a:avLst/>
          </a:prstGeom>
          <a:noFill/>
          <a:extLst>
            <a:ext uri="{909E8E84-426E-40DD-AFC4-6F175D3DCCD1}">
              <a14:hiddenFill xmlns:a14="http://schemas.microsoft.com/office/drawing/2010/main">
                <a:solidFill>
                  <a:srgbClr val="FFFFFF"/>
                </a:solidFill>
              </a14:hiddenFill>
            </a:ext>
          </a:extLst>
        </p:spPr>
      </p:pic>
      <p:pic>
        <p:nvPicPr>
          <p:cNvPr id="4403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373" y="250972"/>
            <a:ext cx="801764" cy="80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4054" y="6429745"/>
            <a:ext cx="306000" cy="30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pied de page 3"/>
          <p:cNvSpPr>
            <a:spLocks noGrp="1"/>
          </p:cNvSpPr>
          <p:nvPr>
            <p:ph type="ftr" sz="quarter" idx="11"/>
          </p:nvPr>
        </p:nvSpPr>
        <p:spPr>
          <a:xfrm>
            <a:off x="2843808" y="6400182"/>
            <a:ext cx="2895600" cy="365125"/>
          </a:xfrm>
        </p:spPr>
        <p:txBody>
          <a:bodyPr/>
          <a:lstStyle/>
          <a:p>
            <a:r>
              <a:rPr lang="fr-FR" dirty="0" smtClean="0"/>
              <a:t>Crédit Photo - © César MONDOU</a:t>
            </a:r>
            <a:endParaRPr lang="fr-FR" dirty="0"/>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49</a:t>
            </a:fld>
            <a:endParaRPr lang="fr-FR"/>
          </a:p>
        </p:txBody>
      </p:sp>
      <p:sp>
        <p:nvSpPr>
          <p:cNvPr id="14" name="Titre 1"/>
          <p:cNvSpPr txBox="1">
            <a:spLocks/>
          </p:cNvSpPr>
          <p:nvPr/>
        </p:nvSpPr>
        <p:spPr>
          <a:xfrm>
            <a:off x="-36512" y="0"/>
            <a:ext cx="2232248" cy="8874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c. Histoire</a:t>
            </a:r>
            <a:endParaRPr lang="fr-FR" sz="3200" b="1" dirty="0">
              <a:solidFill>
                <a:srgbClr val="000066"/>
              </a:solidFill>
            </a:endParaRPr>
          </a:p>
        </p:txBody>
      </p:sp>
      <p:sp>
        <p:nvSpPr>
          <p:cNvPr id="1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3646422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p:cNvSpPr>
            <a:spLocks noGrp="1"/>
          </p:cNvSpPr>
          <p:nvPr>
            <p:ph type="ctrTitle"/>
          </p:nvPr>
        </p:nvSpPr>
        <p:spPr>
          <a:xfrm>
            <a:off x="611560" y="2708920"/>
            <a:ext cx="7772400" cy="1470025"/>
          </a:xfrm>
        </p:spPr>
        <p:txBody>
          <a:bodyPr>
            <a:normAutofit/>
          </a:bodyPr>
          <a:lstStyle/>
          <a:p>
            <a:r>
              <a:rPr lang="fr-FR" sz="5400" b="1" dirty="0" smtClean="0">
                <a:solidFill>
                  <a:srgbClr val="009900"/>
                </a:solidFill>
              </a:rPr>
              <a:t>A. Contexte Général</a:t>
            </a:r>
            <a:endParaRPr lang="fr-FR" sz="5400" b="1" dirty="0">
              <a:solidFill>
                <a:srgbClr val="009900"/>
              </a:solidFill>
            </a:endParaRPr>
          </a:p>
        </p:txBody>
      </p:sp>
    </p:spTree>
    <p:extLst>
      <p:ext uri="{BB962C8B-B14F-4D97-AF65-F5344CB8AC3E}">
        <p14:creationId xmlns:p14="http://schemas.microsoft.com/office/powerpoint/2010/main" val="425508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ZoneTexte 33"/>
          <p:cNvSpPr txBox="1"/>
          <p:nvPr/>
        </p:nvSpPr>
        <p:spPr>
          <a:xfrm>
            <a:off x="539552" y="971436"/>
            <a:ext cx="5904656" cy="369332"/>
          </a:xfrm>
          <a:prstGeom prst="rect">
            <a:avLst/>
          </a:prstGeom>
          <a:noFill/>
        </p:spPr>
        <p:txBody>
          <a:bodyPr wrap="square" rtlCol="0">
            <a:spAutoFit/>
          </a:bodyPr>
          <a:lstStyle/>
          <a:p>
            <a:r>
              <a:rPr lang="fr-FR" b="1" dirty="0" smtClean="0"/>
              <a:t>6. A voir aussi : le palais épiscopal et l’abbaye Valcroissant</a:t>
            </a:r>
            <a:endParaRPr lang="fr-FR" b="1" dirty="0"/>
          </a:p>
        </p:txBody>
      </p:sp>
      <p:pic>
        <p:nvPicPr>
          <p:cNvPr id="4403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3373" y="188640"/>
            <a:ext cx="801764" cy="80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50</a:t>
            </a:fld>
            <a:endParaRPr lang="fr-FR"/>
          </a:p>
        </p:txBody>
      </p:sp>
      <p:sp>
        <p:nvSpPr>
          <p:cNvPr id="14" name="Titre 1"/>
          <p:cNvSpPr txBox="1">
            <a:spLocks/>
          </p:cNvSpPr>
          <p:nvPr/>
        </p:nvSpPr>
        <p:spPr>
          <a:xfrm>
            <a:off x="-36512" y="0"/>
            <a:ext cx="2232248" cy="8874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c. Histoire</a:t>
            </a:r>
            <a:endParaRPr lang="fr-FR" sz="3200" b="1" dirty="0">
              <a:solidFill>
                <a:srgbClr val="000066"/>
              </a:solidFill>
            </a:endParaRPr>
          </a:p>
        </p:txBody>
      </p:sp>
      <p:sp>
        <p:nvSpPr>
          <p:cNvPr id="1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29905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
        <p:nvSpPr>
          <p:cNvPr id="6" name="ZoneTexte 5"/>
          <p:cNvSpPr txBox="1"/>
          <p:nvPr/>
        </p:nvSpPr>
        <p:spPr>
          <a:xfrm>
            <a:off x="179512" y="836712"/>
            <a:ext cx="2808312" cy="5478423"/>
          </a:xfrm>
          <a:prstGeom prst="rect">
            <a:avLst/>
          </a:prstGeom>
          <a:noFill/>
        </p:spPr>
        <p:txBody>
          <a:bodyPr wrap="square" rtlCol="0">
            <a:spAutoFit/>
          </a:bodyPr>
          <a:lstStyle/>
          <a:p>
            <a:r>
              <a:rPr lang="fr-FR" sz="1400" dirty="0" smtClean="0"/>
              <a:t>La commune de Die est dans l’esprit de tous spontanément associé à un vin qui lui est propre, et qui participe activement à son rayonnement international : </a:t>
            </a:r>
            <a:r>
              <a:rPr lang="fr-FR" sz="1400" dirty="0"/>
              <a:t>l</a:t>
            </a:r>
            <a:r>
              <a:rPr lang="fr-FR" sz="1400" dirty="0" smtClean="0"/>
              <a:t>a Clairette de Die ! </a:t>
            </a:r>
            <a:r>
              <a:rPr lang="fr-FR" sz="1400" dirty="0"/>
              <a:t>L</a:t>
            </a:r>
            <a:r>
              <a:rPr lang="fr-FR" sz="1400" dirty="0" smtClean="0"/>
              <a:t>a production de la clairette est au cœur de l’activité socio-économique de la ville et du Diois. Le vignoble de la clairette de Die est le vecteur d’un ensemble d’activités : viticultures, coopératives agricoles, vinifications, musée, gastronomie et tourisme.</a:t>
            </a:r>
          </a:p>
          <a:p>
            <a:endParaRPr lang="fr-FR" sz="1400" dirty="0"/>
          </a:p>
          <a:p>
            <a:r>
              <a:rPr lang="fr-FR" sz="1400" dirty="0" smtClean="0"/>
              <a:t>Les plantes aromatiques jouent aussi un rôle important et plus particulièrement la lavande et le lavandin.  De manière générale le travail de la terre et la transformations des récoltes créent de nombreux emplois.</a:t>
            </a:r>
            <a:r>
              <a:rPr lang="fr-FR" sz="1400" dirty="0"/>
              <a:t> </a:t>
            </a:r>
            <a:endParaRPr lang="fr-FR" sz="1400" dirty="0" smtClean="0"/>
          </a:p>
          <a:p>
            <a:endParaRPr lang="fr-FR" sz="1400" dirty="0"/>
          </a:p>
          <a:p>
            <a:r>
              <a:rPr lang="fr-FR" sz="1400" dirty="0" smtClean="0"/>
              <a:t>A </a:t>
            </a:r>
            <a:r>
              <a:rPr lang="fr-FR" sz="1400" dirty="0"/>
              <a:t>côté de ces activités, les  habitants  ont su tirer partie </a:t>
            </a:r>
            <a:r>
              <a:rPr lang="fr-FR" sz="1400" dirty="0" smtClean="0"/>
              <a:t>des </a:t>
            </a:r>
            <a:r>
              <a:rPr lang="fr-FR" sz="1400" dirty="0"/>
              <a:t>atouts naturels du </a:t>
            </a:r>
            <a:r>
              <a:rPr lang="fr-FR" sz="1400" dirty="0" smtClean="0"/>
              <a:t>territoire,</a:t>
            </a:r>
          </a:p>
        </p:txBody>
      </p:sp>
      <p:pic>
        <p:nvPicPr>
          <p:cNvPr id="31750" name="Picture 6" descr="C:\Users\utilisateur\Desktop\Stage c\DSC_4902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75856" y="908720"/>
            <a:ext cx="5472608" cy="36013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53933" y="4641274"/>
            <a:ext cx="5738547" cy="1815882"/>
          </a:xfrm>
          <a:prstGeom prst="rect">
            <a:avLst/>
          </a:prstGeom>
        </p:spPr>
        <p:txBody>
          <a:bodyPr wrap="square">
            <a:spAutoFit/>
          </a:bodyPr>
          <a:lstStyle/>
          <a:p>
            <a:r>
              <a:rPr lang="fr-FR" sz="1400" dirty="0" smtClean="0"/>
              <a:t>comme </a:t>
            </a:r>
            <a:r>
              <a:rPr lang="fr-FR" sz="1400" dirty="0"/>
              <a:t>par exemple de la rivière Drôme, ou bien du massif du Vercors, pour faire </a:t>
            </a:r>
            <a:r>
              <a:rPr lang="fr-FR" sz="1400" dirty="0" smtClean="0"/>
              <a:t>de </a:t>
            </a:r>
            <a:r>
              <a:rPr lang="fr-FR" sz="1400" dirty="0"/>
              <a:t>la ville un centre touristique important dans </a:t>
            </a:r>
            <a:r>
              <a:rPr lang="fr-FR" sz="1400" dirty="0" smtClean="0"/>
              <a:t>le département</a:t>
            </a:r>
            <a:r>
              <a:rPr lang="fr-FR" sz="1400" dirty="0"/>
              <a:t>. </a:t>
            </a:r>
          </a:p>
          <a:p>
            <a:r>
              <a:rPr lang="fr-FR" sz="1400" dirty="0" smtClean="0"/>
              <a:t>Son </a:t>
            </a:r>
            <a:r>
              <a:rPr lang="fr-FR" sz="1400" dirty="0"/>
              <a:t>environnement offre aux visiteurs un panel de loisirs aquatiques, sportifs et montagnards. </a:t>
            </a:r>
          </a:p>
          <a:p>
            <a:endParaRPr lang="fr-FR" sz="1400" dirty="0"/>
          </a:p>
          <a:p>
            <a:r>
              <a:rPr lang="fr-FR" sz="1400" dirty="0" smtClean="0"/>
              <a:t>Enfin </a:t>
            </a:r>
            <a:r>
              <a:rPr lang="fr-FR" sz="1400" dirty="0"/>
              <a:t>la culture singulière de Die : </a:t>
            </a:r>
            <a:r>
              <a:rPr lang="fr-FR" sz="1400" dirty="0" smtClean="0"/>
              <a:t>l’artisanat, </a:t>
            </a:r>
            <a:r>
              <a:rPr lang="fr-FR" sz="1400" dirty="0"/>
              <a:t>les cuisines locales, les produits bio, les musées, </a:t>
            </a:r>
            <a:r>
              <a:rPr lang="fr-FR" sz="1400" dirty="0" smtClean="0"/>
              <a:t>les jardins </a:t>
            </a:r>
            <a:r>
              <a:rPr lang="fr-FR" sz="1400" dirty="0"/>
              <a:t>ainsi que les galeries, sont un réel apport dans l’économie locale. </a:t>
            </a: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51</a:t>
            </a:fld>
            <a:endParaRPr lang="fr-FR"/>
          </a:p>
        </p:txBody>
      </p:sp>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Tree>
    <p:extLst>
      <p:ext uri="{BB962C8B-B14F-4D97-AF65-F5344CB8AC3E}">
        <p14:creationId xmlns:p14="http://schemas.microsoft.com/office/powerpoint/2010/main" val="3847907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9552" y="1524848"/>
            <a:ext cx="7704856" cy="3416320"/>
          </a:xfrm>
          <a:prstGeom prst="rect">
            <a:avLst/>
          </a:prstGeom>
          <a:noFill/>
        </p:spPr>
        <p:txBody>
          <a:bodyPr wrap="square" rtlCol="0">
            <a:spAutoFit/>
          </a:bodyPr>
          <a:lstStyle/>
          <a:p>
            <a:pPr>
              <a:lnSpc>
                <a:spcPct val="200000"/>
              </a:lnSpc>
            </a:pPr>
            <a:r>
              <a:rPr lang="fr-FR" b="1" dirty="0" smtClean="0"/>
              <a:t>1. Clairette de Die</a:t>
            </a:r>
          </a:p>
          <a:p>
            <a:pPr>
              <a:lnSpc>
                <a:spcPct val="200000"/>
              </a:lnSpc>
            </a:pPr>
            <a:r>
              <a:rPr lang="fr-FR" b="1" dirty="0" smtClean="0"/>
              <a:t>2. Lavande </a:t>
            </a:r>
            <a:r>
              <a:rPr lang="fr-FR" b="1" dirty="0"/>
              <a:t>et autres plantes </a:t>
            </a:r>
            <a:r>
              <a:rPr lang="fr-FR" b="1" dirty="0" smtClean="0"/>
              <a:t>aromatiques</a:t>
            </a:r>
          </a:p>
          <a:p>
            <a:pPr>
              <a:lnSpc>
                <a:spcPct val="200000"/>
              </a:lnSpc>
            </a:pPr>
            <a:r>
              <a:rPr lang="fr-FR" b="1" dirty="0" smtClean="0"/>
              <a:t>3. Artisans </a:t>
            </a:r>
          </a:p>
          <a:p>
            <a:pPr>
              <a:lnSpc>
                <a:spcPct val="200000"/>
              </a:lnSpc>
            </a:pPr>
            <a:r>
              <a:rPr lang="fr-FR" b="1" dirty="0" smtClean="0"/>
              <a:t>4. </a:t>
            </a:r>
            <a:r>
              <a:rPr lang="fr-FR" b="1" dirty="0"/>
              <a:t>T</a:t>
            </a:r>
            <a:r>
              <a:rPr lang="fr-FR" b="1" dirty="0" smtClean="0"/>
              <a:t>ourisme</a:t>
            </a:r>
          </a:p>
          <a:p>
            <a:pPr>
              <a:lnSpc>
                <a:spcPct val="200000"/>
              </a:lnSpc>
            </a:pPr>
            <a:r>
              <a:rPr lang="fr-FR" b="1" dirty="0" smtClean="0"/>
              <a:t>5. </a:t>
            </a:r>
            <a:r>
              <a:rPr lang="fr-FR" b="1" dirty="0"/>
              <a:t>E</a:t>
            </a:r>
            <a:r>
              <a:rPr lang="fr-FR" b="1" dirty="0" smtClean="0"/>
              <a:t>vénements incontournables</a:t>
            </a:r>
          </a:p>
          <a:p>
            <a:pPr>
              <a:lnSpc>
                <a:spcPct val="200000"/>
              </a:lnSpc>
            </a:pPr>
            <a:r>
              <a:rPr lang="fr-FR" b="1" dirty="0" smtClean="0"/>
              <a:t>6. Journal et radio locale </a:t>
            </a:r>
            <a:endParaRPr lang="fr-FR" b="1" dirty="0"/>
          </a:p>
        </p:txBody>
      </p:sp>
      <p:sp>
        <p:nvSpPr>
          <p:cNvPr id="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52</a:t>
            </a:fld>
            <a:endParaRPr lang="fr-FR"/>
          </a:p>
        </p:txBody>
      </p:sp>
      <p:sp>
        <p:nvSpPr>
          <p:cNvPr id="6" name="Titre 1"/>
          <p:cNvSpPr>
            <a:spLocks noGrp="1"/>
          </p:cNvSpPr>
          <p:nvPr>
            <p:ph type="title"/>
          </p:nvPr>
        </p:nvSpPr>
        <p:spPr>
          <a:xfrm>
            <a:off x="0" y="49839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35955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12" y="648072"/>
            <a:ext cx="2358516" cy="836712"/>
          </a:xfrm>
        </p:spPr>
        <p:txBody>
          <a:bodyPr>
            <a:normAutofit/>
          </a:bodyPr>
          <a:lstStyle/>
          <a:p>
            <a:r>
              <a:rPr lang="fr-FR" sz="1800" b="1" dirty="0" smtClean="0"/>
              <a:t>1. La  Clairette de Die </a:t>
            </a:r>
            <a:endParaRPr lang="fr-FR" sz="1800" b="1" dirty="0"/>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34" b="2971"/>
          <a:stretch/>
        </p:blipFill>
        <p:spPr bwMode="auto">
          <a:xfrm>
            <a:off x="4139952" y="1700808"/>
            <a:ext cx="4529837"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286935" y="5301208"/>
            <a:ext cx="2893577" cy="276999"/>
          </a:xfrm>
          <a:prstGeom prst="rect">
            <a:avLst/>
          </a:prstGeom>
          <a:noFill/>
        </p:spPr>
        <p:txBody>
          <a:bodyPr wrap="square" rtlCol="0">
            <a:spAutoFit/>
          </a:bodyPr>
          <a:lstStyle/>
          <a:p>
            <a:r>
              <a:rPr lang="fr-FR" sz="1200" dirty="0" smtClean="0"/>
              <a:t>Carte du vignoble de la Clairette de Die</a:t>
            </a:r>
            <a:endParaRPr lang="fr-FR" sz="1200" dirty="0"/>
          </a:p>
        </p:txBody>
      </p:sp>
      <p:sp>
        <p:nvSpPr>
          <p:cNvPr id="4" name="Rectangle 3"/>
          <p:cNvSpPr/>
          <p:nvPr/>
        </p:nvSpPr>
        <p:spPr>
          <a:xfrm>
            <a:off x="47775" y="1475487"/>
            <a:ext cx="3732137" cy="4185761"/>
          </a:xfrm>
          <a:prstGeom prst="rect">
            <a:avLst/>
          </a:prstGeom>
        </p:spPr>
        <p:txBody>
          <a:bodyPr wrap="square">
            <a:spAutoFit/>
          </a:bodyPr>
          <a:lstStyle/>
          <a:p>
            <a:pPr marL="285750" indent="-285750">
              <a:buFont typeface="Wingdings" panose="05000000000000000000" pitchFamily="2" charset="2"/>
              <a:buChar char="Ø"/>
            </a:pPr>
            <a:r>
              <a:rPr lang="fr-FR" sz="1400" dirty="0" smtClean="0"/>
              <a:t>Le vignoble </a:t>
            </a:r>
          </a:p>
          <a:p>
            <a:endParaRPr lang="fr-FR" sz="1400" dirty="0" smtClean="0"/>
          </a:p>
          <a:p>
            <a:r>
              <a:rPr lang="fr-FR" sz="1400" dirty="0" smtClean="0"/>
              <a:t>Situé </a:t>
            </a:r>
            <a:r>
              <a:rPr lang="fr-FR" sz="1400" dirty="0"/>
              <a:t>au pied du Vercors, le vignoble du Diois s’étend sur un petit périmètre de trente kilomètres délimité par les communes d’</a:t>
            </a:r>
            <a:r>
              <a:rPr lang="fr-FR" sz="1400" dirty="0" err="1"/>
              <a:t>Aouste</a:t>
            </a:r>
            <a:r>
              <a:rPr lang="fr-FR" sz="1400" dirty="0"/>
              <a:t>-sur-</a:t>
            </a:r>
            <a:r>
              <a:rPr lang="fr-FR" sz="1400" dirty="0" err="1"/>
              <a:t>Sye</a:t>
            </a:r>
            <a:r>
              <a:rPr lang="fr-FR" sz="1400" dirty="0"/>
              <a:t> à l’ouest et de Châtillon-en-Diois à l’est. </a:t>
            </a:r>
          </a:p>
          <a:p>
            <a:r>
              <a:rPr lang="fr-FR" sz="1400" dirty="0" smtClean="0"/>
              <a:t>Le vignoble culmine à 700 mètres d’altitude et s’épanouit sur les coteaux les plus hauts de France.</a:t>
            </a:r>
          </a:p>
          <a:p>
            <a:endParaRPr lang="fr-FR" sz="1400" dirty="0"/>
          </a:p>
          <a:p>
            <a:r>
              <a:rPr lang="fr-FR" sz="1400" dirty="0"/>
              <a:t>Si vous arrivez de Valence, la première commune où vous pourrez déguster de la Clairette sera </a:t>
            </a:r>
            <a:r>
              <a:rPr lang="fr-FR" sz="1400" dirty="0" smtClean="0"/>
              <a:t>Suze-sur-Crest. </a:t>
            </a:r>
            <a:r>
              <a:rPr lang="fr-FR" sz="1400" dirty="0"/>
              <a:t>En rejoignant la route départementale 93, vous croiserez de nombreuses caves dans les villages de Saillans, de Vercheny, d’Aurel, de Pontaix, de Sainte-Croix, de Ponet-et-Saint-Auban, avant d’arriver à Die.  </a:t>
            </a:r>
            <a:r>
              <a:rPr lang="fr-FR" sz="1400" dirty="0" smtClean="0"/>
              <a:t>D’autres caves sont aussi présentes plus à l’Est dans Haut-Diois.</a:t>
            </a:r>
            <a:endParaRPr lang="fr-FR" sz="1400" dirty="0"/>
          </a:p>
        </p:txBody>
      </p:sp>
      <p:pic>
        <p:nvPicPr>
          <p:cNvPr id="6" name="Picture 4" descr="C:\Users\utilisateur\Desktop\Stage c\DSC_4506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54442" y="1475485"/>
            <a:ext cx="1958562" cy="1306039"/>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7" name="Espace réservé du pied de page 6"/>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53</a:t>
            </a:fld>
            <a:endParaRPr lang="fr-FR"/>
          </a:p>
        </p:txBody>
      </p:sp>
      <p:sp>
        <p:nvSpPr>
          <p:cNvPr id="12" name="Titre 1"/>
          <p:cNvSpPr txBox="1">
            <a:spLocks/>
          </p:cNvSpPr>
          <p:nvPr/>
        </p:nvSpPr>
        <p:spPr>
          <a:xfrm>
            <a:off x="0" y="-5663"/>
            <a:ext cx="5076056" cy="8423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000066"/>
                </a:solidFill>
              </a:rPr>
              <a:t>d. Le tissu socio-économique</a:t>
            </a:r>
            <a:endParaRPr lang="fr-FR" sz="3200" dirty="0">
              <a:solidFill>
                <a:srgbClr val="000066"/>
              </a:solidFill>
            </a:endParaRPr>
          </a:p>
        </p:txBody>
      </p:sp>
    </p:spTree>
    <p:extLst>
      <p:ext uri="{BB962C8B-B14F-4D97-AF65-F5344CB8AC3E}">
        <p14:creationId xmlns:p14="http://schemas.microsoft.com/office/powerpoint/2010/main" val="392185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692696"/>
            <a:ext cx="5616624" cy="5976664"/>
          </a:xfrm>
          <a:prstGeom prst="rect">
            <a:avLst/>
          </a:prstGeom>
          <a:noFill/>
        </p:spPr>
        <p:txBody>
          <a:bodyPr wrap="square" rtlCol="0">
            <a:spAutoFit/>
          </a:bodyPr>
          <a:lstStyle/>
          <a:p>
            <a:endParaRPr lang="fr-FR" sz="1400" dirty="0" smtClean="0"/>
          </a:p>
          <a:p>
            <a:pPr marL="171450" indent="-171450">
              <a:buFont typeface="Wingdings" panose="05000000000000000000" pitchFamily="2" charset="2"/>
              <a:buChar char="Ø"/>
            </a:pPr>
            <a:r>
              <a:rPr lang="fr-FR" sz="1400" dirty="0"/>
              <a:t>D</a:t>
            </a:r>
            <a:r>
              <a:rPr lang="fr-FR" sz="1400" dirty="0" smtClean="0"/>
              <a:t>es origines à de nos jours </a:t>
            </a:r>
            <a:endParaRPr lang="fr-FR" sz="1400" dirty="0"/>
          </a:p>
          <a:p>
            <a:endParaRPr lang="fr-FR" sz="1400" dirty="0" smtClean="0"/>
          </a:p>
          <a:p>
            <a:r>
              <a:rPr lang="fr-FR" sz="1400" dirty="0" smtClean="0"/>
              <a:t>De </a:t>
            </a:r>
            <a:r>
              <a:rPr lang="fr-FR" sz="1400" dirty="0"/>
              <a:t>nombreux indices prouvent que la vigne était largement cultivée dans la </a:t>
            </a:r>
            <a:r>
              <a:rPr lang="fr-FR" sz="1400" dirty="0" smtClean="0"/>
              <a:t>vallée </a:t>
            </a:r>
            <a:r>
              <a:rPr lang="fr-FR" sz="1400" dirty="0"/>
              <a:t>de la Drôme dès le 1</a:t>
            </a:r>
            <a:r>
              <a:rPr lang="fr-FR" sz="1400" baseline="30000" dirty="0"/>
              <a:t>er</a:t>
            </a:r>
            <a:r>
              <a:rPr lang="fr-FR" sz="1400" dirty="0"/>
              <a:t> siècle après </a:t>
            </a:r>
            <a:r>
              <a:rPr lang="fr-FR" sz="1400" dirty="0" smtClean="0"/>
              <a:t>J-C</a:t>
            </a:r>
            <a:endParaRPr lang="fr-FR" sz="1400" dirty="0"/>
          </a:p>
          <a:p>
            <a:r>
              <a:rPr lang="fr-FR" sz="1400" dirty="0"/>
              <a:t>Avec ses deux mille ans d’âge, la Clairette de Die est un vin pétillant naturel entouré d’une légende qu’on pourrait presque découvrir dans les livres d’écoliers. On y apprendrait que Pline l’Ancien, auteur romain, parlait déjà dans l’Antiquité d’un vin apprécié des Voconces, les ancêtres des Diois. Ce peuple gaulois aurait abandonné des jarres contenant du vin dans une rivière pendant tout un hiver et les aurait redécouvertes au printemps. De ces jarres, un précieux liquide, sucré et pétillant, serait né. On le connaît aujourd’hui sous l’appellation « Clairette de Die ».</a:t>
            </a:r>
          </a:p>
          <a:p>
            <a:endParaRPr lang="fr-FR" sz="1400" dirty="0"/>
          </a:p>
          <a:p>
            <a:r>
              <a:rPr lang="fr-FR" sz="1400" dirty="0" smtClean="0"/>
              <a:t>Il </a:t>
            </a:r>
            <a:r>
              <a:rPr lang="fr-FR" sz="1400" dirty="0"/>
              <a:t>faudra attendre 1910 pour que l’État accorde une première reconnaissance aux producteurs du Diois en leur délivrant une appellation d’origine (AO). Cette mention protège la dénomination géographique qui sert à désigner leur vin, dont la qualité de fabrication repose sur la tradition et le terroir. L’appellation d’origine contrôlée, l’AOC, créée vingt-cinq ans plus tard, sera quant à elle délivrée en 1942 par l’Institut national des appellations d’origine (INAO). Elle viendra confirmer l’authenticité et la typicité de la Clairette de Die. Une nouvelle reconnaissance ne tardera pas à venir. En 1971, la méthode de fabrication de la Clairette de Die Tradition, unique en France, est identifiée sous le nom de « méthode dioise ancestrale ». Il s’agit d’une technique de vinification qui repose sur une fermentation incomplète en cuve qui se poursuit en bouteille à partir du sucre résiduel du </a:t>
            </a:r>
            <a:r>
              <a:rPr lang="fr-FR" sz="1400" dirty="0" smtClean="0"/>
              <a:t>raisin.</a:t>
            </a:r>
            <a:endParaRPr lang="fr-FR" sz="1400" dirty="0"/>
          </a:p>
        </p:txBody>
      </p:sp>
      <p:pic>
        <p:nvPicPr>
          <p:cNvPr id="38914" name="Picture 2" descr="C:\Users\utilisateur\Desktop\Stage c\DSC_4907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9551"/>
          <a:stretch/>
        </p:blipFill>
        <p:spPr bwMode="auto">
          <a:xfrm rot="16200000">
            <a:off x="4715149" y="2065408"/>
            <a:ext cx="5351274" cy="274986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6876256" y="6093296"/>
            <a:ext cx="2181549" cy="276999"/>
          </a:xfrm>
          <a:prstGeom prst="rect">
            <a:avLst/>
          </a:prstGeom>
          <a:noFill/>
        </p:spPr>
        <p:txBody>
          <a:bodyPr wrap="square" rtlCol="0">
            <a:spAutoFit/>
          </a:bodyPr>
          <a:lstStyle/>
          <a:p>
            <a:r>
              <a:rPr lang="fr-FR" sz="1200" dirty="0" smtClean="0"/>
              <a:t>Sur un mur de la ville de Die</a:t>
            </a:r>
            <a:endParaRPr lang="fr-FR" sz="12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54</a:t>
            </a:fld>
            <a:endParaRPr lang="fr-FR"/>
          </a:p>
        </p:txBody>
      </p:sp>
      <p:sp>
        <p:nvSpPr>
          <p:cNvPr id="9"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250113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764704"/>
            <a:ext cx="4032448" cy="2677656"/>
          </a:xfrm>
          <a:prstGeom prst="rect">
            <a:avLst/>
          </a:prstGeom>
        </p:spPr>
        <p:txBody>
          <a:bodyPr wrap="square">
            <a:spAutoFit/>
          </a:bodyPr>
          <a:lstStyle/>
          <a:p>
            <a:pPr marL="285750" indent="-285750">
              <a:buFont typeface="Wingdings" panose="05000000000000000000" pitchFamily="2" charset="2"/>
              <a:buChar char="Ø"/>
            </a:pPr>
            <a:r>
              <a:rPr lang="fr-FR" sz="1400" dirty="0" smtClean="0"/>
              <a:t>Le syndicat</a:t>
            </a:r>
            <a:endParaRPr lang="fr-FR" sz="1400" dirty="0"/>
          </a:p>
          <a:p>
            <a:endParaRPr lang="fr-FR" sz="1400" dirty="0"/>
          </a:p>
          <a:p>
            <a:endParaRPr lang="fr-FR" sz="1400" dirty="0" smtClean="0"/>
          </a:p>
          <a:p>
            <a:r>
              <a:rPr lang="fr-FR" sz="1400" dirty="0" smtClean="0"/>
              <a:t>Le </a:t>
            </a:r>
            <a:r>
              <a:rPr lang="fr-FR" sz="1400" dirty="0"/>
              <a:t>syndicat de la Clairette de D</a:t>
            </a:r>
            <a:r>
              <a:rPr lang="fr-FR" sz="1400" dirty="0" smtClean="0"/>
              <a:t>ie </a:t>
            </a:r>
            <a:r>
              <a:rPr lang="fr-FR" sz="1400" dirty="0"/>
              <a:t>compte aujourd’hui 300 </a:t>
            </a:r>
            <a:r>
              <a:rPr lang="fr-FR" sz="1400" dirty="0" smtClean="0"/>
              <a:t>adhérents (producteurs) et son aire </a:t>
            </a:r>
            <a:r>
              <a:rPr lang="fr-FR" sz="1400" dirty="0"/>
              <a:t>d’appellation s’étend sur plus de 1600 hectares.</a:t>
            </a:r>
          </a:p>
          <a:p>
            <a:r>
              <a:rPr lang="fr-FR" sz="1400" dirty="0" smtClean="0"/>
              <a:t>La </a:t>
            </a:r>
            <a:r>
              <a:rPr lang="fr-FR" sz="1400" dirty="0"/>
              <a:t>Cave de Die Jaillance est la plus grosse </a:t>
            </a:r>
            <a:r>
              <a:rPr lang="fr-FR" sz="1400" dirty="0" smtClean="0"/>
              <a:t>coopérative </a:t>
            </a:r>
            <a:r>
              <a:rPr lang="fr-FR" sz="1400" dirty="0"/>
              <a:t>puisqu’elle rassemble environ deux cent cinquante viticulteurs. D’autres ont choisi de se regrouper au sein de plus petites unités : coopérative ou </a:t>
            </a:r>
            <a:r>
              <a:rPr lang="fr-FR" sz="1400" dirty="0" smtClean="0"/>
              <a:t>groupements agricoles </a:t>
            </a:r>
            <a:r>
              <a:rPr lang="fr-FR" sz="1400" dirty="0"/>
              <a:t>d’exploitation en commun (</a:t>
            </a:r>
            <a:r>
              <a:rPr lang="fr-FR" sz="1400" dirty="0" smtClean="0"/>
              <a:t>GAEC).</a:t>
            </a:r>
            <a:endParaRPr lang="fr-FR" sz="1400" dirty="0"/>
          </a:p>
        </p:txBody>
      </p:sp>
      <p:sp>
        <p:nvSpPr>
          <p:cNvPr id="6" name="Rectangle 5"/>
          <p:cNvSpPr/>
          <p:nvPr/>
        </p:nvSpPr>
        <p:spPr>
          <a:xfrm>
            <a:off x="4389470" y="5301208"/>
            <a:ext cx="3090911" cy="261610"/>
          </a:xfrm>
          <a:prstGeom prst="rect">
            <a:avLst/>
          </a:prstGeom>
        </p:spPr>
        <p:txBody>
          <a:bodyPr wrap="none">
            <a:spAutoFit/>
          </a:bodyPr>
          <a:lstStyle/>
          <a:p>
            <a:r>
              <a:rPr lang="fr-FR" sz="1100" dirty="0" smtClean="0"/>
              <a:t>Le site internet : </a:t>
            </a:r>
            <a:r>
              <a:rPr lang="fr-FR" sz="1100" dirty="0" smtClean="0">
                <a:hlinkClick r:id="rId2"/>
              </a:rPr>
              <a:t>http://www.clairette-de-die.com/</a:t>
            </a:r>
            <a:endParaRPr lang="fr-FR" dirty="0"/>
          </a:p>
        </p:txBody>
      </p:sp>
      <p:pic>
        <p:nvPicPr>
          <p:cNvPr id="39939" name="Picture 3" descr="C:\Users\utilisateur\Desktop\Stage c\DSC_5185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6186" t="5402"/>
          <a:stretch/>
        </p:blipFill>
        <p:spPr bwMode="auto">
          <a:xfrm>
            <a:off x="4541997" y="764704"/>
            <a:ext cx="4086671" cy="2747906"/>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3" t="2360" r="3331" b="1429"/>
          <a:stretch/>
        </p:blipFill>
        <p:spPr bwMode="auto">
          <a:xfrm>
            <a:off x="7170500" y="5706834"/>
            <a:ext cx="1001900" cy="89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6408640" y="3512041"/>
            <a:ext cx="2771872" cy="276999"/>
          </a:xfrm>
          <a:prstGeom prst="rect">
            <a:avLst/>
          </a:prstGeom>
          <a:noFill/>
        </p:spPr>
        <p:txBody>
          <a:bodyPr wrap="square" rtlCol="0">
            <a:spAutoFit/>
          </a:bodyPr>
          <a:lstStyle/>
          <a:p>
            <a:r>
              <a:rPr lang="fr-FR" sz="1200" dirty="0" smtClean="0"/>
              <a:t>Des vigne à Ponet-et-Saint-Auban</a:t>
            </a:r>
            <a:endParaRPr lang="fr-FR" sz="1200" dirty="0"/>
          </a:p>
        </p:txBody>
      </p:sp>
      <p:sp>
        <p:nvSpPr>
          <p:cNvPr id="9" name="Rectangle 8"/>
          <p:cNvSpPr/>
          <p:nvPr/>
        </p:nvSpPr>
        <p:spPr>
          <a:xfrm>
            <a:off x="4499992" y="3933056"/>
            <a:ext cx="3942655" cy="1169551"/>
          </a:xfrm>
          <a:prstGeom prst="rect">
            <a:avLst/>
          </a:prstGeom>
        </p:spPr>
        <p:txBody>
          <a:bodyPr wrap="square">
            <a:spAutoFit/>
          </a:bodyPr>
          <a:lstStyle/>
          <a:p>
            <a:r>
              <a:rPr lang="fr-FR" sz="1400" dirty="0" smtClean="0"/>
              <a:t>On </a:t>
            </a:r>
            <a:r>
              <a:rPr lang="fr-FR" sz="1400" dirty="0"/>
              <a:t>retrouve enfin les exploitations familiales, dans lesquelles les viticulteurs indépendants se transmettent leur savoir-faire de génération en génération. Certains producteurs se sont également spécialisés dans l’agriculture biologique.</a:t>
            </a:r>
          </a:p>
        </p:txBody>
      </p:sp>
      <p:pic>
        <p:nvPicPr>
          <p:cNvPr id="39941" name="Picture 5" descr="C:\Users\utilisateur\Desktop\Stage c\DSC_46771.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9512" y="3507577"/>
            <a:ext cx="4093561" cy="27297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7504" y="6248345"/>
            <a:ext cx="2373022" cy="276999"/>
          </a:xfrm>
          <a:prstGeom prst="rect">
            <a:avLst/>
          </a:prstGeom>
        </p:spPr>
        <p:txBody>
          <a:bodyPr wrap="none">
            <a:spAutoFit/>
          </a:bodyPr>
          <a:lstStyle/>
          <a:p>
            <a:r>
              <a:rPr lang="fr-FR" sz="1200" dirty="0"/>
              <a:t>Des </a:t>
            </a:r>
            <a:r>
              <a:rPr lang="fr-FR" sz="1200" dirty="0" smtClean="0"/>
              <a:t>vigne</a:t>
            </a:r>
            <a:r>
              <a:rPr lang="fr-FR" sz="1200" dirty="0" smtClean="0"/>
              <a:t>s  </a:t>
            </a:r>
            <a:r>
              <a:rPr lang="fr-FR" sz="1200" dirty="0" smtClean="0"/>
              <a:t>à </a:t>
            </a:r>
            <a:r>
              <a:rPr lang="fr-FR" sz="1200" dirty="0"/>
              <a:t>Ponet-et-Saint-Auban</a:t>
            </a:r>
          </a:p>
        </p:txBody>
      </p:sp>
      <p:sp>
        <p:nvSpPr>
          <p:cNvPr id="11"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55</a:t>
            </a:fld>
            <a:endParaRPr lang="fr-FR"/>
          </a:p>
        </p:txBody>
      </p:sp>
      <p:sp>
        <p:nvSpPr>
          <p:cNvPr id="13"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2944827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175" y="764704"/>
            <a:ext cx="2840649" cy="307777"/>
          </a:xfrm>
          <a:prstGeom prst="rect">
            <a:avLst/>
          </a:prstGeom>
        </p:spPr>
        <p:txBody>
          <a:bodyPr wrap="none">
            <a:spAutoFit/>
          </a:bodyPr>
          <a:lstStyle/>
          <a:p>
            <a:pPr marL="285750" indent="-285750">
              <a:buFont typeface="Wingdings" panose="05000000000000000000" pitchFamily="2" charset="2"/>
              <a:buChar char="Ø"/>
            </a:pPr>
            <a:r>
              <a:rPr lang="fr-FR" sz="1400" dirty="0" smtClean="0"/>
              <a:t> «</a:t>
            </a:r>
            <a:r>
              <a:rPr lang="fr-FR" sz="1400" dirty="0"/>
              <a:t> </a:t>
            </a:r>
            <a:r>
              <a:rPr lang="fr-FR" sz="1400" dirty="0" smtClean="0"/>
              <a:t>La grande</a:t>
            </a:r>
            <a:r>
              <a:rPr lang="fr-FR" sz="1400" dirty="0"/>
              <a:t> » </a:t>
            </a:r>
            <a:r>
              <a:rPr lang="fr-FR" sz="1400" dirty="0" smtClean="0"/>
              <a:t>cave : La Jaillance </a:t>
            </a:r>
            <a:endParaRPr lang="fr-FR" sz="1400" dirty="0"/>
          </a:p>
        </p:txBody>
      </p:sp>
      <p:sp>
        <p:nvSpPr>
          <p:cNvPr id="4" name="Rectangle 3"/>
          <p:cNvSpPr/>
          <p:nvPr/>
        </p:nvSpPr>
        <p:spPr>
          <a:xfrm>
            <a:off x="155575" y="1114866"/>
            <a:ext cx="4258861" cy="4401205"/>
          </a:xfrm>
          <a:prstGeom prst="rect">
            <a:avLst/>
          </a:prstGeom>
        </p:spPr>
        <p:txBody>
          <a:bodyPr wrap="square">
            <a:spAutoFit/>
          </a:bodyPr>
          <a:lstStyle/>
          <a:p>
            <a:pPr algn="just"/>
            <a:r>
              <a:rPr lang="fr-FR" sz="1400" dirty="0"/>
              <a:t>La Cave de Die Jaillance </a:t>
            </a:r>
            <a:r>
              <a:rPr lang="fr-FR" sz="1400" dirty="0" smtClean="0"/>
              <a:t> possède une renommée internationale. Elle  est </a:t>
            </a:r>
            <a:r>
              <a:rPr lang="fr-FR" sz="1400" dirty="0"/>
              <a:t>aujourd’hui la troisième entreprise agro-alimentaire de la Drôme et elle induit par son activité plus de 1000 </a:t>
            </a:r>
            <a:r>
              <a:rPr lang="fr-FR" sz="1400" dirty="0" smtClean="0"/>
              <a:t>emplois, faisant d’elle le plus gros employeur de Die. Sur </a:t>
            </a:r>
            <a:r>
              <a:rPr lang="fr-FR" sz="1400" dirty="0"/>
              <a:t>1400 hectares d’AOC Clairette de Die et Crémant de Die dans la région, les 224 adhérents de la Cave de Die Jaillance exploitent plus de 1 154 hectares.  </a:t>
            </a:r>
            <a:endParaRPr lang="fr-FR" sz="1400" dirty="0" smtClean="0"/>
          </a:p>
          <a:p>
            <a:pPr algn="just"/>
            <a:endParaRPr lang="fr-FR" sz="1400" dirty="0"/>
          </a:p>
          <a:p>
            <a:pPr algn="just"/>
            <a:r>
              <a:rPr lang="fr-FR" sz="1400" dirty="0" smtClean="0"/>
              <a:t>Plus grosse cave du vignoble, elle représente </a:t>
            </a:r>
            <a:r>
              <a:rPr lang="fr-FR" sz="1400" dirty="0"/>
              <a:t>près de 72% des producteurs de l’AOC, 73% des surfaces plantées et 73% des volumes récoltés. </a:t>
            </a:r>
            <a:r>
              <a:rPr lang="fr-FR" sz="1400" dirty="0" smtClean="0"/>
              <a:t>« Les </a:t>
            </a:r>
            <a:r>
              <a:rPr lang="fr-FR" sz="1400" dirty="0"/>
              <a:t>amateurs de nos vins, de plus en plus nombreux, viennent les déguster (et les acheter) dans nos caveaux de Die et de </a:t>
            </a:r>
            <a:r>
              <a:rPr lang="fr-FR" sz="1400" dirty="0" err="1"/>
              <a:t>Peujard</a:t>
            </a:r>
            <a:r>
              <a:rPr lang="fr-FR" sz="1400" dirty="0"/>
              <a:t>. Nous recevons ainsi près de 120 000 visiteurs par an</a:t>
            </a:r>
            <a:r>
              <a:rPr lang="fr-FR" sz="1400" dirty="0" smtClean="0"/>
              <a:t>. » </a:t>
            </a:r>
            <a:r>
              <a:rPr lang="fr-FR" sz="1400" dirty="0"/>
              <a:t>Des animations touristiques sont prévues en période estivale et comblent les touristes, amateurs de bons produits régionaux et d’ambiance locale</a:t>
            </a:r>
            <a:r>
              <a:rPr lang="fr-FR" sz="1400" dirty="0" smtClean="0"/>
              <a:t>. </a:t>
            </a:r>
            <a:r>
              <a:rPr lang="fr-FR" sz="1400" dirty="0"/>
              <a:t>Elle possède de formidables machines et locaux,  mais aussi un musée à visiter. </a:t>
            </a:r>
          </a:p>
        </p:txBody>
      </p:sp>
      <p:sp>
        <p:nvSpPr>
          <p:cNvPr id="5" name="Rectangle 4"/>
          <p:cNvSpPr/>
          <p:nvPr/>
        </p:nvSpPr>
        <p:spPr>
          <a:xfrm>
            <a:off x="202628" y="5471646"/>
            <a:ext cx="2137124" cy="261610"/>
          </a:xfrm>
          <a:prstGeom prst="rect">
            <a:avLst/>
          </a:prstGeom>
        </p:spPr>
        <p:txBody>
          <a:bodyPr wrap="none">
            <a:spAutoFit/>
          </a:bodyPr>
          <a:lstStyle/>
          <a:p>
            <a:r>
              <a:rPr lang="fr-FR" sz="1100" dirty="0" smtClean="0"/>
              <a:t>Le site internet :</a:t>
            </a:r>
            <a:r>
              <a:rPr lang="fr-FR" sz="1100" dirty="0" smtClean="0">
                <a:hlinkClick r:id="rId3" action="ppaction://hlinkfile"/>
              </a:rPr>
              <a:t> www.jaillance.fr</a:t>
            </a:r>
            <a:r>
              <a:rPr lang="fr-FR" sz="1100" dirty="0"/>
              <a:t>/</a:t>
            </a:r>
          </a:p>
        </p:txBody>
      </p:sp>
      <p:pic>
        <p:nvPicPr>
          <p:cNvPr id="6" name="Picture 2" descr="C:\Users\utilisateur\Desktop\Stage c\DSC_4523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89971" y="2780928"/>
            <a:ext cx="4246526" cy="28317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715369" y="5831686"/>
            <a:ext cx="3817071" cy="600164"/>
          </a:xfrm>
          <a:prstGeom prst="rect">
            <a:avLst/>
          </a:prstGeom>
        </p:spPr>
        <p:txBody>
          <a:bodyPr wrap="none">
            <a:spAutoFit/>
          </a:bodyPr>
          <a:lstStyle/>
          <a:p>
            <a:pPr marL="171450" indent="-171450">
              <a:lnSpc>
                <a:spcPct val="150000"/>
              </a:lnSpc>
              <a:buFont typeface="Wingdings" panose="05000000000000000000" pitchFamily="2" charset="2"/>
              <a:buChar char="v"/>
            </a:pPr>
            <a:r>
              <a:rPr lang="fr-FR" sz="1100" dirty="0" smtClean="0"/>
              <a:t>Autres caves: </a:t>
            </a:r>
            <a:r>
              <a:rPr lang="fr-FR" sz="1100" dirty="0" smtClean="0">
                <a:hlinkClick r:id="rId6"/>
              </a:rPr>
              <a:t>http</a:t>
            </a:r>
            <a:r>
              <a:rPr lang="fr-FR" sz="1100" dirty="0">
                <a:hlinkClick r:id="rId6"/>
              </a:rPr>
              <a:t>://</a:t>
            </a:r>
            <a:r>
              <a:rPr lang="fr-FR" sz="1100" dirty="0" smtClean="0">
                <a:hlinkClick r:id="rId6"/>
              </a:rPr>
              <a:t>clairette-de-die.com/fr/caves/Vercheny</a:t>
            </a:r>
            <a:endParaRPr lang="fr-FR" sz="1100" dirty="0" smtClean="0"/>
          </a:p>
          <a:p>
            <a:pPr algn="r">
              <a:lnSpc>
                <a:spcPct val="150000"/>
              </a:lnSpc>
            </a:pPr>
            <a:r>
              <a:rPr lang="fr-FR" sz="1100" dirty="0" smtClean="0">
                <a:hlinkClick r:id="rId7"/>
              </a:rPr>
              <a:t>http</a:t>
            </a:r>
            <a:r>
              <a:rPr lang="fr-FR" sz="1100" dirty="0">
                <a:hlinkClick r:id="rId7"/>
              </a:rPr>
              <a:t>://clairette-de-die.mobi/fr/sentiers/caves/map</a:t>
            </a:r>
            <a:r>
              <a:rPr lang="fr-FR" sz="1100" dirty="0" smtClean="0">
                <a:hlinkClick r:id="rId7"/>
              </a:rPr>
              <a:t>/</a:t>
            </a:r>
            <a:endParaRPr lang="fr-FR" sz="1100" dirty="0"/>
          </a:p>
        </p:txBody>
      </p:sp>
      <p:sp>
        <p:nvSpPr>
          <p:cNvPr id="9" name="AutoShape 4" descr="Résultat de recherche d'images pour &quot;Clairette syndicat&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096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57372" r="13143" b="26099"/>
          <a:stretch/>
        </p:blipFill>
        <p:spPr bwMode="auto">
          <a:xfrm>
            <a:off x="179512" y="5661248"/>
            <a:ext cx="3700429" cy="93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860032" y="5600273"/>
            <a:ext cx="4572000" cy="276999"/>
          </a:xfrm>
          <a:prstGeom prst="rect">
            <a:avLst/>
          </a:prstGeom>
        </p:spPr>
        <p:txBody>
          <a:bodyPr>
            <a:spAutoFit/>
          </a:bodyPr>
          <a:lstStyle/>
          <a:p>
            <a:r>
              <a:rPr lang="fr-FR" sz="1200" dirty="0" smtClean="0"/>
              <a:t>La Jaillance  se </a:t>
            </a:r>
            <a:r>
              <a:rPr lang="fr-FR" sz="1200" dirty="0"/>
              <a:t>trouve à l’entrée de Die en </a:t>
            </a:r>
            <a:r>
              <a:rPr lang="fr-FR" sz="1200" dirty="0" smtClean="0"/>
              <a:t>venant de Valence</a:t>
            </a:r>
            <a:endParaRPr lang="fr-FR" sz="1200" dirty="0"/>
          </a:p>
        </p:txBody>
      </p:sp>
      <p:pic>
        <p:nvPicPr>
          <p:cNvPr id="4096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9971" y="935492"/>
            <a:ext cx="1773428" cy="177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0650" y="980728"/>
            <a:ext cx="1015093" cy="177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56</a:t>
            </a:fld>
            <a:endParaRPr lang="fr-FR" dirty="0"/>
          </a:p>
        </p:txBody>
      </p:sp>
      <p:sp>
        <p:nvSpPr>
          <p:cNvPr id="16"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84848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0356" y="692696"/>
            <a:ext cx="5040560" cy="646331"/>
          </a:xfrm>
          <a:prstGeom prst="rect">
            <a:avLst/>
          </a:prstGeom>
          <a:noFill/>
        </p:spPr>
        <p:txBody>
          <a:bodyPr wrap="square" rtlCol="0">
            <a:spAutoFit/>
          </a:bodyPr>
          <a:lstStyle/>
          <a:p>
            <a:r>
              <a:rPr lang="fr-FR" b="1" dirty="0" smtClean="0"/>
              <a:t> 2. Lavande </a:t>
            </a:r>
            <a:r>
              <a:rPr lang="fr-FR" b="1" dirty="0"/>
              <a:t>et autres plantes </a:t>
            </a:r>
            <a:r>
              <a:rPr lang="fr-FR" b="1" dirty="0" smtClean="0"/>
              <a:t>aromatiques</a:t>
            </a:r>
            <a:endParaRPr lang="fr-FR" b="1" dirty="0"/>
          </a:p>
          <a:p>
            <a:endParaRPr lang="fr-FR" b="1" dirty="0"/>
          </a:p>
        </p:txBody>
      </p:sp>
      <p:pic>
        <p:nvPicPr>
          <p:cNvPr id="47106" name="Picture 2" descr="C:\Users\utilisateur\Desktop\Stage c\DSC_4832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368948" y="713525"/>
            <a:ext cx="3523532" cy="2349619"/>
          </a:xfrm>
          <a:prstGeom prst="rect">
            <a:avLst/>
          </a:prstGeom>
          <a:noFill/>
          <a:extLst>
            <a:ext uri="{909E8E84-426E-40DD-AFC4-6F175D3DCCD1}">
              <a14:hiddenFill xmlns:a14="http://schemas.microsoft.com/office/drawing/2010/main">
                <a:solidFill>
                  <a:srgbClr val="FFFFFF"/>
                </a:solidFill>
              </a14:hiddenFill>
            </a:ext>
          </a:extLst>
        </p:spPr>
      </p:pic>
      <p:pic>
        <p:nvPicPr>
          <p:cNvPr id="47109" name="Picture 5" descr="C:\Users\utilisateur\Desktop\Stage c\DSC_4848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68948" y="3527653"/>
            <a:ext cx="3523532" cy="234961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012160" y="3039343"/>
            <a:ext cx="2903886" cy="461665"/>
          </a:xfrm>
          <a:prstGeom prst="rect">
            <a:avLst/>
          </a:prstGeom>
          <a:noFill/>
        </p:spPr>
        <p:txBody>
          <a:bodyPr wrap="square" rtlCol="0">
            <a:spAutoFit/>
          </a:bodyPr>
          <a:lstStyle/>
          <a:p>
            <a:pPr algn="r"/>
            <a:r>
              <a:rPr lang="fr-FR" sz="1200" dirty="0" smtClean="0"/>
              <a:t>Solaure : Ferme Distillerie de la Louine</a:t>
            </a:r>
            <a:r>
              <a:rPr lang="fr-FR" sz="1200" dirty="0"/>
              <a:t> : </a:t>
            </a:r>
            <a:endParaRPr lang="fr-FR" sz="1200" dirty="0" smtClean="0"/>
          </a:p>
          <a:p>
            <a:pPr algn="r"/>
            <a:r>
              <a:rPr lang="fr-FR" sz="1200" dirty="0" smtClean="0">
                <a:hlinkClick r:id="rId6"/>
              </a:rPr>
              <a:t>http</a:t>
            </a:r>
            <a:r>
              <a:rPr lang="fr-FR" sz="1200" dirty="0">
                <a:hlinkClick r:id="rId6"/>
              </a:rPr>
              <a:t>://www.solaure.fr/</a:t>
            </a:r>
            <a:endParaRPr lang="fr-FR" sz="1200" dirty="0"/>
          </a:p>
        </p:txBody>
      </p:sp>
      <p:sp>
        <p:nvSpPr>
          <p:cNvPr id="5" name="ZoneTexte 4"/>
          <p:cNvSpPr txBox="1"/>
          <p:nvPr/>
        </p:nvSpPr>
        <p:spPr>
          <a:xfrm>
            <a:off x="5368948" y="5877272"/>
            <a:ext cx="3487020" cy="461665"/>
          </a:xfrm>
          <a:prstGeom prst="rect">
            <a:avLst/>
          </a:prstGeom>
          <a:noFill/>
        </p:spPr>
        <p:txBody>
          <a:bodyPr wrap="square" rtlCol="0">
            <a:spAutoFit/>
          </a:bodyPr>
          <a:lstStyle/>
          <a:p>
            <a:pPr algn="r"/>
            <a:r>
              <a:rPr lang="fr-FR" sz="1200" dirty="0" smtClean="0"/>
              <a:t>     Michael Guyomarc’h – La Ferme des </a:t>
            </a:r>
            <a:r>
              <a:rPr lang="fr-FR" sz="1200" dirty="0" err="1" smtClean="0"/>
              <a:t>perbeaux</a:t>
            </a:r>
            <a:r>
              <a:rPr lang="fr-FR" sz="1200" dirty="0" smtClean="0"/>
              <a:t> :</a:t>
            </a:r>
          </a:p>
          <a:p>
            <a:pPr algn="r"/>
            <a:r>
              <a:rPr lang="fr-FR" sz="1200" dirty="0" smtClean="0"/>
              <a:t> </a:t>
            </a:r>
            <a:r>
              <a:rPr lang="fr-FR" sz="1200" dirty="0" smtClean="0">
                <a:hlinkClick r:id="rId7"/>
              </a:rPr>
              <a:t>www.perbeaux.fr </a:t>
            </a:r>
            <a:endParaRPr lang="fr-FR" sz="1200" dirty="0"/>
          </a:p>
        </p:txBody>
      </p:sp>
      <p:sp>
        <p:nvSpPr>
          <p:cNvPr id="7" name="ZoneTexte 6"/>
          <p:cNvSpPr txBox="1"/>
          <p:nvPr/>
        </p:nvSpPr>
        <p:spPr>
          <a:xfrm>
            <a:off x="126730" y="1124744"/>
            <a:ext cx="4910526" cy="2246769"/>
          </a:xfrm>
          <a:prstGeom prst="rect">
            <a:avLst/>
          </a:prstGeom>
          <a:noFill/>
        </p:spPr>
        <p:txBody>
          <a:bodyPr wrap="square" rtlCol="0">
            <a:spAutoFit/>
          </a:bodyPr>
          <a:lstStyle/>
          <a:p>
            <a:r>
              <a:rPr lang="fr-FR" sz="1400" dirty="0" smtClean="0"/>
              <a:t>La culture de la lavande et des plantes aromatiques ainsi que la cueillette</a:t>
            </a:r>
            <a:r>
              <a:rPr lang="fr-FR" sz="1400" dirty="0" smtClean="0">
                <a:solidFill>
                  <a:srgbClr val="FF0000"/>
                </a:solidFill>
              </a:rPr>
              <a:t> </a:t>
            </a:r>
            <a:r>
              <a:rPr lang="fr-FR" sz="1400" dirty="0" smtClean="0"/>
              <a:t>des plantes sauvages est une activité prégnante dans le paysage Diois  et dans l’économie locale. On croise aussi au bord de la route distilleries et grossistes présents sur la commune et alentour.  Au détour d’un virage, il n’est pas rare de découvrir des petites parcelles de lavande sauvage et de lavandins ou des cultures de plantes aromatiques.</a:t>
            </a:r>
          </a:p>
          <a:p>
            <a:r>
              <a:rPr lang="fr-FR" sz="1400" dirty="0" smtClean="0"/>
              <a:t>Sur les collines on peut observer une quantité de plantes sauvages aux vertus médicinales et aux usages cosmétiques.</a:t>
            </a:r>
          </a:p>
          <a:p>
            <a:endParaRPr lang="fr-FR" sz="1400" dirty="0"/>
          </a:p>
        </p:txBody>
      </p:sp>
      <p:sp>
        <p:nvSpPr>
          <p:cNvPr id="8" name="ZoneTexte 7"/>
          <p:cNvSpPr txBox="1"/>
          <p:nvPr/>
        </p:nvSpPr>
        <p:spPr>
          <a:xfrm>
            <a:off x="107504" y="3409255"/>
            <a:ext cx="2286000" cy="307777"/>
          </a:xfrm>
          <a:prstGeom prst="rect">
            <a:avLst/>
          </a:prstGeom>
          <a:noFill/>
        </p:spPr>
        <p:txBody>
          <a:bodyPr wrap="square" rtlCol="0">
            <a:spAutoFit/>
          </a:bodyPr>
          <a:lstStyle/>
          <a:p>
            <a:r>
              <a:rPr lang="fr-FR" sz="1400" b="1" dirty="0" smtClean="0"/>
              <a:t>Exemple de produits :</a:t>
            </a:r>
            <a:endParaRPr lang="fr-FR" sz="1400" b="1" dirty="0"/>
          </a:p>
        </p:txBody>
      </p:sp>
      <p:pic>
        <p:nvPicPr>
          <p:cNvPr id="4711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55301" t="28205" r="30752" b="46906"/>
          <a:stretch/>
        </p:blipFill>
        <p:spPr bwMode="auto">
          <a:xfrm>
            <a:off x="179512" y="3701030"/>
            <a:ext cx="4536504" cy="217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11" name="Espace réservé du numéro de diapositive 10"/>
          <p:cNvSpPr>
            <a:spLocks noGrp="1"/>
          </p:cNvSpPr>
          <p:nvPr>
            <p:ph type="sldNum" sz="quarter" idx="12"/>
          </p:nvPr>
        </p:nvSpPr>
        <p:spPr/>
        <p:txBody>
          <a:bodyPr/>
          <a:lstStyle/>
          <a:p>
            <a:fld id="{97C0D9E2-4B4D-4793-9541-2F7B162482D3}" type="slidenum">
              <a:rPr lang="fr-FR" smtClean="0"/>
              <a:t>57</a:t>
            </a:fld>
            <a:endParaRPr lang="fr-FR"/>
          </a:p>
        </p:txBody>
      </p:sp>
      <p:sp>
        <p:nvSpPr>
          <p:cNvPr id="19" name="Titre 1"/>
          <p:cNvSpPr>
            <a:spLocks noGrp="1"/>
          </p:cNvSpPr>
          <p:nvPr>
            <p:ph type="title"/>
          </p:nvPr>
        </p:nvSpPr>
        <p:spPr>
          <a:xfrm>
            <a:off x="0" y="-27384"/>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
        <p:nvSpPr>
          <p:cNvPr id="12" name="Rectangle 11"/>
          <p:cNvSpPr/>
          <p:nvPr/>
        </p:nvSpPr>
        <p:spPr>
          <a:xfrm>
            <a:off x="144016" y="5877272"/>
            <a:ext cx="4572000" cy="430887"/>
          </a:xfrm>
          <a:prstGeom prst="rect">
            <a:avLst/>
          </a:prstGeom>
        </p:spPr>
        <p:txBody>
          <a:bodyPr>
            <a:spAutoFit/>
          </a:bodyPr>
          <a:lstStyle/>
          <a:p>
            <a:r>
              <a:rPr lang="fr-FR" sz="1100" dirty="0"/>
              <a:t>Autres distilleries </a:t>
            </a:r>
            <a:r>
              <a:rPr lang="fr-FR" sz="1100" dirty="0" smtClean="0"/>
              <a:t>:</a:t>
            </a:r>
          </a:p>
          <a:p>
            <a:r>
              <a:rPr lang="fr-FR" sz="1100" dirty="0" smtClean="0"/>
              <a:t> </a:t>
            </a:r>
            <a:r>
              <a:rPr lang="fr-FR" sz="1100" dirty="0">
                <a:hlinkClick r:id="rId9"/>
              </a:rPr>
              <a:t>http://www.diois-tourisme.com/la-lavande/language/fr.html</a:t>
            </a:r>
            <a:endParaRPr lang="fr-FR" sz="1100" dirty="0"/>
          </a:p>
        </p:txBody>
      </p:sp>
    </p:spTree>
    <p:extLst>
      <p:ext uri="{BB962C8B-B14F-4D97-AF65-F5344CB8AC3E}">
        <p14:creationId xmlns:p14="http://schemas.microsoft.com/office/powerpoint/2010/main" val="393720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764704"/>
            <a:ext cx="3816424" cy="369332"/>
          </a:xfrm>
          <a:prstGeom prst="rect">
            <a:avLst/>
          </a:prstGeom>
          <a:noFill/>
        </p:spPr>
        <p:txBody>
          <a:bodyPr wrap="square" rtlCol="0">
            <a:spAutoFit/>
          </a:bodyPr>
          <a:lstStyle/>
          <a:p>
            <a:r>
              <a:rPr lang="fr-FR" b="1" dirty="0" smtClean="0"/>
              <a:t>3.  Artisans </a:t>
            </a:r>
            <a:endParaRPr lang="fr-FR" b="1" dirty="0"/>
          </a:p>
        </p:txBody>
      </p:sp>
      <p:sp>
        <p:nvSpPr>
          <p:cNvPr id="4" name="ZoneTexte 3"/>
          <p:cNvSpPr txBox="1"/>
          <p:nvPr/>
        </p:nvSpPr>
        <p:spPr>
          <a:xfrm>
            <a:off x="251520" y="1034152"/>
            <a:ext cx="8496944" cy="738664"/>
          </a:xfrm>
          <a:prstGeom prst="rect">
            <a:avLst/>
          </a:prstGeom>
          <a:noFill/>
        </p:spPr>
        <p:txBody>
          <a:bodyPr wrap="square" rtlCol="0">
            <a:spAutoFit/>
          </a:bodyPr>
          <a:lstStyle/>
          <a:p>
            <a:pPr>
              <a:lnSpc>
                <a:spcPct val="150000"/>
              </a:lnSpc>
            </a:pPr>
            <a:r>
              <a:rPr lang="fr-FR" sz="1400" dirty="0" smtClean="0"/>
              <a:t>L’artisanat est très présent dans les rues de Die. On retrouve de nombreuses fabrications et créations locales. « Les Vendredis de Die » est un événements  parfait pour observer de nombreux produits locaux. </a:t>
            </a:r>
            <a:endParaRPr lang="fr-FR" sz="1400" dirty="0"/>
          </a:p>
        </p:txBody>
      </p:sp>
      <p:pic>
        <p:nvPicPr>
          <p:cNvPr id="78850" name="Picture 2" descr="C:\Users\utilisateur\Desktop\Stage c\IMG_20170827_13592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7591" t="20700" r="12490" b="14461"/>
          <a:stretch/>
        </p:blipFill>
        <p:spPr bwMode="auto">
          <a:xfrm rot="5400000">
            <a:off x="-399061" y="2711429"/>
            <a:ext cx="4273132" cy="2971971"/>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descr="C:\Users\utilisateur\Desktop\Stage c\IMG_20170827_13583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4515" t="13951" r="25807" b="8389"/>
          <a:stretch/>
        </p:blipFill>
        <p:spPr bwMode="auto">
          <a:xfrm>
            <a:off x="3552282" y="2060848"/>
            <a:ext cx="2050040" cy="4273132"/>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C:\Users\utilisateur\Desktop\Stage c\IMG_20170827_13590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4191" t="15645" r="15809" b="8146"/>
          <a:stretch/>
        </p:blipFill>
        <p:spPr bwMode="auto">
          <a:xfrm>
            <a:off x="5869954" y="2060848"/>
            <a:ext cx="2950518" cy="428301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58</a:t>
            </a:fld>
            <a:endParaRPr lang="fr-FR"/>
          </a:p>
        </p:txBody>
      </p:sp>
      <p:sp>
        <p:nvSpPr>
          <p:cNvPr id="10"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251013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7504" y="718239"/>
            <a:ext cx="3536960" cy="4955203"/>
          </a:xfrm>
          <a:prstGeom prst="rect">
            <a:avLst/>
          </a:prstGeom>
          <a:noFill/>
        </p:spPr>
        <p:txBody>
          <a:bodyPr wrap="square" rtlCol="0">
            <a:spAutoFit/>
          </a:bodyPr>
          <a:lstStyle/>
          <a:p>
            <a:r>
              <a:rPr lang="fr-FR" b="1" dirty="0"/>
              <a:t>4</a:t>
            </a:r>
            <a:r>
              <a:rPr lang="fr-FR" b="1" dirty="0" smtClean="0"/>
              <a:t>. </a:t>
            </a:r>
            <a:r>
              <a:rPr lang="fr-FR" b="1" dirty="0"/>
              <a:t>Le </a:t>
            </a:r>
            <a:r>
              <a:rPr lang="fr-FR" b="1" dirty="0" smtClean="0"/>
              <a:t>tourisme</a:t>
            </a:r>
          </a:p>
          <a:p>
            <a:endParaRPr lang="fr-FR" sz="1400" dirty="0"/>
          </a:p>
          <a:p>
            <a:r>
              <a:rPr lang="fr-FR" sz="1400" dirty="0" smtClean="0"/>
              <a:t>Die </a:t>
            </a:r>
            <a:r>
              <a:rPr lang="fr-FR" sz="1400" dirty="0"/>
              <a:t>bénéficie d'un tourisme estival important, populations nordiques et étrangères (Pays-Bas, </a:t>
            </a:r>
            <a:r>
              <a:rPr lang="fr-FR" sz="1400" dirty="0" smtClean="0"/>
              <a:t>Belgique, Angleterre). </a:t>
            </a:r>
            <a:r>
              <a:rPr lang="fr-FR" sz="1400" dirty="0"/>
              <a:t>Quant au tourisme hivernal, composé de visiteurs régionaux, il concerne le ski (championnat de France de ski Handisport), la randonnée en raquettes, les courses de chiens de traîneaux (compétition internationale de l'</a:t>
            </a:r>
            <a:r>
              <a:rPr lang="fr-FR" sz="1400" dirty="0" err="1"/>
              <a:t>Alpirush</a:t>
            </a:r>
            <a:r>
              <a:rPr lang="fr-FR" sz="1400" dirty="0"/>
              <a:t>) à la station de ski du col de Rousset (située dans le Massif du Vercors 1300-1700 mètres).</a:t>
            </a:r>
            <a:endParaRPr lang="fr-FR" sz="1400" dirty="0" smtClean="0"/>
          </a:p>
          <a:p>
            <a:endParaRPr lang="fr-FR" dirty="0" smtClean="0"/>
          </a:p>
          <a:p>
            <a:r>
              <a:rPr lang="fr-FR" sz="1400" dirty="0" smtClean="0"/>
              <a:t>Ces activités jouent un rôle important dans la vie économique de la commune. En effet, l’accueil des visiteurs dans les hôtels, campings et</a:t>
            </a:r>
            <a:r>
              <a:rPr lang="fr-FR" sz="1400" dirty="0" smtClean="0">
                <a:solidFill>
                  <a:srgbClr val="FF0000"/>
                </a:solidFill>
              </a:rPr>
              <a:t> </a:t>
            </a:r>
            <a:r>
              <a:rPr lang="fr-FR" sz="1400" dirty="0" smtClean="0"/>
              <a:t>chambres</a:t>
            </a:r>
            <a:r>
              <a:rPr lang="fr-FR" sz="1400" dirty="0" smtClean="0">
                <a:solidFill>
                  <a:srgbClr val="FF0000"/>
                </a:solidFill>
              </a:rPr>
              <a:t> </a:t>
            </a:r>
            <a:r>
              <a:rPr lang="fr-FR" sz="1400" dirty="0" smtClean="0"/>
              <a:t>d’hôtes permet à de nombreux habitants de travailler pendant la période estivale principalement, mais aussi tout au long de l’année. Les touristes font vivre les restaurants, musées, jardins et la base de loisirs de la ville. </a:t>
            </a:r>
            <a:endParaRPr lang="fr-FR" sz="1400" dirty="0"/>
          </a:p>
        </p:txBody>
      </p:sp>
      <p:pic>
        <p:nvPicPr>
          <p:cNvPr id="10" name="Picture 3" descr="C:\Users\utilisateur\Desktop\Stage c\IMG_20170826_17354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820" t="20303" r="6356" b="21633"/>
          <a:stretch/>
        </p:blipFill>
        <p:spPr bwMode="auto">
          <a:xfrm rot="16200000" flipH="1" flipV="1">
            <a:off x="4303851" y="3718009"/>
            <a:ext cx="2678074" cy="13279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utilisateur\Desktop\Stage c\IMG_20170826_1736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710" t="24841" b="23869"/>
          <a:stretch/>
        </p:blipFill>
        <p:spPr bwMode="auto">
          <a:xfrm rot="16200000" flipH="1" flipV="1">
            <a:off x="5676960" y="3785058"/>
            <a:ext cx="2678076" cy="1193871"/>
          </a:xfrm>
          <a:prstGeom prst="rect">
            <a:avLst/>
          </a:prstGeom>
          <a:noFill/>
          <a:extLst>
            <a:ext uri="{909E8E84-426E-40DD-AFC4-6F175D3DCCD1}">
              <a14:hiddenFill xmlns:a14="http://schemas.microsoft.com/office/drawing/2010/main">
                <a:solidFill>
                  <a:srgbClr val="FFFFFF"/>
                </a:solidFill>
              </a14:hiddenFill>
            </a:ext>
          </a:extLst>
        </p:spPr>
      </p:pic>
      <p:pic>
        <p:nvPicPr>
          <p:cNvPr id="50186" name="Picture 10"/>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31495" y="-25198"/>
            <a:ext cx="5032993" cy="2954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C:\Users\utilisateur\Desktop\Stage c\IMG_20170826_173637.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9596" t="24840" r="6695" b="22902"/>
          <a:stretch/>
        </p:blipFill>
        <p:spPr bwMode="auto">
          <a:xfrm rot="5400000">
            <a:off x="2944714" y="3789116"/>
            <a:ext cx="2631669" cy="1232168"/>
          </a:xfrm>
          <a:prstGeom prst="rect">
            <a:avLst/>
          </a:prstGeom>
          <a:noFill/>
          <a:extLst>
            <a:ext uri="{909E8E84-426E-40DD-AFC4-6F175D3DCCD1}">
              <a14:hiddenFill xmlns:a14="http://schemas.microsoft.com/office/drawing/2010/main">
                <a:solidFill>
                  <a:srgbClr val="FFFFFF"/>
                </a:solidFill>
              </a14:hiddenFill>
            </a:ext>
          </a:extLst>
        </p:spPr>
      </p:pic>
      <p:pic>
        <p:nvPicPr>
          <p:cNvPr id="50188" name="Picture 1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13922" t="24193" r="5646" b="25484"/>
          <a:stretch/>
        </p:blipFill>
        <p:spPr bwMode="auto">
          <a:xfrm rot="5400000">
            <a:off x="7008657" y="3765201"/>
            <a:ext cx="2662379" cy="124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4499991" y="5745280"/>
            <a:ext cx="4464497" cy="600164"/>
          </a:xfrm>
          <a:prstGeom prst="rect">
            <a:avLst/>
          </a:prstGeom>
          <a:noFill/>
        </p:spPr>
        <p:txBody>
          <a:bodyPr wrap="square" rtlCol="0">
            <a:spAutoFit/>
          </a:bodyPr>
          <a:lstStyle/>
          <a:p>
            <a:pPr marL="171450" indent="-171450" algn="r">
              <a:lnSpc>
                <a:spcPct val="150000"/>
              </a:lnSpc>
              <a:buFont typeface="Wingdings" panose="05000000000000000000" pitchFamily="2" charset="2"/>
              <a:buChar char="v"/>
            </a:pPr>
            <a:r>
              <a:rPr lang="fr-FR" sz="1100" dirty="0" smtClean="0"/>
              <a:t>Renseignements :</a:t>
            </a:r>
            <a:r>
              <a:rPr lang="fr-FR" sz="1100" dirty="0">
                <a:hlinkClick r:id="rId12"/>
              </a:rPr>
              <a:t>http://www.mairie-die.fr/-Tourisme-.</a:t>
            </a:r>
            <a:r>
              <a:rPr lang="fr-FR" sz="1100" dirty="0" smtClean="0">
                <a:hlinkClick r:id="rId12"/>
              </a:rPr>
              <a:t>html</a:t>
            </a:r>
            <a:endParaRPr lang="fr-FR" sz="1100" dirty="0" smtClean="0"/>
          </a:p>
          <a:p>
            <a:pPr algn="r">
              <a:lnSpc>
                <a:spcPct val="150000"/>
              </a:lnSpc>
            </a:pPr>
            <a:r>
              <a:rPr lang="fr-FR" sz="1100" dirty="0">
                <a:hlinkClick r:id="rId13"/>
              </a:rPr>
              <a:t>http://www.diois-tourisme.com</a:t>
            </a:r>
            <a:r>
              <a:rPr lang="fr-FR" sz="1100" dirty="0" smtClean="0">
                <a:hlinkClick r:id="rId13"/>
              </a:rPr>
              <a:t>/</a:t>
            </a:r>
            <a:endParaRPr lang="fr-FR" sz="1100" dirty="0"/>
          </a:p>
        </p:txBody>
      </p:sp>
      <p:sp>
        <p:nvSpPr>
          <p:cNvPr id="11"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59</a:t>
            </a:fld>
            <a:endParaRPr lang="fr-FR" dirty="0"/>
          </a:p>
        </p:txBody>
      </p:sp>
      <p:sp>
        <p:nvSpPr>
          <p:cNvPr id="15"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31770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re 5"/>
          <p:cNvSpPr>
            <a:spLocks noGrp="1"/>
          </p:cNvSpPr>
          <p:nvPr>
            <p:ph type="ctrTitle"/>
          </p:nvPr>
        </p:nvSpPr>
        <p:spPr>
          <a:xfrm>
            <a:off x="400544" y="1874688"/>
            <a:ext cx="7772400" cy="3354512"/>
          </a:xfrm>
        </p:spPr>
        <p:txBody>
          <a:bodyPr>
            <a:normAutofit fontScale="90000"/>
          </a:bodyPr>
          <a:lstStyle/>
          <a:p>
            <a:pPr algn="l">
              <a:lnSpc>
                <a:spcPct val="200000"/>
              </a:lnSpc>
            </a:pPr>
            <a:r>
              <a:rPr lang="fr-FR" sz="4000" b="1" dirty="0" smtClean="0"/>
              <a:t/>
            </a:r>
            <a:br>
              <a:rPr lang="fr-FR" sz="4000" b="1" dirty="0" smtClean="0"/>
            </a:br>
            <a:r>
              <a:rPr lang="fr-FR" sz="4900" b="1" dirty="0" smtClean="0"/>
              <a:t/>
            </a:r>
            <a:br>
              <a:rPr lang="fr-FR" sz="4900" b="1" dirty="0" smtClean="0"/>
            </a:br>
            <a:r>
              <a:rPr lang="fr-FR" sz="4900" b="1" dirty="0">
                <a:solidFill>
                  <a:srgbClr val="0000FF"/>
                </a:solidFill>
              </a:rPr>
              <a:t>I.	La Drôme</a:t>
            </a:r>
            <a:r>
              <a:rPr lang="fr-FR" sz="4900" b="1" dirty="0" smtClean="0">
                <a:solidFill>
                  <a:srgbClr val="0000FF"/>
                </a:solidFill>
              </a:rPr>
              <a:t/>
            </a:r>
            <a:br>
              <a:rPr lang="fr-FR" sz="4900" b="1" dirty="0" smtClean="0">
                <a:solidFill>
                  <a:srgbClr val="0000FF"/>
                </a:solidFill>
              </a:rPr>
            </a:br>
            <a:r>
              <a:rPr lang="fr-FR" sz="4900" b="1" dirty="0" smtClean="0">
                <a:solidFill>
                  <a:srgbClr val="0000FF"/>
                </a:solidFill>
              </a:rPr>
              <a:t>II.	La Vallée de la Drôme-Diois</a:t>
            </a:r>
            <a:br>
              <a:rPr lang="fr-FR" sz="4900" b="1" dirty="0" smtClean="0">
                <a:solidFill>
                  <a:srgbClr val="0000FF"/>
                </a:solidFill>
              </a:rPr>
            </a:br>
            <a:r>
              <a:rPr lang="fr-FR" sz="4900" b="1" dirty="0" smtClean="0">
                <a:solidFill>
                  <a:srgbClr val="0000FF"/>
                </a:solidFill>
              </a:rPr>
              <a:t>III</a:t>
            </a:r>
            <a:r>
              <a:rPr lang="fr-FR" sz="4900" b="1" dirty="0">
                <a:solidFill>
                  <a:srgbClr val="0000FF"/>
                </a:solidFill>
              </a:rPr>
              <a:t>.	Le Diois</a:t>
            </a:r>
            <a:r>
              <a:rPr lang="fr-FR" sz="4900" b="1" dirty="0" smtClean="0"/>
              <a:t/>
            </a:r>
            <a:br>
              <a:rPr lang="fr-FR" sz="4900" b="1" dirty="0" smtClean="0"/>
            </a:br>
            <a:r>
              <a:rPr lang="fr-FR" sz="4900" b="1" dirty="0" smtClean="0"/>
              <a:t/>
            </a:r>
            <a:br>
              <a:rPr lang="fr-FR" sz="4900" b="1" dirty="0" smtClean="0"/>
            </a:br>
            <a:endParaRPr lang="fr-FR" sz="4900" b="1" dirty="0"/>
          </a:p>
        </p:txBody>
      </p:sp>
      <p:sp>
        <p:nvSpPr>
          <p:cNvPr id="4" name="Titre 5"/>
          <p:cNvSpPr txBox="1">
            <a:spLocks/>
          </p:cNvSpPr>
          <p:nvPr/>
        </p:nvSpPr>
        <p:spPr>
          <a:xfrm>
            <a:off x="-36512" y="14759"/>
            <a:ext cx="684076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5400" b="1" dirty="0" smtClean="0">
                <a:solidFill>
                  <a:srgbClr val="009900"/>
                </a:solidFill>
              </a:rPr>
              <a:t>A. Contexte Général</a:t>
            </a:r>
            <a:endParaRPr lang="fr-FR" sz="5400" b="1" dirty="0">
              <a:solidFill>
                <a:srgbClr val="009900"/>
              </a:solidFill>
            </a:endParaRPr>
          </a:p>
        </p:txBody>
      </p:sp>
    </p:spTree>
    <p:extLst>
      <p:ext uri="{BB962C8B-B14F-4D97-AF65-F5344CB8AC3E}">
        <p14:creationId xmlns:p14="http://schemas.microsoft.com/office/powerpoint/2010/main" val="279932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6979" t="14286" r="11986" b="11309"/>
          <a:stretch/>
        </p:blipFill>
        <p:spPr bwMode="auto">
          <a:xfrm>
            <a:off x="539552" y="692695"/>
            <a:ext cx="6555104" cy="537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779912" y="6021288"/>
            <a:ext cx="3888432" cy="276999"/>
          </a:xfrm>
          <a:prstGeom prst="rect">
            <a:avLst/>
          </a:prstGeom>
          <a:noFill/>
        </p:spPr>
        <p:txBody>
          <a:bodyPr wrap="square" rtlCol="0">
            <a:spAutoFit/>
          </a:bodyPr>
          <a:lstStyle/>
          <a:p>
            <a:r>
              <a:rPr lang="fr-FR" sz="1200" dirty="0" smtClean="0"/>
              <a:t>Carte des hébergements touristiques autour de Die</a:t>
            </a:r>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60</a:t>
            </a:fld>
            <a:endParaRPr lang="fr-FR"/>
          </a:p>
        </p:txBody>
      </p:sp>
      <p:sp>
        <p:nvSpPr>
          <p:cNvPr id="7"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332216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utilisateur\Desktop\Stage c\IMG_20170826_14261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8790" t="9677" r="16855" b="1613"/>
          <a:stretch/>
        </p:blipFill>
        <p:spPr bwMode="auto">
          <a:xfrm rot="16200000">
            <a:off x="654125" y="590284"/>
            <a:ext cx="5989139" cy="619177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744584" y="5718447"/>
            <a:ext cx="2147896" cy="461665"/>
          </a:xfrm>
          <a:prstGeom prst="rect">
            <a:avLst/>
          </a:prstGeom>
          <a:noFill/>
        </p:spPr>
        <p:txBody>
          <a:bodyPr wrap="square" rtlCol="0">
            <a:spAutoFit/>
          </a:bodyPr>
          <a:lstStyle/>
          <a:p>
            <a:r>
              <a:rPr lang="fr-FR" sz="1200" dirty="0" smtClean="0"/>
              <a:t>Un exemple de randonnée </a:t>
            </a:r>
          </a:p>
          <a:p>
            <a:r>
              <a:rPr lang="fr-FR" sz="1200" dirty="0" smtClean="0"/>
              <a:t>aux alentours de Die</a:t>
            </a: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61</a:t>
            </a:fld>
            <a:endParaRPr lang="fr-FR"/>
          </a:p>
        </p:txBody>
      </p:sp>
      <p:sp>
        <p:nvSpPr>
          <p:cNvPr id="7"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1739696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tilisateur\Desktop\Stage c\DSC_3476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8392" y="675890"/>
            <a:ext cx="7476133" cy="49853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67544" y="5733256"/>
            <a:ext cx="7776864" cy="738664"/>
          </a:xfrm>
          <a:prstGeom prst="rect">
            <a:avLst/>
          </a:prstGeom>
          <a:noFill/>
        </p:spPr>
        <p:txBody>
          <a:bodyPr wrap="square" rtlCol="0">
            <a:spAutoFit/>
          </a:bodyPr>
          <a:lstStyle/>
          <a:p>
            <a:r>
              <a:rPr lang="fr-FR" sz="1400" dirty="0" smtClean="0"/>
              <a:t>Dans la Drôme et sur ses berges, il n’est pas rare de croiser de nombreux baigneurs. Beaucoup de loisirs aquatiques sont proposés : kayak, canoé, rafting, pêche, randonnées aquatiques… La rivière Drôme est vraiment très attractive.</a:t>
            </a:r>
            <a:endParaRPr lang="fr-FR" sz="14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62</a:t>
            </a:fld>
            <a:endParaRPr lang="fr-FR"/>
          </a:p>
        </p:txBody>
      </p:sp>
      <p:sp>
        <p:nvSpPr>
          <p:cNvPr id="7"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104399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249015"/>
            <a:ext cx="7509918" cy="307777"/>
          </a:xfrm>
          <a:prstGeom prst="rect">
            <a:avLst/>
          </a:prstGeom>
        </p:spPr>
        <p:txBody>
          <a:bodyPr wrap="square">
            <a:spAutoFit/>
          </a:bodyPr>
          <a:lstStyle/>
          <a:p>
            <a:pPr marL="285750" indent="-285750">
              <a:buFont typeface="Wingdings" panose="05000000000000000000" pitchFamily="2" charset="2"/>
              <a:buChar char="Ø"/>
            </a:pPr>
            <a:r>
              <a:rPr lang="fr-FR" sz="1400" b="1" dirty="0" smtClean="0"/>
              <a:t>« Les </a:t>
            </a:r>
            <a:r>
              <a:rPr lang="fr-FR" sz="1400" b="1" dirty="0"/>
              <a:t>Rencontres de l'Écologie au </a:t>
            </a:r>
            <a:r>
              <a:rPr lang="fr-FR" sz="1400" b="1" dirty="0" smtClean="0"/>
              <a:t>quotidien » chaque année en Janvier depuis depuis 2002</a:t>
            </a:r>
          </a:p>
        </p:txBody>
      </p:sp>
      <p:sp>
        <p:nvSpPr>
          <p:cNvPr id="4" name="ZoneTexte 3"/>
          <p:cNvSpPr txBox="1"/>
          <p:nvPr/>
        </p:nvSpPr>
        <p:spPr>
          <a:xfrm>
            <a:off x="395536" y="755412"/>
            <a:ext cx="5426836" cy="369332"/>
          </a:xfrm>
          <a:prstGeom prst="rect">
            <a:avLst/>
          </a:prstGeom>
          <a:noFill/>
        </p:spPr>
        <p:txBody>
          <a:bodyPr wrap="square" rtlCol="0">
            <a:spAutoFit/>
          </a:bodyPr>
          <a:lstStyle/>
          <a:p>
            <a:r>
              <a:rPr lang="fr-FR" b="1" dirty="0" smtClean="0"/>
              <a:t>5.  Les événements culturels incontournables</a:t>
            </a:r>
          </a:p>
        </p:txBody>
      </p:sp>
      <p:pic>
        <p:nvPicPr>
          <p:cNvPr id="317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691680" y="3357059"/>
            <a:ext cx="2090835" cy="295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0586" y="3357059"/>
            <a:ext cx="2031694" cy="2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5536" y="1684546"/>
            <a:ext cx="8615940" cy="1600438"/>
          </a:xfrm>
          <a:prstGeom prst="rect">
            <a:avLst/>
          </a:prstGeom>
        </p:spPr>
        <p:txBody>
          <a:bodyPr wrap="square">
            <a:spAutoFit/>
          </a:bodyPr>
          <a:lstStyle/>
          <a:p>
            <a:r>
              <a:rPr lang="fr-FR" sz="1400" dirty="0"/>
              <a:t>Des citoyen-ne-s, associations organisent </a:t>
            </a:r>
            <a:r>
              <a:rPr lang="fr-FR" sz="1400" b="1" dirty="0"/>
              <a:t>un festival de la transition écologique </a:t>
            </a:r>
            <a:r>
              <a:rPr lang="fr-FR" sz="1400" dirty="0"/>
              <a:t>sur Die et la Biovallée de la Drôme.</a:t>
            </a:r>
          </a:p>
          <a:p>
            <a:r>
              <a:rPr lang="fr-FR" sz="1400" dirty="0" smtClean="0"/>
              <a:t>L’ </a:t>
            </a:r>
            <a:r>
              <a:rPr lang="fr-FR" sz="1400" dirty="0"/>
              <a:t>objectif est de faciliter les initiatives afin que le Diois et la Biovallée de la Drôme soient un Fribourg du monde rural : mobilité douce, agriculture bio, plantes et santé, énergies renouvelables, participation citoyenne, préservation de la biodiversité et des paysages, communication non violente et paix, solidarité avec le Sud et fraternité en Drôme, justice sociale et droits de l'homme, </a:t>
            </a:r>
            <a:r>
              <a:rPr lang="fr-FR" sz="1400" dirty="0" smtClean="0"/>
              <a:t>parité. </a:t>
            </a:r>
            <a:r>
              <a:rPr lang="fr-FR" sz="1400" dirty="0"/>
              <a:t>Afin de mobiliser sur ces sujets et actions : 10 jours de films, théâtre, librairie, expositions, conférences, débats, balades nature, ateliers de travail, restauration bio et local, spectacles enfants, concerts, artistes, créations de projets...La citoyenneté au quotidien !</a:t>
            </a:r>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63</a:t>
            </a:fld>
            <a:endParaRPr lang="fr-FR"/>
          </a:p>
        </p:txBody>
      </p:sp>
      <p:sp>
        <p:nvSpPr>
          <p:cNvPr id="10"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411231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908720"/>
            <a:ext cx="3888432" cy="5047536"/>
          </a:xfrm>
          <a:prstGeom prst="rect">
            <a:avLst/>
          </a:prstGeom>
        </p:spPr>
        <p:txBody>
          <a:bodyPr wrap="square">
            <a:spAutoFit/>
          </a:bodyPr>
          <a:lstStyle/>
          <a:p>
            <a:r>
              <a:rPr lang="fr-FR" sz="1400" dirty="0" smtClean="0"/>
              <a:t>Après </a:t>
            </a:r>
            <a:r>
              <a:rPr lang="fr-FR" sz="1400" dirty="0"/>
              <a:t>le sommet de la Terre de Rio et ses révélations fracassantes sur l’état écologique de la </a:t>
            </a:r>
            <a:r>
              <a:rPr lang="fr-FR" sz="1400" dirty="0" smtClean="0"/>
              <a:t>planète, </a:t>
            </a:r>
            <a:r>
              <a:rPr lang="fr-FR" sz="1400" dirty="0"/>
              <a:t>Anne Tesson et ses Ami-e-s de la Carline (épicerie associative et éthique), de l’Espace Social de Die, d’une entreprise de pose de capteurs solaires (</a:t>
            </a:r>
            <a:r>
              <a:rPr lang="fr-FR" sz="1400" dirty="0" err="1"/>
              <a:t>Héliopsys</a:t>
            </a:r>
            <a:r>
              <a:rPr lang="fr-FR" sz="1400" dirty="0"/>
              <a:t> </a:t>
            </a:r>
            <a:r>
              <a:rPr lang="fr-FR" sz="1400" dirty="0" smtClean="0"/>
              <a:t>d’Olivier </a:t>
            </a:r>
            <a:r>
              <a:rPr lang="fr-FR" sz="1400" dirty="0"/>
              <a:t>Girard), du Centre d’Education à l’environnement du Parc </a:t>
            </a:r>
            <a:r>
              <a:rPr lang="fr-FR" sz="1400" dirty="0" smtClean="0"/>
              <a:t> Régional </a:t>
            </a:r>
            <a:r>
              <a:rPr lang="fr-FR" sz="1400" dirty="0"/>
              <a:t>du </a:t>
            </a:r>
            <a:r>
              <a:rPr lang="fr-FR" sz="1400" dirty="0" smtClean="0"/>
              <a:t>Vercors, du </a:t>
            </a:r>
            <a:r>
              <a:rPr lang="fr-FR" sz="1400" dirty="0"/>
              <a:t>restaurant bio-végétarien le Tchaï-Walla ( inauguré avec Pierre Rabhi en janvier 2003) et bien d’autres avaient immédiatement embrayé sur les actions citoyennes et écologiques en Drôme. </a:t>
            </a:r>
            <a:endParaRPr lang="fr-FR" sz="1400" dirty="0" smtClean="0"/>
          </a:p>
          <a:p>
            <a:endParaRPr lang="fr-FR" sz="1400" dirty="0"/>
          </a:p>
          <a:p>
            <a:r>
              <a:rPr lang="fr-FR" sz="1400" dirty="0" smtClean="0"/>
              <a:t>Ainsi </a:t>
            </a:r>
            <a:r>
              <a:rPr lang="fr-FR" sz="1400" dirty="0"/>
              <a:t>sont nées </a:t>
            </a:r>
            <a:r>
              <a:rPr lang="fr-FR" sz="1400" b="1" dirty="0" smtClean="0"/>
              <a:t>les </a:t>
            </a:r>
            <a:r>
              <a:rPr lang="fr-FR" sz="1400" b="1" dirty="0"/>
              <a:t>r</a:t>
            </a:r>
            <a:r>
              <a:rPr lang="fr-FR" sz="1400" b="1" dirty="0" smtClean="0"/>
              <a:t>encontres </a:t>
            </a:r>
            <a:r>
              <a:rPr lang="fr-FR" sz="1400" b="1" dirty="0"/>
              <a:t>de l’écologie au </a:t>
            </a:r>
            <a:r>
              <a:rPr lang="fr-FR" sz="1400" b="1" dirty="0" smtClean="0"/>
              <a:t>Quotidien</a:t>
            </a:r>
            <a:r>
              <a:rPr lang="fr-FR" sz="1400" dirty="0" smtClean="0"/>
              <a:t>. </a:t>
            </a:r>
            <a:r>
              <a:rPr lang="fr-FR" sz="1400" dirty="0">
                <a:solidFill>
                  <a:srgbClr val="009900"/>
                </a:solidFill>
              </a:rPr>
              <a:t>E</a:t>
            </a:r>
            <a:r>
              <a:rPr lang="fr-FR" sz="1400" dirty="0" smtClean="0">
                <a:solidFill>
                  <a:srgbClr val="009900"/>
                </a:solidFill>
              </a:rPr>
              <a:t>lles sont devenues avec le temps : «  les rencontres de </a:t>
            </a:r>
            <a:r>
              <a:rPr lang="fr-FR" sz="1400" dirty="0">
                <a:solidFill>
                  <a:srgbClr val="009900"/>
                </a:solidFill>
              </a:rPr>
              <a:t>la </a:t>
            </a:r>
            <a:r>
              <a:rPr lang="fr-FR" sz="1400" dirty="0" smtClean="0">
                <a:solidFill>
                  <a:srgbClr val="009900"/>
                </a:solidFill>
              </a:rPr>
              <a:t>Biovallée », « rencontres de Die » et enfin Les rencontres de l’écologie ». Lesquelles sont toujours </a:t>
            </a:r>
            <a:r>
              <a:rPr lang="fr-FR" sz="1400" dirty="0"/>
              <a:t>à la pointe des combats pour les droits humains, le sauvetage de l’environnement d’une planète en grave danger, le recyclage, la sobriété énergétique, </a:t>
            </a:r>
            <a:r>
              <a:rPr lang="fr-FR" sz="1400" dirty="0" smtClean="0"/>
              <a:t>l’</a:t>
            </a:r>
            <a:r>
              <a:rPr lang="fr-FR" sz="1400" dirty="0" err="1" smtClean="0"/>
              <a:t>éco-construction</a:t>
            </a:r>
            <a:r>
              <a:rPr lang="fr-FR" sz="1400" dirty="0"/>
              <a:t>, la coopération, la préservation de la </a:t>
            </a:r>
            <a:r>
              <a:rPr lang="fr-FR" sz="1400" dirty="0" smtClean="0"/>
              <a:t>biodiversité</a:t>
            </a:r>
            <a:r>
              <a:rPr lang="fr-FR" sz="1400" dirty="0"/>
              <a:t>, la parité femme-homme, etc…</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39" y="836712"/>
            <a:ext cx="2126939" cy="302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83968" y="3284984"/>
            <a:ext cx="2170067" cy="302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6512" y="5777388"/>
            <a:ext cx="3744416" cy="1107996"/>
          </a:xfrm>
          <a:prstGeom prst="rect">
            <a:avLst/>
          </a:prstGeom>
          <a:noFill/>
        </p:spPr>
        <p:txBody>
          <a:bodyPr wrap="square" rtlCol="0">
            <a:spAutoFit/>
          </a:bodyPr>
          <a:lstStyle/>
          <a:p>
            <a:pPr marL="171450" indent="-171450">
              <a:lnSpc>
                <a:spcPct val="150000"/>
              </a:lnSpc>
              <a:buFont typeface="Wingdings" panose="05000000000000000000" pitchFamily="2" charset="2"/>
              <a:buChar char="v"/>
            </a:pPr>
            <a:r>
              <a:rPr lang="fr-FR" sz="1100" dirty="0" smtClean="0"/>
              <a:t>Lien : </a:t>
            </a:r>
            <a:r>
              <a:rPr lang="fr-FR" sz="1100" dirty="0">
                <a:hlinkClick r:id="rId5"/>
              </a:rPr>
              <a:t>https://</a:t>
            </a:r>
            <a:r>
              <a:rPr lang="fr-FR" sz="1100" dirty="0" smtClean="0">
                <a:hlinkClick r:id="rId5"/>
              </a:rPr>
              <a:t>www.zeste.coop/fr/decouvrez-les-  projets/</a:t>
            </a:r>
            <a:r>
              <a:rPr lang="fr-FR" sz="1100" dirty="0" err="1" smtClean="0">
                <a:hlinkClick r:id="rId5"/>
              </a:rPr>
              <a:t>detail</a:t>
            </a:r>
            <a:r>
              <a:rPr lang="fr-FR" sz="1100" dirty="0" smtClean="0">
                <a:hlinkClick r:id="rId5"/>
              </a:rPr>
              <a:t>/</a:t>
            </a:r>
            <a:r>
              <a:rPr lang="fr-FR" sz="1100" dirty="0" err="1" smtClean="0">
                <a:hlinkClick r:id="rId5"/>
              </a:rPr>
              <a:t>ecologie</a:t>
            </a:r>
            <a:r>
              <a:rPr lang="fr-FR" sz="1100" dirty="0" smtClean="0">
                <a:hlinkClick r:id="rId5"/>
              </a:rPr>
              <a:t>-au-quotidien-de-die</a:t>
            </a:r>
            <a:r>
              <a:rPr lang="fr-FR" sz="1100" dirty="0">
                <a:hlinkClick r:id="rId5"/>
              </a:rPr>
              <a:t>/</a:t>
            </a:r>
            <a:endParaRPr lang="fr-FR" sz="1100" dirty="0"/>
          </a:p>
          <a:p>
            <a:pPr marL="171450" indent="-171450">
              <a:lnSpc>
                <a:spcPct val="150000"/>
              </a:lnSpc>
              <a:buFont typeface="Wingdings" panose="05000000000000000000" pitchFamily="2" charset="2"/>
              <a:buChar char="v"/>
            </a:pPr>
            <a:r>
              <a:rPr lang="fr-FR" sz="1100" dirty="0"/>
              <a:t> </a:t>
            </a:r>
            <a:r>
              <a:rPr lang="fr-FR" sz="1100" dirty="0" smtClean="0"/>
              <a:t>Le site : </a:t>
            </a:r>
            <a:r>
              <a:rPr lang="fr-FR" sz="1100" dirty="0" smtClean="0">
                <a:hlinkClick r:id="rId6"/>
              </a:rPr>
              <a:t>https://www.ecologieauquotidien.fr/</a:t>
            </a:r>
            <a:endParaRPr lang="fr-FR" sz="1100" dirty="0"/>
          </a:p>
          <a:p>
            <a:pPr marL="171450" indent="-171450">
              <a:lnSpc>
                <a:spcPct val="150000"/>
              </a:lnSpc>
              <a:buFont typeface="Wingdings" panose="05000000000000000000" pitchFamily="2" charset="2"/>
              <a:buChar char="v"/>
            </a:pPr>
            <a:endParaRPr lang="fr-FR" sz="1100" dirty="0"/>
          </a:p>
        </p:txBody>
      </p:sp>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10" name="Espace réservé du numéro de diapositive 9"/>
          <p:cNvSpPr>
            <a:spLocks noGrp="1"/>
          </p:cNvSpPr>
          <p:nvPr>
            <p:ph type="sldNum" sz="quarter" idx="12"/>
          </p:nvPr>
        </p:nvSpPr>
        <p:spPr/>
        <p:txBody>
          <a:bodyPr/>
          <a:lstStyle/>
          <a:p>
            <a:fld id="{97C0D9E2-4B4D-4793-9541-2F7B162482D3}" type="slidenum">
              <a:rPr lang="fr-FR" smtClean="0"/>
              <a:t>64</a:t>
            </a:fld>
            <a:endParaRPr lang="fr-FR"/>
          </a:p>
        </p:txBody>
      </p:sp>
      <p:sp>
        <p:nvSpPr>
          <p:cNvPr id="11"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339861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608" y="750183"/>
            <a:ext cx="7828688" cy="2246769"/>
          </a:xfrm>
          <a:prstGeom prst="rect">
            <a:avLst/>
          </a:prstGeom>
        </p:spPr>
        <p:txBody>
          <a:bodyPr wrap="square">
            <a:spAutoFit/>
          </a:bodyPr>
          <a:lstStyle/>
          <a:p>
            <a:pPr marL="285750" indent="-285750">
              <a:buFont typeface="Wingdings" panose="05000000000000000000" pitchFamily="2" charset="2"/>
              <a:buChar char="Ø"/>
            </a:pPr>
            <a:r>
              <a:rPr lang="fr-FR" sz="1400" b="1" dirty="0"/>
              <a:t>Fête de la transhumance Diois-Vercors (au mois de juin</a:t>
            </a:r>
            <a:r>
              <a:rPr lang="fr-FR" sz="1400" b="1" dirty="0" smtClean="0"/>
              <a:t>)</a:t>
            </a:r>
          </a:p>
          <a:p>
            <a:endParaRPr lang="fr-FR" sz="1400" dirty="0" smtClean="0"/>
          </a:p>
          <a:p>
            <a:r>
              <a:rPr lang="fr-FR" sz="1400" dirty="0" smtClean="0"/>
              <a:t>Comme </a:t>
            </a:r>
            <a:r>
              <a:rPr lang="fr-FR" sz="1400" dirty="0"/>
              <a:t>chaque année à la fin du mois de juin, voici la fête de la transhumance à Die dans la Drôme. </a:t>
            </a:r>
            <a:r>
              <a:rPr lang="fr-FR" sz="1400" dirty="0" smtClean="0"/>
              <a:t>Entre 1800 et 2000 </a:t>
            </a:r>
            <a:r>
              <a:rPr lang="fr-FR" sz="1400" dirty="0"/>
              <a:t>brebis, boucs et </a:t>
            </a:r>
            <a:r>
              <a:rPr lang="fr-FR" sz="1400" dirty="0" smtClean="0"/>
              <a:t>moutons selon les années, envahissent les </a:t>
            </a:r>
            <a:r>
              <a:rPr lang="fr-FR" sz="1400" dirty="0"/>
              <a:t>rues </a:t>
            </a:r>
            <a:r>
              <a:rPr lang="fr-FR" sz="1400" dirty="0" smtClean="0"/>
              <a:t>de Die. </a:t>
            </a:r>
            <a:r>
              <a:rPr lang="fr-FR" sz="1400" dirty="0"/>
              <a:t>Ces ovins </a:t>
            </a:r>
            <a:r>
              <a:rPr lang="fr-FR" sz="1400" dirty="0" smtClean="0"/>
              <a:t>prennent ensuite  la </a:t>
            </a:r>
            <a:r>
              <a:rPr lang="fr-FR" sz="1400" dirty="0"/>
              <a:t>direction du col </a:t>
            </a:r>
            <a:r>
              <a:rPr lang="fr-FR" sz="1400" dirty="0" smtClean="0"/>
              <a:t>du </a:t>
            </a:r>
            <a:r>
              <a:rPr lang="fr-FR" sz="1400" dirty="0"/>
              <a:t>Rousset pour trouver </a:t>
            </a:r>
            <a:r>
              <a:rPr lang="fr-FR" sz="1400" dirty="0" smtClean="0"/>
              <a:t>la fraîcheur </a:t>
            </a:r>
            <a:r>
              <a:rPr lang="fr-FR" sz="1400" dirty="0"/>
              <a:t>et </a:t>
            </a:r>
            <a:r>
              <a:rPr lang="fr-FR" sz="1400" dirty="0" smtClean="0"/>
              <a:t>une herbe plus verte</a:t>
            </a:r>
            <a:r>
              <a:rPr lang="fr-FR" sz="1400" dirty="0"/>
              <a:t>. </a:t>
            </a:r>
            <a:endParaRPr lang="fr-FR" sz="1400" dirty="0" smtClean="0"/>
          </a:p>
          <a:p>
            <a:r>
              <a:rPr lang="fr-FR" sz="1400" dirty="0" smtClean="0"/>
              <a:t>C’est </a:t>
            </a:r>
            <a:r>
              <a:rPr lang="fr-FR" sz="1400" dirty="0"/>
              <a:t>une fête traditionnelle qui marque le début de la montée des troupeaux de moutons et de brebis vers leurs pâturages (</a:t>
            </a:r>
            <a:r>
              <a:rPr lang="fr-FR" sz="1400" dirty="0" smtClean="0"/>
              <a:t>hauts </a:t>
            </a:r>
            <a:r>
              <a:rPr lang="fr-FR" sz="1400" dirty="0"/>
              <a:t>plateaux du </a:t>
            </a:r>
            <a:r>
              <a:rPr lang="fr-FR" sz="1400" dirty="0" smtClean="0"/>
              <a:t>Vercors). </a:t>
            </a:r>
            <a:r>
              <a:rPr lang="fr-FR" sz="1400" dirty="0"/>
              <a:t>Aux premières chaleurs estivales, le berger </a:t>
            </a:r>
            <a:r>
              <a:rPr lang="fr-FR" sz="1400" dirty="0" smtClean="0"/>
              <a:t>tond ses brebis et les</a:t>
            </a:r>
            <a:r>
              <a:rPr lang="fr-FR" sz="1400" dirty="0" smtClean="0">
                <a:solidFill>
                  <a:srgbClr val="FF0000"/>
                </a:solidFill>
              </a:rPr>
              <a:t> </a:t>
            </a:r>
            <a:r>
              <a:rPr lang="fr-FR" sz="1400" dirty="0" smtClean="0"/>
              <a:t>conduit vers une </a:t>
            </a:r>
            <a:r>
              <a:rPr lang="fr-FR" sz="1400" dirty="0"/>
              <a:t>herbe plus verte et plus </a:t>
            </a:r>
            <a:r>
              <a:rPr lang="fr-FR" sz="1400" dirty="0" smtClean="0"/>
              <a:t>abondante. </a:t>
            </a:r>
            <a:r>
              <a:rPr lang="fr-FR" sz="1400" dirty="0"/>
              <a:t>La Fête de la Transhumance permet aux visiteurs de partager cette </a:t>
            </a:r>
            <a:r>
              <a:rPr lang="fr-FR" sz="1400" dirty="0" smtClean="0"/>
              <a:t>tradition.</a:t>
            </a:r>
            <a:endParaRPr lang="fr-FR" sz="1400" b="1" dirty="0"/>
          </a:p>
          <a:p>
            <a:pPr marL="285750" indent="-285750">
              <a:buFont typeface="Wingdings" panose="05000000000000000000" pitchFamily="2" charset="2"/>
              <a:buChar char="Ø"/>
            </a:pPr>
            <a:endParaRPr lang="fr-FR" sz="1400" b="1"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968" y="3356992"/>
            <a:ext cx="1915518" cy="287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356992"/>
            <a:ext cx="2026057" cy="286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63524" y="3356992"/>
            <a:ext cx="2021282" cy="287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1760" y="3356992"/>
            <a:ext cx="1925986" cy="287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16318" y="6093296"/>
            <a:ext cx="3597460" cy="369332"/>
          </a:xfrm>
          <a:prstGeom prst="rect">
            <a:avLst/>
          </a:prstGeom>
        </p:spPr>
        <p:txBody>
          <a:bodyPr wrap="none">
            <a:spAutoFit/>
          </a:bodyPr>
          <a:lstStyle/>
          <a:p>
            <a:r>
              <a:rPr lang="fr-FR" sz="1100" dirty="0" smtClean="0"/>
              <a:t>Pour en savoir plus le site : </a:t>
            </a:r>
            <a:r>
              <a:rPr lang="fr-FR" sz="1100" dirty="0" smtClean="0">
                <a:hlinkClick r:id="rId9"/>
              </a:rPr>
              <a:t>http</a:t>
            </a:r>
            <a:r>
              <a:rPr lang="fr-FR" sz="1100" dirty="0">
                <a:hlinkClick r:id="rId9"/>
              </a:rPr>
              <a:t>://fete-transhumance.com</a:t>
            </a:r>
            <a:r>
              <a:rPr lang="fr-FR" dirty="0">
                <a:hlinkClick r:id="rId9"/>
              </a:rPr>
              <a:t>/</a:t>
            </a:r>
            <a:endParaRPr lang="fr-FR" dirty="0"/>
          </a:p>
        </p:txBody>
      </p:sp>
      <p:sp>
        <p:nvSpPr>
          <p:cNvPr id="5" name="Rectangle 4"/>
          <p:cNvSpPr/>
          <p:nvPr/>
        </p:nvSpPr>
        <p:spPr>
          <a:xfrm>
            <a:off x="318608" y="2756828"/>
            <a:ext cx="4572000" cy="600164"/>
          </a:xfrm>
          <a:prstGeom prst="rect">
            <a:avLst/>
          </a:prstGeom>
        </p:spPr>
        <p:txBody>
          <a:bodyPr>
            <a:spAutoFit/>
          </a:bodyPr>
          <a:lstStyle/>
          <a:p>
            <a:pPr marL="285750" indent="-285750">
              <a:buFont typeface="Wingdings" panose="05000000000000000000" pitchFamily="2" charset="2"/>
              <a:buChar char="v"/>
            </a:pPr>
            <a:r>
              <a:rPr lang="fr-FR" sz="1100" dirty="0" smtClean="0"/>
              <a:t>Vidéos : </a:t>
            </a:r>
            <a:r>
              <a:rPr lang="fr-FR" sz="1100" dirty="0" smtClean="0">
                <a:hlinkClick r:id="rId10"/>
              </a:rPr>
              <a:t>https</a:t>
            </a:r>
            <a:r>
              <a:rPr lang="fr-FR" sz="1100" dirty="0">
                <a:hlinkClick r:id="rId10"/>
              </a:rPr>
              <a:t>://</a:t>
            </a:r>
            <a:r>
              <a:rPr lang="fr-FR" sz="1100" dirty="0" smtClean="0">
                <a:hlinkClick r:id="rId10"/>
              </a:rPr>
              <a:t>www.youtube.com/watch?v=9LPzQD7LjQ4</a:t>
            </a:r>
            <a:endParaRPr lang="fr-FR" sz="1100" dirty="0" smtClean="0"/>
          </a:p>
          <a:p>
            <a:r>
              <a:rPr lang="fr-FR" sz="1100" dirty="0">
                <a:hlinkClick r:id="rId11"/>
              </a:rPr>
              <a:t>https://www.youtube.com/watch?v=jLozOC5-ffs</a:t>
            </a:r>
            <a:endParaRPr lang="fr-FR" sz="1100" dirty="0"/>
          </a:p>
          <a:p>
            <a:pPr marL="285750" indent="-285750">
              <a:buFont typeface="Wingdings" panose="05000000000000000000" pitchFamily="2" charset="2"/>
              <a:buChar char="v"/>
            </a:pPr>
            <a:endParaRPr lang="fr-FR" sz="1100" dirty="0"/>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65</a:t>
            </a:fld>
            <a:endParaRPr lang="fr-FR" dirty="0"/>
          </a:p>
        </p:txBody>
      </p:sp>
      <p:sp>
        <p:nvSpPr>
          <p:cNvPr id="13"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369958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utilisateur\Desktop\Stage c\DSC_521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52" y="811366"/>
            <a:ext cx="7920880" cy="528193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572000" y="6104329"/>
            <a:ext cx="4032448" cy="276999"/>
          </a:xfrm>
          <a:prstGeom prst="rect">
            <a:avLst/>
          </a:prstGeom>
          <a:noFill/>
        </p:spPr>
        <p:txBody>
          <a:bodyPr wrap="square" rtlCol="0">
            <a:spAutoFit/>
          </a:bodyPr>
          <a:lstStyle/>
          <a:p>
            <a:r>
              <a:rPr lang="fr-FR" sz="1200" dirty="0" smtClean="0"/>
              <a:t>Brebis pâturant dans un champ entre Die et </a:t>
            </a:r>
            <a:r>
              <a:rPr lang="fr-FR" sz="1200" dirty="0"/>
              <a:t>P</a:t>
            </a:r>
            <a:r>
              <a:rPr lang="fr-FR" sz="1200" dirty="0" smtClean="0"/>
              <a:t>onnet-st-Auban</a:t>
            </a:r>
            <a:endParaRPr lang="fr-FR" sz="12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66</a:t>
            </a:fld>
            <a:endParaRPr lang="fr-FR"/>
          </a:p>
        </p:txBody>
      </p:sp>
      <p:sp>
        <p:nvSpPr>
          <p:cNvPr id="7"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2908396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624" y="816967"/>
            <a:ext cx="3526543" cy="307777"/>
          </a:xfrm>
          <a:prstGeom prst="rect">
            <a:avLst/>
          </a:prstGeom>
        </p:spPr>
        <p:txBody>
          <a:bodyPr wrap="none">
            <a:spAutoFit/>
          </a:bodyPr>
          <a:lstStyle/>
          <a:p>
            <a:pPr marL="285750" indent="-285750">
              <a:buFont typeface="Wingdings" panose="05000000000000000000" pitchFamily="2" charset="2"/>
              <a:buChar char="Ø"/>
            </a:pPr>
            <a:r>
              <a:rPr lang="fr-FR" sz="1400" b="1" dirty="0"/>
              <a:t>Marchés les mercredis et samedis matins</a:t>
            </a:r>
          </a:p>
        </p:txBody>
      </p:sp>
      <p:sp>
        <p:nvSpPr>
          <p:cNvPr id="5" name="ZoneTexte 4"/>
          <p:cNvSpPr txBox="1"/>
          <p:nvPr/>
        </p:nvSpPr>
        <p:spPr>
          <a:xfrm>
            <a:off x="5580112" y="1412776"/>
            <a:ext cx="3463424" cy="3539430"/>
          </a:xfrm>
          <a:prstGeom prst="rect">
            <a:avLst/>
          </a:prstGeom>
          <a:noFill/>
        </p:spPr>
        <p:txBody>
          <a:bodyPr wrap="square" rtlCol="0">
            <a:spAutoFit/>
          </a:bodyPr>
          <a:lstStyle/>
          <a:p>
            <a:r>
              <a:rPr lang="fr-FR" sz="1400" dirty="0" smtClean="0"/>
              <a:t>C’est deux fois par semaine que se déroule le fameux marché de Die, sur la place de la République et sur la place du Marché, en plein cœur de la ville. Les produits locaux du Diois et plus largement de la vallée de la Drôme sont sur les étals et on peut même voir certains producteurs ardéchois et savoyards. Les parfums, couleurs et saveurs se mélangent harmonieusement, et l’animation, voire l’effervescence sont au rendez-vous. </a:t>
            </a:r>
          </a:p>
          <a:p>
            <a:r>
              <a:rPr lang="fr-FR" sz="1400" dirty="0" smtClean="0"/>
              <a:t>On remarque la nette présence des produits certifiés AB, AOC par le label BIO européen, et bien d’autres produits encore provenant d’agricultures non conventionnelles, comme par exemple de la permaculture. </a:t>
            </a:r>
            <a:endParaRPr lang="fr-FR" sz="1400" dirty="0"/>
          </a:p>
        </p:txBody>
      </p:sp>
      <p:pic>
        <p:nvPicPr>
          <p:cNvPr id="34818" name="Picture 2" descr="C:\Users\utilisateur\Desktop\Stage c\DSC_4864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5536" y="1507933"/>
            <a:ext cx="5040560" cy="336122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67</a:t>
            </a:fld>
            <a:endParaRPr lang="fr-FR"/>
          </a:p>
        </p:txBody>
      </p:sp>
      <p:sp>
        <p:nvSpPr>
          <p:cNvPr id="10" name="Titre 1"/>
          <p:cNvSpPr txBox="1">
            <a:spLocks/>
          </p:cNvSpPr>
          <p:nvPr/>
        </p:nvSpPr>
        <p:spPr>
          <a:xfrm>
            <a:off x="0" y="-5663"/>
            <a:ext cx="5076056" cy="8423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smtClean="0">
                <a:solidFill>
                  <a:srgbClr val="000066"/>
                </a:solidFill>
              </a:rPr>
              <a:t>d. Le tissu socio-économique</a:t>
            </a:r>
            <a:endParaRPr lang="fr-FR" sz="3200" dirty="0">
              <a:solidFill>
                <a:srgbClr val="000066"/>
              </a:solidFill>
            </a:endParaRPr>
          </a:p>
        </p:txBody>
      </p:sp>
    </p:spTree>
    <p:extLst>
      <p:ext uri="{BB962C8B-B14F-4D97-AF65-F5344CB8AC3E}">
        <p14:creationId xmlns:p14="http://schemas.microsoft.com/office/powerpoint/2010/main" val="42820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9" name="Picture 15" descr="C:\Users\utilisateur\Desktop\Stage c\DSC_4840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512" y="404664"/>
            <a:ext cx="43189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descr="C:\Users\utilisateur\Desktop\Stage c\DSC_484211.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44008" y="404664"/>
            <a:ext cx="431890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6882" name="Picture 18" descr="C:\Users\utilisateur\Desktop\Stage c\DSC_48351.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3614238"/>
            <a:ext cx="4318904"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6883" name="Picture 19" descr="C:\Users\utilisateur\Desktop\Stage c\DSC_48441.jpg"/>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44009" y="3614238"/>
            <a:ext cx="4318899" cy="2880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668344" y="3356992"/>
            <a:ext cx="1296144" cy="369332"/>
          </a:xfrm>
          <a:prstGeom prst="rect">
            <a:avLst/>
          </a:prstGeom>
          <a:noFill/>
        </p:spPr>
        <p:txBody>
          <a:bodyPr wrap="square" rtlCol="0">
            <a:spAutoFit/>
          </a:bodyPr>
          <a:lstStyle/>
          <a:p>
            <a:endParaRPr lang="fr-FR" dirty="0"/>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68</a:t>
            </a:fld>
            <a:endParaRPr lang="fr-FR"/>
          </a:p>
        </p:txBody>
      </p:sp>
    </p:spTree>
    <p:extLst>
      <p:ext uri="{BB962C8B-B14F-4D97-AF65-F5344CB8AC3E}">
        <p14:creationId xmlns:p14="http://schemas.microsoft.com/office/powerpoint/2010/main" val="394227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1519" y="404664"/>
            <a:ext cx="4316774"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descr="C:\Users\utilisateur\Desktop\Stage c\DSC_48431.jpg"/>
          <p:cNvPicPr>
            <a:picLocks noChangeAspect="1" noChangeArrowheads="1"/>
          </p:cNvPicPr>
          <p:nvPr/>
        </p:nvPicPr>
        <p:blipFill rotWithShape="1">
          <a:blip r:embed="rId5">
            <a:extLst>
              <a:ext uri="{28A0092B-C50C-407E-A947-70E740481C1C}">
                <a14:useLocalDpi xmlns:a14="http://schemas.microsoft.com/office/drawing/2010/main" val="0"/>
              </a:ext>
            </a:extLst>
          </a:blip>
          <a:srcRect l="7713" t="15979" r="3026"/>
          <a:stretch/>
        </p:blipFill>
        <p:spPr bwMode="auto">
          <a:xfrm>
            <a:off x="4716016" y="3532715"/>
            <a:ext cx="4248473" cy="2886479"/>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C:\Users\utilisateur\Desktop\Stage c\DSC_49001.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12656" y="404664"/>
            <a:ext cx="4318902"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9" descr="C:\Users\utilisateur\Desktop\Stage c\DSC_4837.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1520" y="3566857"/>
            <a:ext cx="4328617" cy="2886479"/>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69</a:t>
            </a:fld>
            <a:endParaRPr lang="fr-FR"/>
          </a:p>
        </p:txBody>
      </p:sp>
    </p:spTree>
    <p:extLst>
      <p:ext uri="{BB962C8B-B14F-4D97-AF65-F5344CB8AC3E}">
        <p14:creationId xmlns:p14="http://schemas.microsoft.com/office/powerpoint/2010/main" val="2903775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512" y="274638"/>
            <a:ext cx="3821006" cy="922114"/>
          </a:xfrm>
        </p:spPr>
        <p:txBody>
          <a:bodyPr>
            <a:noAutofit/>
          </a:bodyPr>
          <a:lstStyle/>
          <a:p>
            <a:pPr lvl="0"/>
            <a:r>
              <a:rPr lang="fr-FR" b="1" dirty="0" smtClean="0">
                <a:solidFill>
                  <a:srgbClr val="0000FF"/>
                </a:solidFill>
              </a:rPr>
              <a:t>I.	</a:t>
            </a:r>
            <a:r>
              <a:rPr lang="fr-FR" b="1" u="sng" dirty="0" smtClean="0">
                <a:solidFill>
                  <a:srgbClr val="0000FF"/>
                </a:solidFill>
              </a:rPr>
              <a:t>La Drôme</a:t>
            </a:r>
            <a:endParaRPr lang="fr-FR" dirty="0">
              <a:solidFill>
                <a:srgbClr val="0000FF"/>
              </a:solidFill>
            </a:endParaRPr>
          </a:p>
        </p:txBody>
      </p:sp>
      <p:pic>
        <p:nvPicPr>
          <p:cNvPr id="5" name="Image 4" descr="Résultat de recherche d'images pour &quot;drôme&quot;"/>
          <p:cNvPicPr/>
          <p:nvPr/>
        </p:nvPicPr>
        <p:blipFill>
          <a:blip r:embed="rId2">
            <a:extLst>
              <a:ext uri="{28A0092B-C50C-407E-A947-70E740481C1C}">
                <a14:useLocalDpi xmlns:a14="http://schemas.microsoft.com/office/drawing/2010/main" val="0"/>
              </a:ext>
            </a:extLst>
          </a:blip>
          <a:srcRect/>
          <a:stretch>
            <a:fillRect/>
          </a:stretch>
        </p:blipFill>
        <p:spPr bwMode="auto">
          <a:xfrm>
            <a:off x="6054799" y="1412776"/>
            <a:ext cx="2333625" cy="2333625"/>
          </a:xfrm>
          <a:prstGeom prst="rect">
            <a:avLst/>
          </a:prstGeom>
          <a:noFill/>
          <a:ln>
            <a:noFill/>
          </a:ln>
        </p:spPr>
      </p:pic>
      <p:pic>
        <p:nvPicPr>
          <p:cNvPr id="6" name="Image 5" descr="Résultat de recherche d'images pour &quot;drôme&quot;"/>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13758"/>
            <a:ext cx="2228850" cy="2447290"/>
          </a:xfrm>
          <a:prstGeom prst="rect">
            <a:avLst/>
          </a:prstGeom>
          <a:noFill/>
          <a:ln>
            <a:noFill/>
          </a:ln>
        </p:spPr>
      </p:pic>
      <p:pic>
        <p:nvPicPr>
          <p:cNvPr id="7" name="Image 6" descr="Image associé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3389538"/>
            <a:ext cx="3588876" cy="3371458"/>
          </a:xfrm>
          <a:prstGeom prst="rect">
            <a:avLst/>
          </a:prstGeom>
          <a:noFill/>
          <a:ln>
            <a:noFill/>
          </a:ln>
        </p:spPr>
      </p:pic>
      <p:sp>
        <p:nvSpPr>
          <p:cNvPr id="8"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7</a:t>
            </a:fld>
            <a:endParaRPr lang="fr-FR"/>
          </a:p>
        </p:txBody>
      </p:sp>
    </p:spTree>
    <p:extLst>
      <p:ext uri="{BB962C8B-B14F-4D97-AF65-F5344CB8AC3E}">
        <p14:creationId xmlns:p14="http://schemas.microsoft.com/office/powerpoint/2010/main" val="86806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816967"/>
            <a:ext cx="2035685" cy="307777"/>
          </a:xfrm>
          <a:prstGeom prst="rect">
            <a:avLst/>
          </a:prstGeom>
        </p:spPr>
        <p:txBody>
          <a:bodyPr wrap="none">
            <a:spAutoFit/>
          </a:bodyPr>
          <a:lstStyle/>
          <a:p>
            <a:pPr marL="285750" indent="-285750">
              <a:buFont typeface="Wingdings" panose="05000000000000000000" pitchFamily="2" charset="2"/>
              <a:buChar char="Ø"/>
            </a:pPr>
            <a:r>
              <a:rPr lang="fr-FR" sz="1400" b="1" dirty="0"/>
              <a:t>Les vendredis de Die </a:t>
            </a:r>
          </a:p>
        </p:txBody>
      </p:sp>
      <p:sp>
        <p:nvSpPr>
          <p:cNvPr id="4" name="Rectangle 3"/>
          <p:cNvSpPr/>
          <p:nvPr/>
        </p:nvSpPr>
        <p:spPr>
          <a:xfrm>
            <a:off x="1296144" y="6093296"/>
            <a:ext cx="4572000" cy="261610"/>
          </a:xfrm>
          <a:prstGeom prst="rect">
            <a:avLst/>
          </a:prstGeom>
        </p:spPr>
        <p:txBody>
          <a:bodyPr>
            <a:spAutoFit/>
          </a:bodyPr>
          <a:lstStyle/>
          <a:p>
            <a:r>
              <a:rPr lang="fr-FR" sz="1100" dirty="0" smtClean="0">
                <a:hlinkClick r:id="rId2"/>
              </a:rPr>
              <a:t>http</a:t>
            </a:r>
            <a:r>
              <a:rPr lang="fr-FR" sz="1100" dirty="0">
                <a:hlinkClick r:id="rId2"/>
              </a:rPr>
              <a:t>://www.mairie-die.fr/Vendredis-de-Die-2017.html</a:t>
            </a:r>
            <a:endParaRPr lang="fr-FR" sz="1100" dirty="0"/>
          </a:p>
        </p:txBody>
      </p:sp>
      <p:sp>
        <p:nvSpPr>
          <p:cNvPr id="5" name="ZoneTexte 4"/>
          <p:cNvSpPr txBox="1"/>
          <p:nvPr/>
        </p:nvSpPr>
        <p:spPr>
          <a:xfrm>
            <a:off x="467544" y="1195616"/>
            <a:ext cx="3240360" cy="1815882"/>
          </a:xfrm>
          <a:prstGeom prst="rect">
            <a:avLst/>
          </a:prstGeom>
          <a:noFill/>
        </p:spPr>
        <p:txBody>
          <a:bodyPr wrap="square" rtlCol="0">
            <a:spAutoFit/>
          </a:bodyPr>
          <a:lstStyle/>
          <a:p>
            <a:r>
              <a:rPr lang="fr-FR" sz="1400" dirty="0" smtClean="0"/>
              <a:t>Les » vendredis de Die » est une manifestation hebdomadaire durant les mois de juillet et août. </a:t>
            </a:r>
            <a:r>
              <a:rPr lang="fr-FR" sz="1400" dirty="0"/>
              <a:t>S</a:t>
            </a:r>
            <a:r>
              <a:rPr lang="fr-FR" sz="1400" dirty="0" smtClean="0"/>
              <a:t>e donnent rendez-vous artistes et artisans, sur le marché des créateurs. On peut écouter en plusieurs endroits de la ville (scènes, cafés et bars) des musiciens aux styles musicaux divers.</a:t>
            </a:r>
          </a:p>
        </p:txBody>
      </p:sp>
      <p:pic>
        <p:nvPicPr>
          <p:cNvPr id="51203" name="Picture 3" descr="C:\Users\utilisateur\Desktop\Stage c\IMG_20170826_14070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0994" t="11219" r="10942" b="12472"/>
          <a:stretch/>
        </p:blipFill>
        <p:spPr bwMode="auto">
          <a:xfrm rot="5400000">
            <a:off x="4118948" y="1240796"/>
            <a:ext cx="4532219" cy="446718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79512" y="6097764"/>
            <a:ext cx="1800200" cy="261610"/>
          </a:xfrm>
          <a:prstGeom prst="rect">
            <a:avLst/>
          </a:prstGeom>
          <a:noFill/>
        </p:spPr>
        <p:txBody>
          <a:bodyPr wrap="square" rtlCol="0">
            <a:spAutoFit/>
          </a:bodyPr>
          <a:lstStyle/>
          <a:p>
            <a:pPr marL="171450" indent="-171450">
              <a:buFont typeface="Wingdings" panose="05000000000000000000" pitchFamily="2" charset="2"/>
              <a:buChar char="v"/>
            </a:pPr>
            <a:r>
              <a:rPr lang="fr-FR" sz="1100" dirty="0" smtClean="0"/>
              <a:t>Le programme : </a:t>
            </a:r>
            <a:endParaRPr lang="fr-FR" sz="1100" dirty="0"/>
          </a:p>
        </p:txBody>
      </p:sp>
      <p:pic>
        <p:nvPicPr>
          <p:cNvPr id="51204" name="Picture 4" descr="C:\Users\utilisateur\Desktop\Stage c\DSC_43701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9572" y="3356992"/>
            <a:ext cx="3574355" cy="2383508"/>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70</a:t>
            </a:fld>
            <a:endParaRPr lang="fr-FR"/>
          </a:p>
        </p:txBody>
      </p:sp>
      <p:sp>
        <p:nvSpPr>
          <p:cNvPr id="11"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47710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764704"/>
            <a:ext cx="4438568" cy="523220"/>
          </a:xfrm>
          <a:prstGeom prst="rect">
            <a:avLst/>
          </a:prstGeom>
        </p:spPr>
        <p:txBody>
          <a:bodyPr wrap="square">
            <a:spAutoFit/>
          </a:bodyPr>
          <a:lstStyle/>
          <a:p>
            <a:pPr marL="285750" indent="-285750">
              <a:buFont typeface="Wingdings" panose="05000000000000000000" pitchFamily="2" charset="2"/>
              <a:buChar char="Ø"/>
            </a:pPr>
            <a:r>
              <a:rPr lang="fr-FR" sz="1400" b="1" dirty="0" smtClean="0"/>
              <a:t>Fête </a:t>
            </a:r>
            <a:r>
              <a:rPr lang="fr-FR" sz="1400" b="1" dirty="0"/>
              <a:t>Romaine de la Drôme en Pays Diois : le dernier week-end de juillet</a:t>
            </a:r>
          </a:p>
        </p:txBody>
      </p:sp>
      <p:sp>
        <p:nvSpPr>
          <p:cNvPr id="5" name="Rectangle 4"/>
          <p:cNvSpPr/>
          <p:nvPr/>
        </p:nvSpPr>
        <p:spPr>
          <a:xfrm>
            <a:off x="5004048" y="5301208"/>
            <a:ext cx="4032448" cy="769441"/>
          </a:xfrm>
          <a:prstGeom prst="rect">
            <a:avLst/>
          </a:prstGeom>
        </p:spPr>
        <p:txBody>
          <a:bodyPr wrap="square">
            <a:spAutoFit/>
          </a:bodyPr>
          <a:lstStyle/>
          <a:p>
            <a:pPr marL="285750" indent="-285750" fontAlgn="ctr">
              <a:buFont typeface="Wingdings" panose="05000000000000000000" pitchFamily="2" charset="2"/>
              <a:buChar char="v"/>
            </a:pPr>
            <a:r>
              <a:rPr lang="fr-FR" sz="1100" dirty="0" smtClean="0"/>
              <a:t>Lien : </a:t>
            </a:r>
            <a:r>
              <a:rPr lang="fr-FR" sz="1100" dirty="0" smtClean="0">
                <a:hlinkClick r:id="rId2"/>
              </a:rPr>
              <a:t>www.dea-augusta.com/fete-romaine-de-die</a:t>
            </a:r>
            <a:endParaRPr lang="fr-FR" sz="1100" dirty="0"/>
          </a:p>
          <a:p>
            <a:pPr marL="285750" indent="-285750">
              <a:buFont typeface="Wingdings" panose="05000000000000000000" pitchFamily="2" charset="2"/>
              <a:buChar char="v"/>
            </a:pPr>
            <a:r>
              <a:rPr lang="fr-FR" sz="1100" dirty="0" smtClean="0"/>
              <a:t>Photos : </a:t>
            </a:r>
            <a:r>
              <a:rPr lang="fr-FR" sz="1100" dirty="0" smtClean="0">
                <a:hlinkClick r:id="rId3"/>
              </a:rPr>
              <a:t>https</a:t>
            </a:r>
            <a:r>
              <a:rPr lang="fr-FR" sz="1100" dirty="0">
                <a:hlinkClick r:id="rId3"/>
              </a:rPr>
              <a:t>://</a:t>
            </a:r>
            <a:r>
              <a:rPr lang="fr-FR" sz="1100" dirty="0" smtClean="0">
                <a:hlinkClick r:id="rId3"/>
              </a:rPr>
              <a:t>www.youtube.com/watch?v=h7pwE1iKCK</a:t>
            </a:r>
            <a:endParaRPr lang="fr-FR" sz="1100" dirty="0" smtClean="0"/>
          </a:p>
          <a:p>
            <a:pPr marL="285750" indent="-285750">
              <a:buFont typeface="Wingdings" panose="05000000000000000000" pitchFamily="2" charset="2"/>
              <a:buChar char="v"/>
            </a:pPr>
            <a:r>
              <a:rPr lang="fr-FR" sz="1100" dirty="0"/>
              <a:t>Autres événements : </a:t>
            </a:r>
            <a:r>
              <a:rPr lang="fr-FR" sz="1100" dirty="0">
                <a:hlinkClick r:id="rId4"/>
              </a:rPr>
              <a:t>http://</a:t>
            </a:r>
            <a:r>
              <a:rPr lang="fr-FR" sz="1100" dirty="0" smtClean="0">
                <a:hlinkClick r:id="rId4"/>
              </a:rPr>
              <a:t>www.diois-tourisme.com/liste-des-actualites.html</a:t>
            </a:r>
            <a:endParaRPr lang="fr-FR" sz="1100" dirty="0"/>
          </a:p>
        </p:txBody>
      </p:sp>
      <p:pic>
        <p:nvPicPr>
          <p:cNvPr id="52229" name="Picture 5" descr="C:\Users\utilisateur\Desktop\Stage c\IMG_20170825_134549.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4058" t="16357" r="9906" b="12675"/>
          <a:stretch/>
        </p:blipFill>
        <p:spPr bwMode="auto">
          <a:xfrm rot="5400000">
            <a:off x="2206538" y="3511811"/>
            <a:ext cx="2952326" cy="2066629"/>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C:\Users\utilisateur\Desktop\Stage c\IMG_20170825_134940.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5414" t="7146" r="3342" b="5850"/>
          <a:stretch/>
        </p:blipFill>
        <p:spPr bwMode="auto">
          <a:xfrm rot="5400000">
            <a:off x="-42602" y="3494918"/>
            <a:ext cx="2945943" cy="21067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520" y="1324506"/>
            <a:ext cx="8568952" cy="1600438"/>
          </a:xfrm>
          <a:prstGeom prst="rect">
            <a:avLst/>
          </a:prstGeom>
        </p:spPr>
        <p:txBody>
          <a:bodyPr wrap="square">
            <a:spAutoFit/>
          </a:bodyPr>
          <a:lstStyle/>
          <a:p>
            <a:r>
              <a:rPr lang="fr-FR" sz="1400" dirty="0" smtClean="0"/>
              <a:t>Durant tout le week-end, la cité de Die va se plonger dans l'Histoire pour reprendre son nom Antique de DEA AUGUSTA.</a:t>
            </a:r>
          </a:p>
          <a:p>
            <a:r>
              <a:rPr lang="fr-FR" sz="1400" dirty="0" smtClean="0"/>
              <a:t>Deux camps vont être installés, vous allez pouvoir vous plonger dans la vie de cette époque, voir les techniques de combats, tenter d'atteindre une cible avec l'arc ou le scorpion, découvrir l'équipement militaire du Légionnaire Romain et du Guerrier Gaulois, découvrir le maquillage et les coquetteries des Romaines, déguster le repas payant du samedi soir (cochon à la broche), venir vous déhancher lors des deux bals gratuits (vendredi soir et samedi soir), assister à l'embrasement de la Porte Saint Marcel le vendredi soir et bien d'autres surprises pour petits et grands.</a:t>
            </a:r>
            <a:endParaRPr lang="fr-FR" sz="1400" dirty="0"/>
          </a:p>
        </p:txBody>
      </p:sp>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71</a:t>
            </a:fld>
            <a:endParaRPr lang="fr-FR"/>
          </a:p>
        </p:txBody>
      </p:sp>
      <p:sp>
        <p:nvSpPr>
          <p:cNvPr id="11"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26098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1840" y="6372036"/>
            <a:ext cx="1420582" cy="369332"/>
          </a:xfrm>
          <a:prstGeom prst="rect">
            <a:avLst/>
          </a:prstGeom>
        </p:spPr>
        <p:txBody>
          <a:bodyPr wrap="none">
            <a:spAutoFit/>
          </a:bodyPr>
          <a:lstStyle/>
          <a:p>
            <a:r>
              <a:rPr lang="fr-FR" sz="1100" dirty="0">
                <a:hlinkClick r:id="rId2"/>
              </a:rPr>
              <a:t>http://www.rdwa.fr</a:t>
            </a:r>
            <a:r>
              <a:rPr lang="fr-FR" dirty="0" smtClean="0">
                <a:hlinkClick r:id="rId2"/>
              </a:rPr>
              <a:t>/</a:t>
            </a:r>
            <a:endParaRPr lang="fr-FR" dirty="0"/>
          </a:p>
        </p:txBody>
      </p:sp>
      <p:pic>
        <p:nvPicPr>
          <p:cNvPr id="778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68" y="3789040"/>
            <a:ext cx="244827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7544" y="683404"/>
            <a:ext cx="6192688" cy="369332"/>
          </a:xfrm>
          <a:prstGeom prst="rect">
            <a:avLst/>
          </a:prstGeom>
          <a:noFill/>
        </p:spPr>
        <p:txBody>
          <a:bodyPr wrap="square" rtlCol="0">
            <a:spAutoFit/>
          </a:bodyPr>
          <a:lstStyle/>
          <a:p>
            <a:r>
              <a:rPr lang="fr-FR" b="1" dirty="0" smtClean="0"/>
              <a:t>6. Journal, radio et site internet local</a:t>
            </a:r>
          </a:p>
        </p:txBody>
      </p:sp>
      <p:sp>
        <p:nvSpPr>
          <p:cNvPr id="6" name="ZoneTexte 5"/>
          <p:cNvSpPr txBox="1"/>
          <p:nvPr/>
        </p:nvSpPr>
        <p:spPr>
          <a:xfrm>
            <a:off x="555978" y="1087868"/>
            <a:ext cx="7992888" cy="307777"/>
          </a:xfrm>
          <a:prstGeom prst="rect">
            <a:avLst/>
          </a:prstGeom>
          <a:noFill/>
        </p:spPr>
        <p:txBody>
          <a:bodyPr wrap="square" rtlCol="0">
            <a:spAutoFit/>
          </a:bodyPr>
          <a:lstStyle/>
          <a:p>
            <a:r>
              <a:rPr lang="fr-FR" sz="1400" dirty="0" smtClean="0"/>
              <a:t>La commune de Die possède  deux médias : un journal et une radio.</a:t>
            </a:r>
            <a:endParaRPr lang="fr-FR" sz="1400" dirty="0"/>
          </a:p>
        </p:txBody>
      </p:sp>
      <p:sp>
        <p:nvSpPr>
          <p:cNvPr id="7" name="ZoneTexte 6"/>
          <p:cNvSpPr txBox="1"/>
          <p:nvPr/>
        </p:nvSpPr>
        <p:spPr>
          <a:xfrm>
            <a:off x="2051720" y="6237312"/>
            <a:ext cx="2520280" cy="276999"/>
          </a:xfrm>
          <a:prstGeom prst="rect">
            <a:avLst/>
          </a:prstGeom>
          <a:noFill/>
        </p:spPr>
        <p:txBody>
          <a:bodyPr wrap="square" rtlCol="0">
            <a:spAutoFit/>
          </a:bodyPr>
          <a:lstStyle/>
          <a:p>
            <a:r>
              <a:rPr lang="fr-FR" sz="1200" dirty="0" smtClean="0"/>
              <a:t>La radio locale</a:t>
            </a:r>
            <a:endParaRPr lang="fr-FR" sz="1200" dirty="0"/>
          </a:p>
        </p:txBody>
      </p:sp>
      <p:pic>
        <p:nvPicPr>
          <p:cNvPr id="77827" name="Picture 3" descr="C:\Users\utilisateur\Desktop\Stage c\DSC_4908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3666" y="1549534"/>
            <a:ext cx="2880997" cy="19211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7"/>
          </p:cNvPr>
          <p:cNvSpPr/>
          <p:nvPr/>
        </p:nvSpPr>
        <p:spPr>
          <a:xfrm>
            <a:off x="3131840" y="3455422"/>
            <a:ext cx="2140330" cy="261610"/>
          </a:xfrm>
          <a:prstGeom prst="rect">
            <a:avLst/>
          </a:prstGeom>
        </p:spPr>
        <p:txBody>
          <a:bodyPr wrap="none">
            <a:spAutoFit/>
          </a:bodyPr>
          <a:lstStyle/>
          <a:p>
            <a:r>
              <a:rPr lang="fr-FR" sz="1100" dirty="0">
                <a:hlinkClick r:id="rId7"/>
              </a:rPr>
              <a:t>https://journaldudiois.jimdo.com/</a:t>
            </a:r>
            <a:endParaRPr lang="fr-FR" sz="1100" dirty="0"/>
          </a:p>
        </p:txBody>
      </p:sp>
      <p:sp>
        <p:nvSpPr>
          <p:cNvPr id="9" name="ZoneTexte 8"/>
          <p:cNvSpPr txBox="1"/>
          <p:nvPr/>
        </p:nvSpPr>
        <p:spPr>
          <a:xfrm>
            <a:off x="2225756" y="3470687"/>
            <a:ext cx="1482148" cy="276999"/>
          </a:xfrm>
          <a:prstGeom prst="rect">
            <a:avLst/>
          </a:prstGeom>
          <a:noFill/>
        </p:spPr>
        <p:txBody>
          <a:bodyPr wrap="square" rtlCol="0">
            <a:spAutoFit/>
          </a:bodyPr>
          <a:lstStyle/>
          <a:p>
            <a:r>
              <a:rPr lang="fr-FR" sz="1200" dirty="0" smtClean="0"/>
              <a:t>Journal local</a:t>
            </a:r>
            <a:endParaRPr lang="fr-FR" sz="1200" dirty="0"/>
          </a:p>
        </p:txBody>
      </p:sp>
      <p:sp>
        <p:nvSpPr>
          <p:cNvPr id="2" name="Rectangle 1"/>
          <p:cNvSpPr/>
          <p:nvPr/>
        </p:nvSpPr>
        <p:spPr>
          <a:xfrm>
            <a:off x="4984132" y="4115888"/>
            <a:ext cx="3352200" cy="261610"/>
          </a:xfrm>
          <a:prstGeom prst="rect">
            <a:avLst/>
          </a:prstGeom>
        </p:spPr>
        <p:txBody>
          <a:bodyPr wrap="none">
            <a:spAutoFit/>
          </a:bodyPr>
          <a:lstStyle/>
          <a:p>
            <a:r>
              <a:rPr lang="fr-FR" sz="1100" dirty="0" smtClean="0"/>
              <a:t>Site très intéressant : </a:t>
            </a:r>
            <a:r>
              <a:rPr lang="fr-FR" sz="1100" dirty="0"/>
              <a:t>​ ​</a:t>
            </a:r>
            <a:r>
              <a:rPr lang="fr-FR" sz="1100" dirty="0">
                <a:hlinkClick r:id="rId8"/>
              </a:rPr>
              <a:t>http://mediascitoyens-diois.info/</a:t>
            </a:r>
            <a:endParaRPr lang="fr-FR" sz="1100" dirty="0"/>
          </a:p>
        </p:txBody>
      </p:sp>
      <p:sp>
        <p:nvSpPr>
          <p:cNvPr id="11"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5" name="Espace réservé du pied de page 4"/>
          <p:cNvSpPr>
            <a:spLocks noGrp="1"/>
          </p:cNvSpPr>
          <p:nvPr>
            <p:ph type="ftr" sz="quarter" idx="11"/>
          </p:nvPr>
        </p:nvSpPr>
        <p:spPr>
          <a:xfrm>
            <a:off x="3124200" y="6376243"/>
            <a:ext cx="2895600" cy="365125"/>
          </a:xfrm>
        </p:spPr>
        <p:txBody>
          <a:bodyPr/>
          <a:lstStyle/>
          <a:p>
            <a:r>
              <a:rPr lang="fr-FR" smtClean="0"/>
              <a:t>Crédit Photo - © César MONDOU</a:t>
            </a:r>
            <a:endParaRPr lang="fr-FR"/>
          </a:p>
        </p:txBody>
      </p:sp>
      <p:sp>
        <p:nvSpPr>
          <p:cNvPr id="10" name="Espace réservé du numéro de diapositive 9"/>
          <p:cNvSpPr>
            <a:spLocks noGrp="1"/>
          </p:cNvSpPr>
          <p:nvPr>
            <p:ph type="sldNum" sz="quarter" idx="12"/>
          </p:nvPr>
        </p:nvSpPr>
        <p:spPr/>
        <p:txBody>
          <a:bodyPr/>
          <a:lstStyle/>
          <a:p>
            <a:fld id="{97C0D9E2-4B4D-4793-9541-2F7B162482D3}" type="slidenum">
              <a:rPr lang="fr-FR" smtClean="0"/>
              <a:t>72</a:t>
            </a:fld>
            <a:endParaRPr lang="fr-FR"/>
          </a:p>
        </p:txBody>
      </p:sp>
      <p:sp>
        <p:nvSpPr>
          <p:cNvPr id="14"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1996742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tilisateur\Desktop\Stage c\DSC_4520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7544" y="752096"/>
            <a:ext cx="8136904" cy="542598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292080" y="6165304"/>
            <a:ext cx="4896544" cy="276999"/>
          </a:xfrm>
          <a:prstGeom prst="rect">
            <a:avLst/>
          </a:prstGeom>
          <a:noFill/>
        </p:spPr>
        <p:txBody>
          <a:bodyPr wrap="square" rtlCol="0">
            <a:spAutoFit/>
          </a:bodyPr>
          <a:lstStyle/>
          <a:p>
            <a:r>
              <a:rPr lang="fr-FR" sz="1200" dirty="0" smtClean="0"/>
              <a:t>Sortie de Die, en route pour Ponnet-et-Saint-Auban</a:t>
            </a:r>
            <a:endParaRPr lang="fr-FR" sz="12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73</a:t>
            </a:fld>
            <a:endParaRPr lang="fr-FR"/>
          </a:p>
        </p:txBody>
      </p:sp>
      <p:sp>
        <p:nvSpPr>
          <p:cNvPr id="8" name="Titre 1"/>
          <p:cNvSpPr>
            <a:spLocks noGrp="1"/>
          </p:cNvSpPr>
          <p:nvPr>
            <p:ph type="title"/>
          </p:nvPr>
        </p:nvSpPr>
        <p:spPr>
          <a:xfrm>
            <a:off x="0" y="-5663"/>
            <a:ext cx="5076056" cy="842375"/>
          </a:xfrm>
        </p:spPr>
        <p:txBody>
          <a:bodyPr>
            <a:normAutofit/>
          </a:bodyPr>
          <a:lstStyle/>
          <a:p>
            <a:r>
              <a:rPr lang="fr-FR" sz="3200" b="1" dirty="0" smtClean="0">
                <a:solidFill>
                  <a:srgbClr val="000066"/>
                </a:solidFill>
              </a:rPr>
              <a:t>d</a:t>
            </a:r>
            <a:r>
              <a:rPr lang="fr-FR" sz="3200" b="1" dirty="0">
                <a:solidFill>
                  <a:srgbClr val="000066"/>
                </a:solidFill>
              </a:rPr>
              <a:t>. Le tissu socio-économique</a:t>
            </a:r>
            <a:endParaRPr lang="fr-FR" sz="3200" dirty="0">
              <a:solidFill>
                <a:srgbClr val="000066"/>
              </a:solidFill>
            </a:endParaRPr>
          </a:p>
        </p:txBody>
      </p:sp>
    </p:spTree>
    <p:extLst>
      <p:ext uri="{BB962C8B-B14F-4D97-AF65-F5344CB8AC3E}">
        <p14:creationId xmlns:p14="http://schemas.microsoft.com/office/powerpoint/2010/main" val="379564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58613" y="476672"/>
            <a:ext cx="1874185" cy="584775"/>
          </a:xfrm>
          <a:prstGeom prst="rect">
            <a:avLst/>
          </a:prstGeom>
          <a:noFill/>
        </p:spPr>
        <p:txBody>
          <a:bodyPr wrap="square" rtlCol="0">
            <a:spAutoFit/>
          </a:bodyPr>
          <a:lstStyle/>
          <a:p>
            <a:r>
              <a:rPr lang="fr-FR" sz="3200" b="1" dirty="0" smtClean="0">
                <a:solidFill>
                  <a:srgbClr val="000066"/>
                </a:solidFill>
              </a:rPr>
              <a:t>e. Bonus</a:t>
            </a:r>
            <a:endParaRPr lang="fr-FR" sz="3200" b="1" dirty="0">
              <a:solidFill>
                <a:srgbClr val="000066"/>
              </a:solidFill>
            </a:endParaRPr>
          </a:p>
        </p:txBody>
      </p:sp>
      <p:pic>
        <p:nvPicPr>
          <p:cNvPr id="5632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7839" t="21625" r="12567" b="22889"/>
          <a:stretch/>
        </p:blipFill>
        <p:spPr bwMode="auto">
          <a:xfrm>
            <a:off x="971601" y="1672305"/>
            <a:ext cx="2869314" cy="226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2290" t="14690" r="21327" b="19875"/>
          <a:stretch/>
        </p:blipFill>
        <p:spPr bwMode="auto">
          <a:xfrm>
            <a:off x="5076056" y="1660415"/>
            <a:ext cx="2880320" cy="228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203848" y="4293096"/>
            <a:ext cx="1244893" cy="276999"/>
          </a:xfrm>
          <a:prstGeom prst="rect">
            <a:avLst/>
          </a:prstGeom>
          <a:noFill/>
        </p:spPr>
        <p:txBody>
          <a:bodyPr wrap="none" rtlCol="0">
            <a:spAutoFit/>
          </a:bodyPr>
          <a:lstStyle/>
          <a:p>
            <a:r>
              <a:rPr lang="fr-FR" sz="1200" dirty="0" smtClean="0"/>
              <a:t>Trajet en voiture </a:t>
            </a:r>
            <a:endParaRPr lang="fr-FR" dirty="0"/>
          </a:p>
        </p:txBody>
      </p:sp>
      <p:sp>
        <p:nvSpPr>
          <p:cNvPr id="5" name="Rectangle 4"/>
          <p:cNvSpPr/>
          <p:nvPr/>
        </p:nvSpPr>
        <p:spPr>
          <a:xfrm>
            <a:off x="7164288" y="3933056"/>
            <a:ext cx="943913" cy="276999"/>
          </a:xfrm>
          <a:prstGeom prst="rect">
            <a:avLst/>
          </a:prstGeom>
        </p:spPr>
        <p:txBody>
          <a:bodyPr wrap="none">
            <a:spAutoFit/>
          </a:bodyPr>
          <a:lstStyle/>
          <a:p>
            <a:r>
              <a:rPr lang="fr-FR" sz="1200" dirty="0" smtClean="0"/>
              <a:t>Trajet à vélo</a:t>
            </a:r>
          </a:p>
        </p:txBody>
      </p:sp>
      <p:pic>
        <p:nvPicPr>
          <p:cNvPr id="5632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8164" t="15376" r="7858" b="6250"/>
          <a:stretch/>
        </p:blipFill>
        <p:spPr bwMode="auto">
          <a:xfrm>
            <a:off x="2742616" y="4221088"/>
            <a:ext cx="3917616" cy="233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699792" y="3872081"/>
            <a:ext cx="1728192" cy="276999"/>
          </a:xfrm>
          <a:prstGeom prst="rect">
            <a:avLst/>
          </a:prstGeom>
          <a:noFill/>
        </p:spPr>
        <p:txBody>
          <a:bodyPr wrap="square" rtlCol="0">
            <a:spAutoFit/>
          </a:bodyPr>
          <a:lstStyle/>
          <a:p>
            <a:r>
              <a:rPr lang="fr-FR" sz="1200" dirty="0" smtClean="0"/>
              <a:t>Trajet en voiture</a:t>
            </a:r>
            <a:endParaRPr lang="fr-FR" sz="1200" dirty="0"/>
          </a:p>
        </p:txBody>
      </p:sp>
      <p:sp>
        <p:nvSpPr>
          <p:cNvPr id="7" name="ZoneTexte 6"/>
          <p:cNvSpPr txBox="1"/>
          <p:nvPr/>
        </p:nvSpPr>
        <p:spPr>
          <a:xfrm>
            <a:off x="5730272" y="6525344"/>
            <a:ext cx="1800200" cy="276999"/>
          </a:xfrm>
          <a:prstGeom prst="rect">
            <a:avLst/>
          </a:prstGeom>
          <a:noFill/>
        </p:spPr>
        <p:txBody>
          <a:bodyPr wrap="square" rtlCol="0">
            <a:spAutoFit/>
          </a:bodyPr>
          <a:lstStyle/>
          <a:p>
            <a:r>
              <a:rPr lang="fr-FR" sz="1200" dirty="0" smtClean="0"/>
              <a:t>Trajet à pieds</a:t>
            </a:r>
            <a:endParaRPr lang="fr-FR" sz="1200" dirty="0"/>
          </a:p>
        </p:txBody>
      </p:sp>
      <p:sp>
        <p:nvSpPr>
          <p:cNvPr id="1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74</a:t>
            </a:fld>
            <a:endParaRPr lang="fr-FR"/>
          </a:p>
        </p:txBody>
      </p:sp>
      <p:sp>
        <p:nvSpPr>
          <p:cNvPr id="9" name="Rectangle 8"/>
          <p:cNvSpPr/>
          <p:nvPr/>
        </p:nvSpPr>
        <p:spPr>
          <a:xfrm>
            <a:off x="755576" y="1124744"/>
            <a:ext cx="4572000" cy="523220"/>
          </a:xfrm>
          <a:prstGeom prst="rect">
            <a:avLst/>
          </a:prstGeom>
        </p:spPr>
        <p:txBody>
          <a:bodyPr>
            <a:spAutoFit/>
          </a:bodyPr>
          <a:lstStyle/>
          <a:p>
            <a:pPr marL="285750" indent="-285750">
              <a:buFont typeface="Wingdings" panose="05000000000000000000" pitchFamily="2" charset="2"/>
              <a:buChar char="Ø"/>
            </a:pPr>
            <a:r>
              <a:rPr lang="fr-FR" sz="1400" b="1" dirty="0" smtClean="0"/>
              <a:t>Le </a:t>
            </a:r>
            <a:r>
              <a:rPr lang="fr-FR" sz="1400" b="1" dirty="0"/>
              <a:t>trajet entre Die et </a:t>
            </a:r>
            <a:r>
              <a:rPr lang="fr-FR" sz="1400" b="1" dirty="0" smtClean="0"/>
              <a:t>Ponet-et-Saint-Auban en photos, </a:t>
            </a:r>
          </a:p>
          <a:p>
            <a:r>
              <a:rPr lang="fr-FR" sz="1400" b="1" dirty="0"/>
              <a:t>r</a:t>
            </a:r>
            <a:r>
              <a:rPr lang="fr-FR" sz="1400" b="1" dirty="0" smtClean="0"/>
              <a:t>oute de </a:t>
            </a:r>
            <a:r>
              <a:rPr lang="fr-FR" sz="1400" b="1" dirty="0" err="1" smtClean="0"/>
              <a:t>Ponet</a:t>
            </a:r>
            <a:r>
              <a:rPr lang="fr-FR" sz="1400" b="1" dirty="0" smtClean="0"/>
              <a:t> ou D543. </a:t>
            </a:r>
            <a:endParaRPr lang="fr-FR" sz="1400" b="1" dirty="0"/>
          </a:p>
        </p:txBody>
      </p:sp>
    </p:spTree>
    <p:extLst>
      <p:ext uri="{BB962C8B-B14F-4D97-AF65-F5344CB8AC3E}">
        <p14:creationId xmlns:p14="http://schemas.microsoft.com/office/powerpoint/2010/main" val="344412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C:\Users\utilisateur\Desktop\Stage c\DSC_4527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4" y="404872"/>
            <a:ext cx="2807285"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C:\Users\utilisateur\Desktop\Stage c\DSC_46111.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21158" y="45811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C:\Users\utilisateur\Desktop\Stage c\DSC_45071.jp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21158"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C:\Users\utilisateur\Desktop\Stage c\DSC_5431.JPG"/>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68248" y="4581128"/>
            <a:ext cx="2807286"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C:\Users\utilisateur\Desktop\Stage c\anthropisation\z.a\DSC_44981.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68249" y="404872"/>
            <a:ext cx="2807289"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utilisateur\Desktop\Stage c\DSC_47441.jpg"/>
          <p:cNvPicPr>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2493104"/>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7358" name="Picture 14" descr="C:\Users\utilisateur\Desktop\Stage c\DSC_47501.jpg"/>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16819" y="2497683"/>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7359" name="Picture 15" descr="C:\Users\utilisateur\Desktop\Stage c\DSC_47491.jpg"/>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4" y="4581128"/>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Users\utilisateur\Desktop\Stage c\DSC_5108.jpg"/>
          <p:cNvPicPr>
            <a:picLocks noChangeAspect="1" noChangeArrowheads="1"/>
          </p:cNvPicPr>
          <p:nvPr/>
        </p:nvPicPr>
        <p:blipFill>
          <a:blip r:embed="rId19" cstate="print">
            <a:extLst>
              <a:ext uri="{BEBA8EAE-BF5A-486C-A8C5-ECC9F3942E4B}">
                <a14:imgProps xmlns:a14="http://schemas.microsoft.com/office/drawing/2010/main">
                  <a14:imgLayer r:embed="rId2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68249" y="2492896"/>
            <a:ext cx="2807285" cy="1872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75</a:t>
            </a:fld>
            <a:endParaRPr lang="fr-FR"/>
          </a:p>
        </p:txBody>
      </p:sp>
    </p:spTree>
    <p:extLst>
      <p:ext uri="{BB962C8B-B14F-4D97-AF65-F5344CB8AC3E}">
        <p14:creationId xmlns:p14="http://schemas.microsoft.com/office/powerpoint/2010/main" val="384811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tilisateur\Desktop\Stage c\DSC_4408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156176" y="2565112"/>
            <a:ext cx="2807286" cy="18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utilisateur\Desktop\Stage c\DSC_4419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04875" y="4653136"/>
            <a:ext cx="2807285"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C:\Users\utilisateur\Desktop\Stage c\DSC_54881.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56176" y="4653136"/>
            <a:ext cx="2807285" cy="18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C:\Users\utilisateur\Desktop\Stage c\DSC_46861.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2547" y="4653136"/>
            <a:ext cx="2807285" cy="187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utilisateur\Desktop\Stage c\DSC_42391.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04873" y="256511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utilisateur\Desktop\Stage c\DSC_44871.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2546" y="2565112"/>
            <a:ext cx="2807286" cy="187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utilisateur\Desktop\Stage c\DSC_440411.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47" y="404872"/>
            <a:ext cx="2807285"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C:\Users\utilisateur\Desktop\Stage c\DSC_49251.jpg"/>
          <p:cNvPicPr>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04873"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8375" name="Picture 7" descr="C:\Users\utilisateur\Desktop\Stage c\DSC_46011.jpg"/>
          <p:cNvPicPr>
            <a:picLocks noChangeAspect="1" noChangeArrowheads="1"/>
          </p:cNvPicPr>
          <p:nvPr/>
        </p:nvPicPr>
        <p:blipFill>
          <a:blip r:embed="rId18" cstate="print">
            <a:extLst>
              <a:ext uri="{BEBA8EAE-BF5A-486C-A8C5-ECC9F3942E4B}">
                <a14:imgProps xmlns:a14="http://schemas.microsoft.com/office/drawing/2010/main">
                  <a14:imgLayer r:embed="rId19">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57201" y="404872"/>
            <a:ext cx="2807287" cy="1872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76</a:t>
            </a:fld>
            <a:endParaRPr lang="fr-FR"/>
          </a:p>
        </p:txBody>
      </p:sp>
    </p:spTree>
    <p:extLst>
      <p:ext uri="{BB962C8B-B14F-4D97-AF65-F5344CB8AC3E}">
        <p14:creationId xmlns:p14="http://schemas.microsoft.com/office/powerpoint/2010/main" val="32398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5058"/>
            <a:ext cx="6840760" cy="701570"/>
          </a:xfrm>
        </p:spPr>
        <p:txBody>
          <a:bodyPr>
            <a:noAutofit/>
          </a:bodyPr>
          <a:lstStyle/>
          <a:p>
            <a:r>
              <a:rPr lang="fr-FR" b="1" dirty="0" smtClean="0">
                <a:solidFill>
                  <a:srgbClr val="0000FF"/>
                </a:solidFill>
              </a:rPr>
              <a:t>III.  </a:t>
            </a:r>
            <a:r>
              <a:rPr lang="fr-FR" b="1" u="sng" dirty="0" smtClean="0">
                <a:solidFill>
                  <a:srgbClr val="0000FF"/>
                </a:solidFill>
              </a:rPr>
              <a:t>Ponet-et-Saint-Auban</a:t>
            </a:r>
            <a:endParaRPr lang="fr-FR" b="1" u="sng" dirty="0">
              <a:solidFill>
                <a:srgbClr val="0000FF"/>
              </a:solidFill>
            </a:endParaRPr>
          </a:p>
        </p:txBody>
      </p:sp>
      <p:pic>
        <p:nvPicPr>
          <p:cNvPr id="55300" name="Picture 4" descr="C:\Users\utilisateur\Desktop\Stage c\DSC_5486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241116" cy="48286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83568" y="5786100"/>
            <a:ext cx="7344816" cy="738664"/>
          </a:xfrm>
          <a:prstGeom prst="rect">
            <a:avLst/>
          </a:prstGeom>
          <a:noFill/>
        </p:spPr>
        <p:txBody>
          <a:bodyPr wrap="square" rtlCol="0">
            <a:spAutoFit/>
          </a:bodyPr>
          <a:lstStyle/>
          <a:p>
            <a:r>
              <a:rPr lang="fr-FR" sz="1400" dirty="0" smtClean="0"/>
              <a:t>Communément appelé « Ponet », le village se situe à proximité de Die à 4km au nord-ouest.  </a:t>
            </a:r>
          </a:p>
          <a:p>
            <a:r>
              <a:rPr lang="fr-FR" sz="1400" dirty="0" smtClean="0"/>
              <a:t>On est touché par ce petit village à flanc de collines, bordé par les vignes et les champs de lavandes…</a:t>
            </a:r>
            <a:endParaRPr lang="fr-FR" sz="14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77</a:t>
            </a:fld>
            <a:endParaRPr lang="fr-FR"/>
          </a:p>
        </p:txBody>
      </p:sp>
    </p:spTree>
    <p:extLst>
      <p:ext uri="{BB962C8B-B14F-4D97-AF65-F5344CB8AC3E}">
        <p14:creationId xmlns:p14="http://schemas.microsoft.com/office/powerpoint/2010/main" val="1436866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832" y="1916832"/>
            <a:ext cx="8229600" cy="2376264"/>
          </a:xfrm>
        </p:spPr>
        <p:txBody>
          <a:bodyPr>
            <a:noAutofit/>
          </a:bodyPr>
          <a:lstStyle/>
          <a:p>
            <a:pPr algn="l">
              <a:lnSpc>
                <a:spcPct val="200000"/>
              </a:lnSpc>
            </a:pP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
            </a:r>
            <a:br>
              <a:rPr lang="fr-FR" sz="4000" b="1" dirty="0" smtClean="0">
                <a:solidFill>
                  <a:srgbClr val="000066"/>
                </a:solidFill>
              </a:rPr>
            </a:br>
            <a:r>
              <a:rPr lang="fr-FR" sz="4000" b="1" dirty="0">
                <a:solidFill>
                  <a:srgbClr val="000066"/>
                </a:solidFill>
              </a:rPr>
              <a:t>a. Situation Géographique </a:t>
            </a: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b. Carte d’identité</a:t>
            </a:r>
            <a:br>
              <a:rPr lang="fr-FR" sz="4000" b="1" dirty="0" smtClean="0">
                <a:solidFill>
                  <a:srgbClr val="000066"/>
                </a:solidFill>
              </a:rPr>
            </a:br>
            <a:r>
              <a:rPr lang="fr-FR" sz="4000" b="1" dirty="0" smtClean="0">
                <a:solidFill>
                  <a:srgbClr val="000066"/>
                </a:solidFill>
              </a:rPr>
              <a:t>c. Histoire </a:t>
            </a:r>
            <a:br>
              <a:rPr lang="fr-FR" sz="4000" b="1" dirty="0" smtClean="0">
                <a:solidFill>
                  <a:srgbClr val="000066"/>
                </a:solidFill>
              </a:rPr>
            </a:br>
            <a:r>
              <a:rPr lang="fr-FR" sz="4000" b="1" dirty="0" smtClean="0">
                <a:solidFill>
                  <a:srgbClr val="000066"/>
                </a:solidFill>
              </a:rPr>
              <a:t>d</a:t>
            </a:r>
            <a:r>
              <a:rPr lang="fr-FR" sz="4000" b="1" dirty="0">
                <a:solidFill>
                  <a:srgbClr val="000066"/>
                </a:solidFill>
              </a:rPr>
              <a:t>. Culture </a:t>
            </a: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
            </a:r>
            <a:br>
              <a:rPr lang="fr-FR" sz="4000" b="1" dirty="0" smtClean="0">
                <a:solidFill>
                  <a:srgbClr val="000066"/>
                </a:solidFill>
              </a:rPr>
            </a:br>
            <a:endParaRPr lang="fr-FR" sz="4000" b="1" dirty="0">
              <a:solidFill>
                <a:srgbClr val="000066"/>
              </a:solidFill>
            </a:endParaRPr>
          </a:p>
        </p:txBody>
      </p:sp>
      <p:sp>
        <p:nvSpPr>
          <p:cNvPr id="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4" name="Espace réservé du pied de page 3"/>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78</a:t>
            </a:fld>
            <a:endParaRPr lang="fr-FR"/>
          </a:p>
        </p:txBody>
      </p:sp>
    </p:spTree>
    <p:extLst>
      <p:ext uri="{BB962C8B-B14F-4D97-AF65-F5344CB8AC3E}">
        <p14:creationId xmlns:p14="http://schemas.microsoft.com/office/powerpoint/2010/main" val="4275276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7776864" cy="519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214" y="620688"/>
            <a:ext cx="4629794" cy="584775"/>
          </a:xfrm>
          <a:prstGeom prst="rect">
            <a:avLst/>
          </a:prstGeom>
        </p:spPr>
        <p:txBody>
          <a:bodyPr wrap="none">
            <a:spAutoFit/>
          </a:bodyPr>
          <a:lstStyle/>
          <a:p>
            <a:r>
              <a:rPr lang="fr-FR" sz="3200" b="1" dirty="0">
                <a:solidFill>
                  <a:srgbClr val="000066"/>
                </a:solidFill>
              </a:rPr>
              <a:t>a. Situation Géographique</a:t>
            </a:r>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79</a:t>
            </a:fld>
            <a:endParaRPr lang="fr-FR"/>
          </a:p>
        </p:txBody>
      </p:sp>
    </p:spTree>
    <p:extLst>
      <p:ext uri="{BB962C8B-B14F-4D97-AF65-F5344CB8AC3E}">
        <p14:creationId xmlns:p14="http://schemas.microsoft.com/office/powerpoint/2010/main" val="275633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96752"/>
            <a:ext cx="8229600" cy="4248472"/>
          </a:xfrm>
        </p:spPr>
        <p:txBody>
          <a:bodyPr>
            <a:noAutofit/>
          </a:bodyPr>
          <a:lstStyle/>
          <a:p>
            <a:pPr algn="l">
              <a:lnSpc>
                <a:spcPct val="150000"/>
              </a:lnSpc>
            </a:pP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r>
              <a:rPr lang="fr-FR" sz="4000" b="1" dirty="0" smtClean="0">
                <a:solidFill>
                  <a:srgbClr val="000066"/>
                </a:solidFill>
              </a:rPr>
              <a:t>a</a:t>
            </a:r>
            <a:r>
              <a:rPr lang="fr-FR" sz="4000" b="1" dirty="0">
                <a:solidFill>
                  <a:srgbClr val="000066"/>
                </a:solidFill>
              </a:rPr>
              <a:t>. </a:t>
            </a:r>
            <a:r>
              <a:rPr lang="fr-FR" sz="4000" b="1" dirty="0" smtClean="0">
                <a:solidFill>
                  <a:srgbClr val="000066"/>
                </a:solidFill>
              </a:rPr>
              <a:t>Géographie</a:t>
            </a:r>
            <a:br>
              <a:rPr lang="fr-FR" sz="4000" b="1" dirty="0" smtClean="0">
                <a:solidFill>
                  <a:srgbClr val="000066"/>
                </a:solidFill>
              </a:rPr>
            </a:br>
            <a:r>
              <a:rPr lang="fr-FR" sz="4000" b="1" dirty="0" smtClean="0">
                <a:solidFill>
                  <a:srgbClr val="000066"/>
                </a:solidFill>
              </a:rPr>
              <a:t>b.</a:t>
            </a:r>
            <a:r>
              <a:rPr lang="fr-FR" sz="4000" b="1" dirty="0">
                <a:solidFill>
                  <a:srgbClr val="000066"/>
                </a:solidFill>
              </a:rPr>
              <a:t> Généralités</a:t>
            </a:r>
            <a:r>
              <a:rPr lang="fr-FR" sz="4000" b="1" dirty="0" smtClean="0">
                <a:solidFill>
                  <a:srgbClr val="000066"/>
                </a:solidFill>
              </a:rPr>
              <a:t> </a:t>
            </a:r>
            <a:br>
              <a:rPr lang="fr-FR" sz="4000" b="1" dirty="0" smtClean="0">
                <a:solidFill>
                  <a:srgbClr val="000066"/>
                </a:solidFill>
              </a:rPr>
            </a:br>
            <a:r>
              <a:rPr lang="fr-FR" sz="4000" b="1" dirty="0" smtClean="0">
                <a:solidFill>
                  <a:srgbClr val="000066"/>
                </a:solidFill>
              </a:rPr>
              <a:t>c</a:t>
            </a:r>
            <a:r>
              <a:rPr lang="fr-FR" sz="4000" b="1" dirty="0">
                <a:solidFill>
                  <a:srgbClr val="000066"/>
                </a:solidFill>
              </a:rPr>
              <a:t>. Une </a:t>
            </a:r>
            <a:r>
              <a:rPr lang="fr-FR" sz="4000" b="1" dirty="0" smtClean="0">
                <a:solidFill>
                  <a:srgbClr val="000066"/>
                </a:solidFill>
              </a:rPr>
              <a:t>histoire </a:t>
            </a:r>
            <a:r>
              <a:rPr lang="fr-FR" sz="4000" b="1" dirty="0">
                <a:solidFill>
                  <a:srgbClr val="000066"/>
                </a:solidFill>
              </a:rPr>
              <a:t>riche </a:t>
            </a:r>
            <a:r>
              <a:rPr lang="fr-FR" sz="4000" b="1" dirty="0" smtClean="0">
                <a:solidFill>
                  <a:srgbClr val="000066"/>
                </a:solidFill>
              </a:rPr>
              <a:t/>
            </a:r>
            <a:br>
              <a:rPr lang="fr-FR" sz="4000" b="1" dirty="0" smtClean="0">
                <a:solidFill>
                  <a:srgbClr val="000066"/>
                </a:solidFill>
              </a:rPr>
            </a:br>
            <a:r>
              <a:rPr lang="fr-FR" sz="4000" b="1" dirty="0" smtClean="0">
                <a:solidFill>
                  <a:srgbClr val="000066"/>
                </a:solidFill>
              </a:rPr>
              <a:t>d</a:t>
            </a:r>
            <a:r>
              <a:rPr lang="fr-FR" sz="4000" b="1" dirty="0">
                <a:solidFill>
                  <a:srgbClr val="000066"/>
                </a:solidFill>
              </a:rPr>
              <a:t>. Agriculture</a:t>
            </a:r>
            <a:r>
              <a:rPr lang="fr-FR" sz="4000" b="1" dirty="0" smtClean="0">
                <a:solidFill>
                  <a:srgbClr val="0000FF"/>
                </a:solidFill>
              </a:rPr>
              <a:t/>
            </a:r>
            <a:br>
              <a:rPr lang="fr-FR" sz="4000" b="1" dirty="0" smtClean="0">
                <a:solidFill>
                  <a:srgbClr val="0000FF"/>
                </a:solidFill>
              </a:rPr>
            </a:br>
            <a:r>
              <a:rPr lang="fr-FR" sz="4000" b="1" dirty="0" smtClean="0"/>
              <a:t/>
            </a:r>
            <a:br>
              <a:rPr lang="fr-FR" sz="4000" b="1" dirty="0" smtClean="0"/>
            </a:br>
            <a:r>
              <a:rPr lang="fr-FR" sz="4000" b="1" dirty="0" smtClean="0"/>
              <a:t/>
            </a:r>
            <a:br>
              <a:rPr lang="fr-FR" sz="4000" b="1" dirty="0" smtClean="0"/>
            </a:br>
            <a:r>
              <a:rPr lang="fr-FR" sz="4000" b="1" dirty="0" smtClean="0"/>
              <a:t/>
            </a:r>
            <a:br>
              <a:rPr lang="fr-FR" sz="4000" b="1" dirty="0" smtClean="0"/>
            </a:br>
            <a:endParaRPr lang="fr-FR" sz="4000" b="1" dirty="0"/>
          </a:p>
        </p:txBody>
      </p:sp>
      <p:sp>
        <p:nvSpPr>
          <p:cNvPr id="3" name="Titre 3"/>
          <p:cNvSpPr txBox="1">
            <a:spLocks/>
          </p:cNvSpPr>
          <p:nvPr/>
        </p:nvSpPr>
        <p:spPr>
          <a:xfrm>
            <a:off x="35496" y="44624"/>
            <a:ext cx="3821006" cy="92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dirty="0" smtClean="0">
                <a:solidFill>
                  <a:srgbClr val="0000FF"/>
                </a:solidFill>
              </a:rPr>
              <a:t>I.	</a:t>
            </a:r>
            <a:r>
              <a:rPr lang="fr-FR" b="1" u="sng" dirty="0" smtClean="0">
                <a:solidFill>
                  <a:srgbClr val="0000FF"/>
                </a:solidFill>
              </a:rPr>
              <a:t>La Drôme</a:t>
            </a:r>
            <a:endParaRPr lang="fr-FR" dirty="0">
              <a:solidFill>
                <a:srgbClr val="0000FF"/>
              </a:solidFill>
            </a:endParaRPr>
          </a:p>
        </p:txBody>
      </p:sp>
      <p:sp>
        <p:nvSpPr>
          <p:cNvPr id="4"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5" name="Espace réservé du pied de page 4"/>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8</a:t>
            </a:fld>
            <a:endParaRPr lang="fr-FR"/>
          </a:p>
        </p:txBody>
      </p:sp>
    </p:spTree>
    <p:extLst>
      <p:ext uri="{BB962C8B-B14F-4D97-AF65-F5344CB8AC3E}">
        <p14:creationId xmlns:p14="http://schemas.microsoft.com/office/powerpoint/2010/main" val="1053508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17" t="32526" r="56012" b="14234"/>
          <a:stretch/>
        </p:blipFill>
        <p:spPr bwMode="auto">
          <a:xfrm>
            <a:off x="515049" y="1124744"/>
            <a:ext cx="4741027" cy="524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87824" y="3305924"/>
            <a:ext cx="468052" cy="33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p:cNvCxnSpPr>
            <a:stCxn id="4" idx="6"/>
          </p:cNvCxnSpPr>
          <p:nvPr/>
        </p:nvCxnSpPr>
        <p:spPr>
          <a:xfrm flipV="1">
            <a:off x="3455876" y="3203684"/>
            <a:ext cx="2556284" cy="2717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5940152" y="2996952"/>
            <a:ext cx="2412776" cy="369332"/>
          </a:xfrm>
          <a:prstGeom prst="rect">
            <a:avLst/>
          </a:prstGeom>
          <a:noFill/>
        </p:spPr>
        <p:txBody>
          <a:bodyPr wrap="square" rtlCol="0">
            <a:spAutoFit/>
          </a:bodyPr>
          <a:lstStyle/>
          <a:p>
            <a:r>
              <a:rPr lang="fr-FR" dirty="0" smtClean="0">
                <a:solidFill>
                  <a:srgbClr val="FF0000"/>
                </a:solidFill>
              </a:rPr>
              <a:t>Ponet-et-Saint-Auban</a:t>
            </a:r>
            <a:endParaRPr lang="fr-FR" dirty="0">
              <a:solidFill>
                <a:srgbClr val="FF0000"/>
              </a:solidFill>
            </a:endParaRP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80</a:t>
            </a:fld>
            <a:endParaRPr lang="fr-FR"/>
          </a:p>
        </p:txBody>
      </p:sp>
      <p:sp>
        <p:nvSpPr>
          <p:cNvPr id="10" name="Rectangle 9"/>
          <p:cNvSpPr/>
          <p:nvPr/>
        </p:nvSpPr>
        <p:spPr>
          <a:xfrm>
            <a:off x="14214" y="620688"/>
            <a:ext cx="4629794" cy="584775"/>
          </a:xfrm>
          <a:prstGeom prst="rect">
            <a:avLst/>
          </a:prstGeom>
        </p:spPr>
        <p:txBody>
          <a:bodyPr wrap="none">
            <a:spAutoFit/>
          </a:bodyPr>
          <a:lstStyle/>
          <a:p>
            <a:r>
              <a:rPr lang="fr-FR" sz="3200" b="1" dirty="0">
                <a:solidFill>
                  <a:srgbClr val="000066"/>
                </a:solidFill>
              </a:rPr>
              <a:t>a. Situation Géographique</a:t>
            </a:r>
          </a:p>
        </p:txBody>
      </p:sp>
    </p:spTree>
    <p:extLst>
      <p:ext uri="{BB962C8B-B14F-4D97-AF65-F5344CB8AC3E}">
        <p14:creationId xmlns:p14="http://schemas.microsoft.com/office/powerpoint/2010/main" val="1805989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55" t="14466" r="13015" b="11478"/>
          <a:stretch/>
        </p:blipFill>
        <p:spPr bwMode="auto">
          <a:xfrm>
            <a:off x="1902382" y="1340768"/>
            <a:ext cx="5483249" cy="466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89824" y="5960313"/>
            <a:ext cx="2562496" cy="276999"/>
          </a:xfrm>
          <a:prstGeom prst="rect">
            <a:avLst/>
          </a:prstGeom>
        </p:spPr>
        <p:txBody>
          <a:bodyPr wrap="none">
            <a:spAutoFit/>
          </a:bodyPr>
          <a:lstStyle/>
          <a:p>
            <a:r>
              <a:rPr lang="fr-FR" sz="1200" dirty="0"/>
              <a:t>La commune de </a:t>
            </a:r>
            <a:r>
              <a:rPr lang="fr-FR" sz="1200" dirty="0" smtClean="0"/>
              <a:t>Ponet-et-Saint-Auban</a:t>
            </a:r>
            <a:endParaRPr lang="fr-FR" sz="1200"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81</a:t>
            </a:fld>
            <a:endParaRPr lang="fr-FR"/>
          </a:p>
        </p:txBody>
      </p:sp>
      <p:sp>
        <p:nvSpPr>
          <p:cNvPr id="7" name="Rectangle 6"/>
          <p:cNvSpPr/>
          <p:nvPr/>
        </p:nvSpPr>
        <p:spPr>
          <a:xfrm>
            <a:off x="14214" y="620688"/>
            <a:ext cx="4629794" cy="584775"/>
          </a:xfrm>
          <a:prstGeom prst="rect">
            <a:avLst/>
          </a:prstGeom>
        </p:spPr>
        <p:txBody>
          <a:bodyPr wrap="none">
            <a:spAutoFit/>
          </a:bodyPr>
          <a:lstStyle/>
          <a:p>
            <a:r>
              <a:rPr lang="fr-FR" sz="3200" b="1" dirty="0">
                <a:solidFill>
                  <a:srgbClr val="000066"/>
                </a:solidFill>
              </a:rPr>
              <a:t>a. Situation Géographique</a:t>
            </a:r>
          </a:p>
        </p:txBody>
      </p:sp>
    </p:spTree>
    <p:extLst>
      <p:ext uri="{BB962C8B-B14F-4D97-AF65-F5344CB8AC3E}">
        <p14:creationId xmlns:p14="http://schemas.microsoft.com/office/powerpoint/2010/main" val="359663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373" t="16289" r="3696" b="32614"/>
          <a:stretch/>
        </p:blipFill>
        <p:spPr bwMode="auto">
          <a:xfrm>
            <a:off x="179512" y="1916832"/>
            <a:ext cx="8785837" cy="401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4788024" y="3717032"/>
            <a:ext cx="93610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a:endCxn id="6" idx="1"/>
          </p:cNvCxnSpPr>
          <p:nvPr/>
        </p:nvCxnSpPr>
        <p:spPr>
          <a:xfrm>
            <a:off x="4856568" y="1628800"/>
            <a:ext cx="68545" cy="21515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937273" y="1044025"/>
            <a:ext cx="4007507" cy="584775"/>
          </a:xfrm>
          <a:prstGeom prst="rect">
            <a:avLst/>
          </a:prstGeom>
        </p:spPr>
        <p:txBody>
          <a:bodyPr wrap="none">
            <a:spAutoFit/>
          </a:bodyPr>
          <a:lstStyle/>
          <a:p>
            <a:r>
              <a:rPr lang="fr-FR" sz="3200" dirty="0" smtClean="0">
                <a:solidFill>
                  <a:srgbClr val="FF0000"/>
                </a:solidFill>
              </a:rPr>
              <a:t>Ponet-et-Saint-Auban </a:t>
            </a:r>
            <a:endParaRPr lang="fr-FR" sz="3200" dirty="0"/>
          </a:p>
        </p:txBody>
      </p:sp>
      <p:sp>
        <p:nvSpPr>
          <p:cNvPr id="5" name="ZoneTexte 4"/>
          <p:cNvSpPr txBox="1"/>
          <p:nvPr/>
        </p:nvSpPr>
        <p:spPr>
          <a:xfrm flipH="1">
            <a:off x="7987898" y="1403484"/>
            <a:ext cx="1089083" cy="369332"/>
          </a:xfrm>
          <a:prstGeom prst="rect">
            <a:avLst/>
          </a:prstGeom>
          <a:noFill/>
        </p:spPr>
        <p:txBody>
          <a:bodyPr wrap="square" rtlCol="0">
            <a:spAutoFit/>
          </a:bodyPr>
          <a:lstStyle/>
          <a:p>
            <a:r>
              <a:rPr lang="fr-FR" dirty="0" smtClean="0">
                <a:solidFill>
                  <a:srgbClr val="00B050"/>
                </a:solidFill>
              </a:rPr>
              <a:t>Vignes</a:t>
            </a:r>
            <a:endParaRPr lang="fr-FR" dirty="0">
              <a:solidFill>
                <a:srgbClr val="00B050"/>
              </a:solidFill>
            </a:endParaRPr>
          </a:p>
        </p:txBody>
      </p:sp>
      <p:cxnSp>
        <p:nvCxnSpPr>
          <p:cNvPr id="13" name="Connecteur droit 12"/>
          <p:cNvCxnSpPr/>
          <p:nvPr/>
        </p:nvCxnSpPr>
        <p:spPr>
          <a:xfrm flipH="1">
            <a:off x="6493136" y="1772816"/>
            <a:ext cx="1499551" cy="200286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7045674" y="1772816"/>
            <a:ext cx="1126726" cy="202793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7524328" y="1772816"/>
            <a:ext cx="936718" cy="23543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8021632" y="1844824"/>
            <a:ext cx="510808" cy="277857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rot="1206303">
            <a:off x="5574248" y="3822427"/>
            <a:ext cx="2510462" cy="1248842"/>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48"/>
          <p:cNvCxnSpPr>
            <a:stCxn id="4" idx="2"/>
          </p:cNvCxnSpPr>
          <p:nvPr/>
        </p:nvCxnSpPr>
        <p:spPr>
          <a:xfrm>
            <a:off x="5941027" y="1628800"/>
            <a:ext cx="1" cy="42987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82</a:t>
            </a:fld>
            <a:endParaRPr lang="fr-FR"/>
          </a:p>
        </p:txBody>
      </p:sp>
      <p:sp>
        <p:nvSpPr>
          <p:cNvPr id="16" name="Rectangle 15"/>
          <p:cNvSpPr/>
          <p:nvPr/>
        </p:nvSpPr>
        <p:spPr>
          <a:xfrm>
            <a:off x="14214" y="548680"/>
            <a:ext cx="4629794" cy="584775"/>
          </a:xfrm>
          <a:prstGeom prst="rect">
            <a:avLst/>
          </a:prstGeom>
        </p:spPr>
        <p:txBody>
          <a:bodyPr wrap="none">
            <a:spAutoFit/>
          </a:bodyPr>
          <a:lstStyle/>
          <a:p>
            <a:r>
              <a:rPr lang="fr-FR" sz="3200" b="1" dirty="0">
                <a:solidFill>
                  <a:srgbClr val="000066"/>
                </a:solidFill>
              </a:rPr>
              <a:t>a. Situation Géographique</a:t>
            </a:r>
          </a:p>
        </p:txBody>
      </p:sp>
    </p:spTree>
    <p:extLst>
      <p:ext uri="{BB962C8B-B14F-4D97-AF65-F5344CB8AC3E}">
        <p14:creationId xmlns:p14="http://schemas.microsoft.com/office/powerpoint/2010/main" val="333016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122" t="20754" r="5588" b="29717"/>
          <a:stretch/>
        </p:blipFill>
        <p:spPr bwMode="auto">
          <a:xfrm>
            <a:off x="135917" y="2191617"/>
            <a:ext cx="8828571"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5"/>
          <p:cNvCxnSpPr>
            <a:endCxn id="11" idx="0"/>
          </p:cNvCxnSpPr>
          <p:nvPr/>
        </p:nvCxnSpPr>
        <p:spPr>
          <a:xfrm>
            <a:off x="2175315" y="1903385"/>
            <a:ext cx="1" cy="13815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00872" y="1556792"/>
            <a:ext cx="2955104" cy="461665"/>
          </a:xfrm>
          <a:prstGeom prst="rect">
            <a:avLst/>
          </a:prstGeom>
        </p:spPr>
        <p:txBody>
          <a:bodyPr wrap="none">
            <a:spAutoFit/>
          </a:bodyPr>
          <a:lstStyle/>
          <a:p>
            <a:r>
              <a:rPr lang="fr-FR" sz="2400" dirty="0" smtClean="0">
                <a:solidFill>
                  <a:srgbClr val="FF0000"/>
                </a:solidFill>
              </a:rPr>
              <a:t>Ponet-et-Saint-Auban </a:t>
            </a:r>
            <a:endParaRPr lang="fr-FR" sz="2400" dirty="0"/>
          </a:p>
        </p:txBody>
      </p:sp>
      <p:cxnSp>
        <p:nvCxnSpPr>
          <p:cNvPr id="8" name="Connecteur droit 7"/>
          <p:cNvCxnSpPr/>
          <p:nvPr/>
        </p:nvCxnSpPr>
        <p:spPr>
          <a:xfrm flipV="1">
            <a:off x="4716016" y="4149080"/>
            <a:ext cx="0" cy="95016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55976" y="5099245"/>
            <a:ext cx="1086644" cy="369332"/>
          </a:xfrm>
          <a:prstGeom prst="rect">
            <a:avLst/>
          </a:prstGeom>
        </p:spPr>
        <p:txBody>
          <a:bodyPr wrap="none">
            <a:spAutoFit/>
          </a:bodyPr>
          <a:lstStyle/>
          <a:p>
            <a:r>
              <a:rPr lang="fr-FR" dirty="0">
                <a:solidFill>
                  <a:schemeClr val="accent1"/>
                </a:solidFill>
              </a:rPr>
              <a:t>La Drôme</a:t>
            </a:r>
          </a:p>
        </p:txBody>
      </p:sp>
      <p:sp>
        <p:nvSpPr>
          <p:cNvPr id="7" name="Rectangle 6"/>
          <p:cNvSpPr/>
          <p:nvPr/>
        </p:nvSpPr>
        <p:spPr>
          <a:xfrm>
            <a:off x="6434941" y="5878824"/>
            <a:ext cx="2501134" cy="369332"/>
          </a:xfrm>
          <a:prstGeom prst="rect">
            <a:avLst/>
          </a:prstGeom>
        </p:spPr>
        <p:txBody>
          <a:bodyPr wrap="none">
            <a:spAutoFit/>
          </a:bodyPr>
          <a:lstStyle/>
          <a:p>
            <a:r>
              <a:rPr lang="fr-FR" dirty="0"/>
              <a:t>La croix de Justin (988m)</a:t>
            </a:r>
          </a:p>
        </p:txBody>
      </p:sp>
      <p:sp>
        <p:nvSpPr>
          <p:cNvPr id="11" name="Ellipse 10"/>
          <p:cNvSpPr/>
          <p:nvPr/>
        </p:nvSpPr>
        <p:spPr>
          <a:xfrm>
            <a:off x="1938871" y="3284984"/>
            <a:ext cx="472889"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8316416" y="3068960"/>
            <a:ext cx="0" cy="78816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7949370" y="4306381"/>
            <a:ext cx="0" cy="15857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8028384" y="2780928"/>
            <a:ext cx="720080" cy="923330"/>
          </a:xfrm>
          <a:prstGeom prst="rect">
            <a:avLst/>
          </a:prstGeom>
          <a:noFill/>
        </p:spPr>
        <p:txBody>
          <a:bodyPr wrap="square" rtlCol="0">
            <a:spAutoFit/>
          </a:bodyPr>
          <a:lstStyle/>
          <a:p>
            <a:r>
              <a:rPr lang="fr-FR" dirty="0" smtClean="0">
                <a:solidFill>
                  <a:schemeClr val="bg1"/>
                </a:solidFill>
              </a:rPr>
              <a:t>Die</a:t>
            </a:r>
          </a:p>
          <a:p>
            <a:endParaRPr lang="fr-FR" dirty="0" smtClean="0">
              <a:solidFill>
                <a:schemeClr val="bg1"/>
              </a:solidFill>
            </a:endParaRPr>
          </a:p>
          <a:p>
            <a:endParaRPr lang="fr-FR" dirty="0">
              <a:solidFill>
                <a:schemeClr val="bg1"/>
              </a:solidFill>
            </a:endParaRPr>
          </a:p>
        </p:txBody>
      </p:sp>
      <p:sp>
        <p:nvSpPr>
          <p:cNvPr id="27" name="Ellipse 26"/>
          <p:cNvSpPr/>
          <p:nvPr/>
        </p:nvSpPr>
        <p:spPr>
          <a:xfrm>
            <a:off x="7835509" y="3780025"/>
            <a:ext cx="936104" cy="50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6156176" y="3717032"/>
            <a:ext cx="974392" cy="4320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p:cNvCxnSpPr/>
          <p:nvPr/>
        </p:nvCxnSpPr>
        <p:spPr>
          <a:xfrm>
            <a:off x="6608758" y="4149080"/>
            <a:ext cx="0" cy="86409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870532" y="5013176"/>
            <a:ext cx="1887120" cy="369332"/>
          </a:xfrm>
          <a:prstGeom prst="rect">
            <a:avLst/>
          </a:prstGeom>
        </p:spPr>
        <p:txBody>
          <a:bodyPr wrap="none">
            <a:spAutoFit/>
          </a:bodyPr>
          <a:lstStyle/>
          <a:p>
            <a:r>
              <a:rPr lang="fr-FR" dirty="0">
                <a:solidFill>
                  <a:srgbClr val="FFFF00"/>
                </a:solidFill>
              </a:rPr>
              <a:t>ZA de </a:t>
            </a:r>
            <a:r>
              <a:rPr lang="fr-FR" dirty="0" smtClean="0">
                <a:solidFill>
                  <a:srgbClr val="FFFF00"/>
                </a:solidFill>
              </a:rPr>
              <a:t>Cocause</a:t>
            </a:r>
            <a:r>
              <a:rPr lang="fr-FR" dirty="0">
                <a:solidFill>
                  <a:srgbClr val="FFFF00"/>
                </a:solidFill>
              </a:rPr>
              <a:t> </a:t>
            </a:r>
            <a:r>
              <a:rPr lang="fr-FR" dirty="0" smtClean="0">
                <a:solidFill>
                  <a:srgbClr val="FFFF00"/>
                </a:solidFill>
              </a:rPr>
              <a:t>- ZI</a:t>
            </a:r>
            <a:endParaRPr lang="fr-FR" dirty="0">
              <a:solidFill>
                <a:srgbClr val="FFFF00"/>
              </a:solidFill>
            </a:endParaRPr>
          </a:p>
        </p:txBody>
      </p:sp>
      <p:sp>
        <p:nvSpPr>
          <p:cNvPr id="33" name="Ellipse 32"/>
          <p:cNvSpPr/>
          <p:nvPr/>
        </p:nvSpPr>
        <p:spPr>
          <a:xfrm>
            <a:off x="2627784" y="4221088"/>
            <a:ext cx="472889"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33"/>
          <p:cNvCxnSpPr/>
          <p:nvPr/>
        </p:nvCxnSpPr>
        <p:spPr>
          <a:xfrm>
            <a:off x="2864227" y="2018457"/>
            <a:ext cx="1" cy="220263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83</a:t>
            </a:fld>
            <a:endParaRPr lang="fr-FR"/>
          </a:p>
        </p:txBody>
      </p:sp>
      <p:sp>
        <p:nvSpPr>
          <p:cNvPr id="21" name="Rectangle 20"/>
          <p:cNvSpPr/>
          <p:nvPr/>
        </p:nvSpPr>
        <p:spPr>
          <a:xfrm>
            <a:off x="14214" y="620688"/>
            <a:ext cx="4629794" cy="584775"/>
          </a:xfrm>
          <a:prstGeom prst="rect">
            <a:avLst/>
          </a:prstGeom>
        </p:spPr>
        <p:txBody>
          <a:bodyPr wrap="none">
            <a:spAutoFit/>
          </a:bodyPr>
          <a:lstStyle/>
          <a:p>
            <a:r>
              <a:rPr lang="fr-FR" sz="3200" b="1" dirty="0">
                <a:solidFill>
                  <a:srgbClr val="000066"/>
                </a:solidFill>
              </a:rPr>
              <a:t>a. Situation Géographique</a:t>
            </a:r>
          </a:p>
        </p:txBody>
      </p:sp>
    </p:spTree>
    <p:extLst>
      <p:ext uri="{BB962C8B-B14F-4D97-AF65-F5344CB8AC3E}">
        <p14:creationId xmlns:p14="http://schemas.microsoft.com/office/powerpoint/2010/main" val="491349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35935"/>
            <a:ext cx="8856985" cy="433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necteur droit 5"/>
          <p:cNvCxnSpPr/>
          <p:nvPr/>
        </p:nvCxnSpPr>
        <p:spPr>
          <a:xfrm>
            <a:off x="2329111" y="1421160"/>
            <a:ext cx="1327206" cy="15665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3491880" y="2996952"/>
            <a:ext cx="328873"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a:endCxn id="10" idx="3"/>
          </p:cNvCxnSpPr>
          <p:nvPr/>
        </p:nvCxnSpPr>
        <p:spPr>
          <a:xfrm flipH="1" flipV="1">
            <a:off x="1986236" y="4737987"/>
            <a:ext cx="405511" cy="156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99592" y="4553321"/>
            <a:ext cx="1086644" cy="369332"/>
          </a:xfrm>
          <a:prstGeom prst="rect">
            <a:avLst/>
          </a:prstGeom>
        </p:spPr>
        <p:txBody>
          <a:bodyPr wrap="none">
            <a:spAutoFit/>
          </a:bodyPr>
          <a:lstStyle/>
          <a:p>
            <a:r>
              <a:rPr lang="fr-FR" dirty="0">
                <a:solidFill>
                  <a:schemeClr val="accent1"/>
                </a:solidFill>
              </a:rPr>
              <a:t>La Drôme</a:t>
            </a:r>
          </a:p>
        </p:txBody>
      </p:sp>
      <p:cxnSp>
        <p:nvCxnSpPr>
          <p:cNvPr id="11" name="Connecteur droit 10"/>
          <p:cNvCxnSpPr/>
          <p:nvPr/>
        </p:nvCxnSpPr>
        <p:spPr>
          <a:xfrm>
            <a:off x="7236296" y="980728"/>
            <a:ext cx="0" cy="10088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16896" y="1052736"/>
            <a:ext cx="2955104" cy="461665"/>
          </a:xfrm>
          <a:prstGeom prst="rect">
            <a:avLst/>
          </a:prstGeom>
        </p:spPr>
        <p:txBody>
          <a:bodyPr wrap="none">
            <a:spAutoFit/>
          </a:bodyPr>
          <a:lstStyle/>
          <a:p>
            <a:r>
              <a:rPr lang="fr-FR" sz="2400" dirty="0" smtClean="0">
                <a:solidFill>
                  <a:srgbClr val="FF0000"/>
                </a:solidFill>
              </a:rPr>
              <a:t>Ponet-et-Saint-Auban </a:t>
            </a:r>
            <a:endParaRPr lang="fr-FR" sz="2400" dirty="0"/>
          </a:p>
        </p:txBody>
      </p:sp>
      <p:sp>
        <p:nvSpPr>
          <p:cNvPr id="14" name="Rectangle 13"/>
          <p:cNvSpPr/>
          <p:nvPr/>
        </p:nvSpPr>
        <p:spPr>
          <a:xfrm>
            <a:off x="4787499" y="3216410"/>
            <a:ext cx="495649" cy="369332"/>
          </a:xfrm>
          <a:prstGeom prst="rect">
            <a:avLst/>
          </a:prstGeom>
        </p:spPr>
        <p:txBody>
          <a:bodyPr wrap="none">
            <a:spAutoFit/>
          </a:bodyPr>
          <a:lstStyle/>
          <a:p>
            <a:r>
              <a:rPr lang="fr-FR" dirty="0">
                <a:solidFill>
                  <a:schemeClr val="bg1"/>
                </a:solidFill>
              </a:rPr>
              <a:t>Die</a:t>
            </a:r>
          </a:p>
        </p:txBody>
      </p:sp>
      <p:cxnSp>
        <p:nvCxnSpPr>
          <p:cNvPr id="15" name="Connecteur droit 14"/>
          <p:cNvCxnSpPr/>
          <p:nvPr/>
        </p:nvCxnSpPr>
        <p:spPr>
          <a:xfrm>
            <a:off x="5035324" y="3645024"/>
            <a:ext cx="0" cy="8122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788024" y="1421160"/>
            <a:ext cx="0" cy="7928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4551622" y="1124744"/>
            <a:ext cx="731526" cy="369332"/>
          </a:xfrm>
          <a:prstGeom prst="rect">
            <a:avLst/>
          </a:prstGeom>
          <a:noFill/>
        </p:spPr>
        <p:txBody>
          <a:bodyPr wrap="square" rtlCol="0">
            <a:spAutoFit/>
          </a:bodyPr>
          <a:lstStyle/>
          <a:p>
            <a:r>
              <a:rPr lang="fr-FR" dirty="0" smtClean="0"/>
              <a:t>?</a:t>
            </a:r>
            <a:endParaRPr lang="fr-FR" dirty="0"/>
          </a:p>
        </p:txBody>
      </p:sp>
      <p:sp>
        <p:nvSpPr>
          <p:cNvPr id="38" name="ZoneTexte 37"/>
          <p:cNvSpPr txBox="1"/>
          <p:nvPr/>
        </p:nvSpPr>
        <p:spPr>
          <a:xfrm>
            <a:off x="6876256" y="644067"/>
            <a:ext cx="1296144" cy="369332"/>
          </a:xfrm>
          <a:prstGeom prst="rect">
            <a:avLst/>
          </a:prstGeom>
          <a:noFill/>
        </p:spPr>
        <p:txBody>
          <a:bodyPr wrap="square" rtlCol="0">
            <a:spAutoFit/>
          </a:bodyPr>
          <a:lstStyle/>
          <a:p>
            <a:r>
              <a:rPr lang="fr-FR" dirty="0"/>
              <a:t>?</a:t>
            </a:r>
          </a:p>
        </p:txBody>
      </p:sp>
      <p:sp>
        <p:nvSpPr>
          <p:cNvPr id="40" name="Ellipse 39"/>
          <p:cNvSpPr/>
          <p:nvPr/>
        </p:nvSpPr>
        <p:spPr>
          <a:xfrm>
            <a:off x="4046698" y="4457248"/>
            <a:ext cx="1977252" cy="8439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3564954" y="3822970"/>
            <a:ext cx="1266145" cy="4563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p:cNvCxnSpPr/>
          <p:nvPr/>
        </p:nvCxnSpPr>
        <p:spPr>
          <a:xfrm>
            <a:off x="3851920" y="4248708"/>
            <a:ext cx="2450" cy="141131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792114" y="5589240"/>
            <a:ext cx="1887120" cy="369332"/>
          </a:xfrm>
          <a:prstGeom prst="rect">
            <a:avLst/>
          </a:prstGeom>
        </p:spPr>
        <p:txBody>
          <a:bodyPr wrap="none">
            <a:spAutoFit/>
          </a:bodyPr>
          <a:lstStyle/>
          <a:p>
            <a:r>
              <a:rPr lang="fr-FR" dirty="0">
                <a:solidFill>
                  <a:srgbClr val="FFFF00"/>
                </a:solidFill>
              </a:rPr>
              <a:t>ZA de </a:t>
            </a:r>
            <a:r>
              <a:rPr lang="fr-FR" dirty="0" smtClean="0">
                <a:solidFill>
                  <a:srgbClr val="FFFF00"/>
                </a:solidFill>
              </a:rPr>
              <a:t>Cocause</a:t>
            </a:r>
            <a:r>
              <a:rPr lang="fr-FR" dirty="0">
                <a:solidFill>
                  <a:srgbClr val="FFFF00"/>
                </a:solidFill>
              </a:rPr>
              <a:t> </a:t>
            </a:r>
            <a:r>
              <a:rPr lang="fr-FR" dirty="0" smtClean="0">
                <a:solidFill>
                  <a:srgbClr val="FFFF00"/>
                </a:solidFill>
              </a:rPr>
              <a:t>- ZI</a:t>
            </a:r>
            <a:endParaRPr lang="fr-FR" dirty="0">
              <a:solidFill>
                <a:srgbClr val="FFFF00"/>
              </a:solidFill>
            </a:endParaRPr>
          </a:p>
        </p:txBody>
      </p:sp>
      <p:sp>
        <p:nvSpPr>
          <p:cNvPr id="47" name="Ellipse 46"/>
          <p:cNvSpPr/>
          <p:nvPr/>
        </p:nvSpPr>
        <p:spPr>
          <a:xfrm>
            <a:off x="1656080" y="3407240"/>
            <a:ext cx="328873"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p:cNvCxnSpPr>
            <a:endCxn id="47" idx="7"/>
          </p:cNvCxnSpPr>
          <p:nvPr/>
        </p:nvCxnSpPr>
        <p:spPr>
          <a:xfrm flipH="1">
            <a:off x="1936791" y="1421160"/>
            <a:ext cx="1267057" cy="20177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84</a:t>
            </a:fld>
            <a:endParaRPr lang="fr-FR"/>
          </a:p>
        </p:txBody>
      </p:sp>
      <p:sp>
        <p:nvSpPr>
          <p:cNvPr id="23" name="Rectangle 22"/>
          <p:cNvSpPr/>
          <p:nvPr/>
        </p:nvSpPr>
        <p:spPr>
          <a:xfrm>
            <a:off x="14214" y="404664"/>
            <a:ext cx="4629794" cy="584775"/>
          </a:xfrm>
          <a:prstGeom prst="rect">
            <a:avLst/>
          </a:prstGeom>
        </p:spPr>
        <p:txBody>
          <a:bodyPr wrap="none">
            <a:spAutoFit/>
          </a:bodyPr>
          <a:lstStyle/>
          <a:p>
            <a:r>
              <a:rPr lang="fr-FR" sz="3200" b="1" dirty="0">
                <a:solidFill>
                  <a:srgbClr val="000066"/>
                </a:solidFill>
              </a:rPr>
              <a:t>a. Situation Géographique</a:t>
            </a:r>
          </a:p>
        </p:txBody>
      </p:sp>
    </p:spTree>
    <p:extLst>
      <p:ext uri="{BB962C8B-B14F-4D97-AF65-F5344CB8AC3E}">
        <p14:creationId xmlns:p14="http://schemas.microsoft.com/office/powerpoint/2010/main" val="361231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21" y="977907"/>
            <a:ext cx="6927039" cy="410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lipse 4"/>
          <p:cNvSpPr/>
          <p:nvPr/>
        </p:nvSpPr>
        <p:spPr>
          <a:xfrm>
            <a:off x="3851920" y="1412776"/>
            <a:ext cx="107733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699309" y="5104981"/>
            <a:ext cx="3117777" cy="276999"/>
          </a:xfrm>
          <a:prstGeom prst="rect">
            <a:avLst/>
          </a:prstGeom>
        </p:spPr>
        <p:txBody>
          <a:bodyPr wrap="none">
            <a:spAutoFit/>
          </a:bodyPr>
          <a:lstStyle/>
          <a:p>
            <a:r>
              <a:rPr lang="fr-FR" sz="1200" dirty="0" smtClean="0"/>
              <a:t>Ponet indiqué le long de la </a:t>
            </a:r>
            <a:r>
              <a:rPr lang="fr-FR" sz="1200" dirty="0"/>
              <a:t>route de la Clairette</a:t>
            </a:r>
          </a:p>
        </p:txBody>
      </p:sp>
      <p:sp>
        <p:nvSpPr>
          <p:cNvPr id="6" name="ZoneTexte 5"/>
          <p:cNvSpPr txBox="1"/>
          <p:nvPr/>
        </p:nvSpPr>
        <p:spPr>
          <a:xfrm>
            <a:off x="2518361" y="6381328"/>
            <a:ext cx="1405567" cy="276999"/>
          </a:xfrm>
          <a:prstGeom prst="rect">
            <a:avLst/>
          </a:prstGeom>
          <a:noFill/>
        </p:spPr>
        <p:txBody>
          <a:bodyPr wrap="square" rtlCol="0">
            <a:spAutoFit/>
          </a:bodyPr>
          <a:lstStyle/>
          <a:p>
            <a:r>
              <a:rPr lang="fr-FR" sz="1200" dirty="0" smtClean="0"/>
              <a:t>Panneau à Ponet</a:t>
            </a:r>
            <a:endParaRPr lang="fr-FR" sz="1200" dirty="0"/>
          </a:p>
        </p:txBody>
      </p:sp>
      <p:sp>
        <p:nvSpPr>
          <p:cNvPr id="8" name="ZoneTexte 7"/>
          <p:cNvSpPr txBox="1"/>
          <p:nvPr/>
        </p:nvSpPr>
        <p:spPr>
          <a:xfrm>
            <a:off x="899592" y="5589240"/>
            <a:ext cx="6552728" cy="307777"/>
          </a:xfrm>
          <a:prstGeom prst="rect">
            <a:avLst/>
          </a:prstGeom>
          <a:noFill/>
        </p:spPr>
        <p:txBody>
          <a:bodyPr wrap="square" rtlCol="0">
            <a:spAutoFit/>
          </a:bodyPr>
          <a:lstStyle/>
          <a:p>
            <a:r>
              <a:rPr lang="fr-FR" sz="1400" dirty="0" smtClean="0"/>
              <a:t>Le petit village fait partie de  la « route de la Clairette de Die ». </a:t>
            </a:r>
            <a:endParaRPr lang="fr-FR" sz="1400" dirty="0"/>
          </a:p>
        </p:txBody>
      </p:sp>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85</a:t>
            </a:fld>
            <a:endParaRPr lang="fr-FR"/>
          </a:p>
        </p:txBody>
      </p:sp>
      <p:sp>
        <p:nvSpPr>
          <p:cNvPr id="11" name="Rectangle 10"/>
          <p:cNvSpPr/>
          <p:nvPr/>
        </p:nvSpPr>
        <p:spPr>
          <a:xfrm>
            <a:off x="14214" y="44624"/>
            <a:ext cx="4629794" cy="584775"/>
          </a:xfrm>
          <a:prstGeom prst="rect">
            <a:avLst/>
          </a:prstGeom>
        </p:spPr>
        <p:txBody>
          <a:bodyPr wrap="none">
            <a:spAutoFit/>
          </a:bodyPr>
          <a:lstStyle/>
          <a:p>
            <a:r>
              <a:rPr lang="fr-FR" sz="3200" b="1" dirty="0">
                <a:solidFill>
                  <a:srgbClr val="000066"/>
                </a:solidFill>
              </a:rPr>
              <a:t>a. Situation Géographique</a:t>
            </a:r>
          </a:p>
        </p:txBody>
      </p:sp>
    </p:spTree>
    <p:extLst>
      <p:ext uri="{BB962C8B-B14F-4D97-AF65-F5344CB8AC3E}">
        <p14:creationId xmlns:p14="http://schemas.microsoft.com/office/powerpoint/2010/main" val="465866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58" y="1628800"/>
            <a:ext cx="2660034" cy="3970318"/>
          </a:xfrm>
          <a:prstGeom prst="rect">
            <a:avLst/>
          </a:prstGeom>
        </p:spPr>
        <p:txBody>
          <a:bodyPr wrap="square">
            <a:spAutoFit/>
          </a:bodyPr>
          <a:lstStyle/>
          <a:p>
            <a:endParaRPr lang="fr-FR" sz="1200" dirty="0" smtClean="0"/>
          </a:p>
          <a:p>
            <a:pPr marL="285750" indent="-285750">
              <a:buFont typeface="Wingdings" panose="05000000000000000000" pitchFamily="2" charset="2"/>
              <a:buChar char="Ø"/>
            </a:pPr>
            <a:endParaRPr lang="fr-FR" sz="1200" dirty="0"/>
          </a:p>
          <a:p>
            <a:pPr marL="285750" indent="-285750">
              <a:buFont typeface="Wingdings" panose="05000000000000000000" pitchFamily="2" charset="2"/>
              <a:buChar char="Ø"/>
            </a:pPr>
            <a:r>
              <a:rPr lang="fr-FR" sz="1200" dirty="0"/>
              <a:t>Le maire </a:t>
            </a:r>
            <a:r>
              <a:rPr lang="fr-FR" sz="1200" dirty="0" smtClean="0"/>
              <a:t>actuel </a:t>
            </a:r>
            <a:r>
              <a:rPr lang="fr-FR" sz="1200" dirty="0"/>
              <a:t>est Daniel </a:t>
            </a:r>
            <a:r>
              <a:rPr lang="fr-FR" sz="1200" dirty="0" smtClean="0"/>
              <a:t>Rolland</a:t>
            </a:r>
            <a:endParaRPr lang="fr-FR" sz="1200" dirty="0"/>
          </a:p>
          <a:p>
            <a:pPr marL="285750" indent="-285750">
              <a:buFont typeface="Wingdings" panose="05000000000000000000" pitchFamily="2" charset="2"/>
              <a:buChar char="Ø"/>
            </a:pPr>
            <a:endParaRPr lang="fr-FR" sz="1200" dirty="0" smtClean="0"/>
          </a:p>
          <a:p>
            <a:pPr marL="285750" indent="-285750">
              <a:buFont typeface="Wingdings" panose="05000000000000000000" pitchFamily="2" charset="2"/>
              <a:buChar char="Ø"/>
            </a:pPr>
            <a:r>
              <a:rPr lang="fr-FR" sz="1200" dirty="0" smtClean="0"/>
              <a:t>Population municipale :  132 hab</a:t>
            </a:r>
            <a:r>
              <a:rPr lang="fr-FR" sz="1200" dirty="0"/>
              <a:t>.</a:t>
            </a:r>
          </a:p>
          <a:p>
            <a:pPr marL="285750" indent="-285750">
              <a:buFont typeface="Wingdings" panose="05000000000000000000" pitchFamily="2" charset="2"/>
              <a:buChar char="Ø"/>
            </a:pPr>
            <a:r>
              <a:rPr lang="fr-FR" sz="1200" dirty="0" smtClean="0"/>
              <a:t>Superficie </a:t>
            </a:r>
            <a:r>
              <a:rPr lang="fr-FR" sz="1200" dirty="0"/>
              <a:t>:  </a:t>
            </a:r>
            <a:r>
              <a:rPr lang="fr-FR" sz="1200" dirty="0" smtClean="0"/>
              <a:t>13,21</a:t>
            </a:r>
            <a:r>
              <a:rPr lang="fr-FR" sz="1200" dirty="0"/>
              <a:t> km</a:t>
            </a:r>
            <a:r>
              <a:rPr lang="fr-FR" sz="1200" baseline="30000" dirty="0"/>
              <a:t>2</a:t>
            </a:r>
            <a:r>
              <a:rPr lang="fr-FR" sz="1200" dirty="0"/>
              <a:t> .</a:t>
            </a:r>
          </a:p>
          <a:p>
            <a:pPr marL="285750" indent="-285750">
              <a:buFont typeface="Wingdings" panose="05000000000000000000" pitchFamily="2" charset="2"/>
              <a:buChar char="Ø"/>
            </a:pPr>
            <a:r>
              <a:rPr lang="fr-FR" sz="1200" dirty="0"/>
              <a:t>Densité : </a:t>
            </a:r>
            <a:r>
              <a:rPr lang="fr-FR" sz="1200" dirty="0" smtClean="0"/>
              <a:t>9,7 </a:t>
            </a:r>
            <a:r>
              <a:rPr lang="fr-FR" sz="1200" dirty="0"/>
              <a:t>hab./km2 </a:t>
            </a:r>
          </a:p>
          <a:p>
            <a:pPr marL="285750" indent="-285750">
              <a:buFont typeface="Wingdings" panose="05000000000000000000" pitchFamily="2" charset="2"/>
              <a:buChar char="Ø"/>
            </a:pPr>
            <a:r>
              <a:rPr lang="fr-FR" sz="1200" dirty="0"/>
              <a:t>Altitude : </a:t>
            </a:r>
            <a:r>
              <a:rPr lang="fr-FR" sz="1200" dirty="0" smtClean="0"/>
              <a:t>353 </a:t>
            </a:r>
            <a:r>
              <a:rPr lang="fr-FR" sz="1200" dirty="0"/>
              <a:t>– </a:t>
            </a:r>
            <a:r>
              <a:rPr lang="fr-FR" sz="1200" dirty="0" smtClean="0"/>
              <a:t>1041 </a:t>
            </a:r>
            <a:r>
              <a:rPr lang="fr-FR" sz="1200" dirty="0"/>
              <a:t>m </a:t>
            </a:r>
          </a:p>
          <a:p>
            <a:pPr marL="285750" indent="-285750">
              <a:buFont typeface="Wingdings" panose="05000000000000000000" pitchFamily="2" charset="2"/>
              <a:buChar char="Ø"/>
            </a:pPr>
            <a:r>
              <a:rPr lang="fr-FR" sz="1200" dirty="0"/>
              <a:t>Code postal : </a:t>
            </a:r>
            <a:r>
              <a:rPr lang="fr-FR" sz="1200" dirty="0" smtClean="0"/>
              <a:t>26150</a:t>
            </a:r>
          </a:p>
          <a:p>
            <a:pPr marL="285750" indent="-285750">
              <a:buFont typeface="Wingdings" panose="05000000000000000000" pitchFamily="2" charset="2"/>
              <a:buChar char="Ø"/>
            </a:pPr>
            <a:r>
              <a:rPr lang="fr-FR" sz="1200" dirty="0" smtClean="0"/>
              <a:t>Code commune : 26246</a:t>
            </a:r>
            <a:endParaRPr lang="fr-FR" sz="1200" dirty="0"/>
          </a:p>
          <a:p>
            <a:pPr marL="285750" indent="-285750">
              <a:buFont typeface="Wingdings" panose="05000000000000000000" pitchFamily="2" charset="2"/>
              <a:buChar char="Ø"/>
            </a:pPr>
            <a:endParaRPr lang="fr-FR" sz="1200" dirty="0"/>
          </a:p>
          <a:p>
            <a:pPr marL="285750" indent="-285750">
              <a:buFont typeface="Wingdings" panose="05000000000000000000" pitchFamily="2" charset="2"/>
              <a:buChar char="Ø"/>
            </a:pPr>
            <a:r>
              <a:rPr lang="fr-FR" sz="1200" dirty="0"/>
              <a:t>La commune est traversée par :</a:t>
            </a:r>
          </a:p>
          <a:p>
            <a:pPr marL="171450" indent="-171450">
              <a:buFont typeface="Wingdings" panose="05000000000000000000" pitchFamily="2" charset="2"/>
              <a:buChar char="§"/>
            </a:pPr>
            <a:r>
              <a:rPr lang="fr-FR" sz="1200" dirty="0"/>
              <a:t>la Drôme</a:t>
            </a:r>
          </a:p>
          <a:p>
            <a:pPr marL="171450" indent="-171450">
              <a:buFont typeface="Wingdings" panose="05000000000000000000" pitchFamily="2" charset="2"/>
              <a:buChar char="§"/>
            </a:pPr>
            <a:r>
              <a:rPr lang="fr-FR" sz="1200" dirty="0" smtClean="0"/>
              <a:t>L’</a:t>
            </a:r>
            <a:r>
              <a:rPr lang="fr-FR" sz="1200" dirty="0" err="1" smtClean="0"/>
              <a:t>Izarette</a:t>
            </a:r>
            <a:endParaRPr lang="fr-FR" sz="1200" dirty="0"/>
          </a:p>
          <a:p>
            <a:pPr marL="285750" indent="-285750">
              <a:buFont typeface="Wingdings" panose="05000000000000000000" pitchFamily="2" charset="2"/>
              <a:buChar char="Ø"/>
            </a:pPr>
            <a:endParaRPr lang="fr-FR" sz="1200" dirty="0" smtClean="0"/>
          </a:p>
          <a:p>
            <a:pPr marL="285750" indent="-285750">
              <a:buFont typeface="Wingdings" panose="05000000000000000000" pitchFamily="2" charset="2"/>
              <a:buChar char="Ø"/>
            </a:pPr>
            <a:r>
              <a:rPr lang="fr-FR" sz="1200" dirty="0" smtClean="0"/>
              <a:t>Les </a:t>
            </a:r>
            <a:r>
              <a:rPr lang="fr-FR" sz="1200" dirty="0"/>
              <a:t>communes limitrophes </a:t>
            </a:r>
            <a:r>
              <a:rPr lang="fr-FR" sz="1200" dirty="0" smtClean="0"/>
              <a:t>:</a:t>
            </a:r>
            <a:endParaRPr lang="fr-FR" sz="1200" dirty="0"/>
          </a:p>
          <a:p>
            <a:pPr marL="171450" indent="-171450">
              <a:buFont typeface="Wingdings" panose="05000000000000000000" pitchFamily="2" charset="2"/>
              <a:buChar char="§"/>
            </a:pPr>
            <a:r>
              <a:rPr lang="fr-FR" sz="1200" dirty="0" smtClean="0"/>
              <a:t>Die</a:t>
            </a:r>
            <a:endParaRPr lang="fr-FR" sz="1200" dirty="0"/>
          </a:p>
          <a:p>
            <a:pPr marL="171450" indent="-171450">
              <a:buFont typeface="Wingdings" panose="05000000000000000000" pitchFamily="2" charset="2"/>
              <a:buChar char="§"/>
            </a:pPr>
            <a:r>
              <a:rPr lang="fr-FR" sz="1200" dirty="0"/>
              <a:t>Marignac-en-Diois</a:t>
            </a:r>
          </a:p>
          <a:p>
            <a:pPr marL="171450" indent="-171450">
              <a:buFont typeface="Wingdings" panose="05000000000000000000" pitchFamily="2" charset="2"/>
              <a:buChar char="§"/>
            </a:pPr>
            <a:r>
              <a:rPr lang="fr-FR" sz="1200" dirty="0"/>
              <a:t>Barsac</a:t>
            </a:r>
          </a:p>
          <a:p>
            <a:pPr marL="171450" indent="-171450">
              <a:buFont typeface="Wingdings" panose="05000000000000000000" pitchFamily="2" charset="2"/>
              <a:buChar char="§"/>
            </a:pPr>
            <a:r>
              <a:rPr lang="fr-FR" sz="1200" dirty="0" smtClean="0"/>
              <a:t>Sainte-Croix</a:t>
            </a:r>
          </a:p>
          <a:p>
            <a:pPr marL="171450" indent="-171450">
              <a:buFont typeface="Wingdings" panose="05000000000000000000" pitchFamily="2" charset="2"/>
              <a:buChar char="§"/>
            </a:pPr>
            <a:r>
              <a:rPr lang="fr-FR" sz="1200" dirty="0" smtClean="0"/>
              <a:t>Saint-</a:t>
            </a:r>
            <a:r>
              <a:rPr lang="fr-FR" sz="1200" dirty="0" err="1" smtClean="0"/>
              <a:t>Andéol</a:t>
            </a:r>
            <a:endParaRPr lang="fr-FR" sz="1200" dirty="0"/>
          </a:p>
        </p:txBody>
      </p:sp>
      <p:sp>
        <p:nvSpPr>
          <p:cNvPr id="4" name="Rectangle 3"/>
          <p:cNvSpPr/>
          <p:nvPr/>
        </p:nvSpPr>
        <p:spPr>
          <a:xfrm>
            <a:off x="0" y="260648"/>
            <a:ext cx="4572000" cy="584775"/>
          </a:xfrm>
          <a:prstGeom prst="rect">
            <a:avLst/>
          </a:prstGeom>
        </p:spPr>
        <p:txBody>
          <a:bodyPr>
            <a:spAutoFit/>
          </a:bodyPr>
          <a:lstStyle/>
          <a:p>
            <a:r>
              <a:rPr lang="fr-FR" sz="3200" b="1" dirty="0">
                <a:solidFill>
                  <a:srgbClr val="000066"/>
                </a:solidFill>
              </a:rPr>
              <a:t>b. Carte </a:t>
            </a:r>
            <a:r>
              <a:rPr lang="fr-FR" sz="3200" b="1" dirty="0" smtClean="0">
                <a:solidFill>
                  <a:srgbClr val="000066"/>
                </a:solidFill>
              </a:rPr>
              <a:t>d’identité</a:t>
            </a:r>
            <a:endParaRPr lang="fr-FR" sz="3200" dirty="0">
              <a:solidFill>
                <a:srgbClr val="000066"/>
              </a:solidFill>
            </a:endParaRPr>
          </a:p>
        </p:txBody>
      </p:sp>
      <p:pic>
        <p:nvPicPr>
          <p:cNvPr id="70658" name="Picture 2" descr="C:\Users\utilisateur\Desktop\Stage c\DSC_46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002119"/>
            <a:ext cx="5595281" cy="3731137"/>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86</a:t>
            </a:fld>
            <a:endParaRPr lang="fr-F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880315"/>
            <a:ext cx="720080" cy="92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73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ZoneTexte 6"/>
          <p:cNvSpPr txBox="1"/>
          <p:nvPr/>
        </p:nvSpPr>
        <p:spPr>
          <a:xfrm>
            <a:off x="35496" y="35913"/>
            <a:ext cx="2088232" cy="584775"/>
          </a:xfrm>
          <a:prstGeom prst="rect">
            <a:avLst/>
          </a:prstGeom>
          <a:noFill/>
        </p:spPr>
        <p:txBody>
          <a:bodyPr wrap="square" rtlCol="0">
            <a:spAutoFit/>
          </a:bodyPr>
          <a:lstStyle/>
          <a:p>
            <a:r>
              <a:rPr lang="fr-FR" sz="3200" b="1" dirty="0">
                <a:solidFill>
                  <a:srgbClr val="000066"/>
                </a:solidFill>
              </a:rPr>
              <a:t>c</a:t>
            </a:r>
            <a:r>
              <a:rPr lang="fr-FR" sz="3200" b="1" dirty="0" smtClean="0">
                <a:solidFill>
                  <a:srgbClr val="000066"/>
                </a:solidFill>
              </a:rPr>
              <a:t>. Histoire</a:t>
            </a:r>
            <a:endParaRPr lang="fr-FR" sz="3200" b="1" dirty="0">
              <a:solidFill>
                <a:srgbClr val="000066"/>
              </a:solidFill>
            </a:endParaRPr>
          </a:p>
        </p:txBody>
      </p:sp>
      <p:sp>
        <p:nvSpPr>
          <p:cNvPr id="9" name="Rectangle 8"/>
          <p:cNvSpPr/>
          <p:nvPr/>
        </p:nvSpPr>
        <p:spPr>
          <a:xfrm>
            <a:off x="2286000" y="1997839"/>
            <a:ext cx="4572000" cy="307777"/>
          </a:xfrm>
          <a:prstGeom prst="rect">
            <a:avLst/>
          </a:prstGeom>
        </p:spPr>
        <p:txBody>
          <a:bodyPr>
            <a:spAutoFit/>
          </a:bodyPr>
          <a:lstStyle/>
          <a:p>
            <a:r>
              <a:rPr lang="fr-FR" sz="1400" dirty="0"/>
              <a:t> </a:t>
            </a:r>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a:xfrm>
            <a:off x="3124200" y="6520259"/>
            <a:ext cx="2895600" cy="365125"/>
          </a:xfrm>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87</a:t>
            </a:fld>
            <a:endParaRPr lang="fr-FR"/>
          </a:p>
        </p:txBody>
      </p:sp>
      <p:sp>
        <p:nvSpPr>
          <p:cNvPr id="8" name="ZoneTexte 7"/>
          <p:cNvSpPr txBox="1"/>
          <p:nvPr/>
        </p:nvSpPr>
        <p:spPr>
          <a:xfrm>
            <a:off x="467544" y="476672"/>
            <a:ext cx="8352928" cy="6170920"/>
          </a:xfrm>
          <a:prstGeom prst="rect">
            <a:avLst/>
          </a:prstGeom>
          <a:noFill/>
        </p:spPr>
        <p:txBody>
          <a:bodyPr wrap="square" rtlCol="0">
            <a:spAutoFit/>
          </a:bodyPr>
          <a:lstStyle/>
          <a:p>
            <a:r>
              <a:rPr lang="fr-FR" sz="1200" dirty="0" smtClean="0"/>
              <a:t>Au moyen-âge Ponet </a:t>
            </a:r>
            <a:r>
              <a:rPr lang="fr-FR" sz="1200" dirty="0"/>
              <a:t>et Saint-Auban furent deux terres du fief des évêques de Die </a:t>
            </a:r>
            <a:r>
              <a:rPr lang="fr-FR" sz="1200" dirty="0" smtClean="0"/>
              <a:t>.</a:t>
            </a:r>
            <a:endParaRPr lang="fr-FR" sz="1200" dirty="0"/>
          </a:p>
          <a:p>
            <a:endParaRPr lang="fr-FR" sz="1200" dirty="0" smtClean="0"/>
          </a:p>
          <a:p>
            <a:r>
              <a:rPr lang="fr-FR" sz="1200" dirty="0" smtClean="0"/>
              <a:t>Ponet a appartenu aux évêques de Die puis à la famille d’</a:t>
            </a:r>
            <a:r>
              <a:rPr lang="fr-FR" sz="1200" dirty="0" err="1" smtClean="0"/>
              <a:t>Urre</a:t>
            </a:r>
            <a:r>
              <a:rPr lang="fr-FR" sz="1200" dirty="0" smtClean="0"/>
              <a:t> au 15ème. Le seigneur d'</a:t>
            </a:r>
            <a:r>
              <a:rPr lang="fr-FR" sz="1200" dirty="0" err="1" smtClean="0"/>
              <a:t>Ourches</a:t>
            </a:r>
            <a:r>
              <a:rPr lang="fr-FR" sz="1200" dirty="0" smtClean="0"/>
              <a:t> qui posséda Ponet au 16ème s'illustra lors des Guerres de Religions. </a:t>
            </a:r>
            <a:r>
              <a:rPr lang="fr-FR" sz="1200" dirty="0"/>
              <a:t>Les </a:t>
            </a:r>
            <a:r>
              <a:rPr lang="fr-FR" sz="1200" dirty="0" smtClean="0"/>
              <a:t>communes </a:t>
            </a:r>
            <a:r>
              <a:rPr lang="fr-FR" sz="1200" dirty="0"/>
              <a:t>de Ponet et de Saint-Auban furent réunies vers la fin du 17ème siècle, mais jusqu’à la Révolution, leurs habitants eurent des seigneurs différents selon qu’ils vivaient d’un côté ou de l’autre de la Drôme.</a:t>
            </a:r>
          </a:p>
          <a:p>
            <a:endParaRPr lang="fr-FR" sz="1200" dirty="0" smtClean="0"/>
          </a:p>
          <a:p>
            <a:r>
              <a:rPr lang="fr-FR" sz="1200" dirty="0" smtClean="0"/>
              <a:t>Ponet</a:t>
            </a:r>
            <a:r>
              <a:rPr lang="fr-FR" sz="1200" dirty="0"/>
              <a:t>, sur la rive droite, et Saint-Auban sur la rive gauche, fusionnèrent en une seule commune vers 1790. Faute de pont il fallait </a:t>
            </a:r>
            <a:r>
              <a:rPr lang="fr-FR" sz="1200" dirty="0" smtClean="0"/>
              <a:t>traverser </a:t>
            </a:r>
            <a:r>
              <a:rPr lang="fr-FR" sz="1200" dirty="0"/>
              <a:t>la Drôme à Die pour se rendre de Ponet à Saint-Auban. </a:t>
            </a:r>
          </a:p>
          <a:p>
            <a:r>
              <a:rPr lang="fr-FR" sz="1200" dirty="0" smtClean="0"/>
              <a:t>En 1644, l’ensemble de la population de la localité était protestant. Ponet comptait 140 habitants en 1755.</a:t>
            </a:r>
          </a:p>
          <a:p>
            <a:endParaRPr lang="fr-FR" sz="1200" dirty="0" smtClean="0"/>
          </a:p>
          <a:p>
            <a:r>
              <a:rPr lang="fr-FR" sz="1200" dirty="0" smtClean="0"/>
              <a:t>Au </a:t>
            </a:r>
            <a:r>
              <a:rPr lang="fr-FR" sz="1200" dirty="0"/>
              <a:t>printemps 1789, les habitants de la communauté de Ponet et Saint-Auban déclarent :</a:t>
            </a:r>
          </a:p>
          <a:p>
            <a:r>
              <a:rPr lang="fr-FR" sz="1200" dirty="0"/>
              <a:t>« Le sol produit du vin, des noix; du froment dans le vallon. Il produit aussi des cocons, des pommes, des poires. Les habitants consomment leurs </a:t>
            </a:r>
            <a:r>
              <a:rPr lang="fr-FR" sz="1200" dirty="0" smtClean="0"/>
              <a:t>grains </a:t>
            </a:r>
            <a:r>
              <a:rPr lang="fr-FR" sz="1200" dirty="0"/>
              <a:t>et ils ne suffisent pas pour toute l’année. </a:t>
            </a:r>
            <a:r>
              <a:rPr lang="fr-FR" sz="1200" dirty="0" smtClean="0"/>
              <a:t>Il </a:t>
            </a:r>
            <a:r>
              <a:rPr lang="fr-FR" sz="1200" dirty="0"/>
              <a:t>en manque généralement pour trois mois. Ils </a:t>
            </a:r>
            <a:r>
              <a:rPr lang="fr-FR" sz="1200" dirty="0" smtClean="0"/>
              <a:t>vendent </a:t>
            </a:r>
            <a:r>
              <a:rPr lang="fr-FR" sz="1200" dirty="0"/>
              <a:t>leur vin et leurs cocons pour acheter ce qui leur manque. Les torrents et ravins endommagent beaucoup le terroir par temps de grosses pluies et on ne voit pas le moyen d’y remédier… Il n y a aucune industrie ni commerce dans la communauté et on ne voit pas, vu la pauvreté de ses habitants, le moyen de s’en procurer</a:t>
            </a:r>
            <a:r>
              <a:rPr lang="fr-FR" sz="1200" dirty="0" smtClean="0"/>
              <a:t>... </a:t>
            </a:r>
            <a:r>
              <a:rPr lang="fr-FR" sz="1200" dirty="0"/>
              <a:t>»</a:t>
            </a:r>
          </a:p>
          <a:p>
            <a:endParaRPr lang="fr-FR" sz="1200" dirty="0" smtClean="0"/>
          </a:p>
          <a:p>
            <a:r>
              <a:rPr lang="fr-FR" sz="1200" dirty="0" smtClean="0"/>
              <a:t>L’annuaire </a:t>
            </a:r>
            <a:r>
              <a:rPr lang="fr-FR" sz="1200" dirty="0"/>
              <a:t>de 1854 indique pour Ponet et Saint-Auban des productions de seigle, de noix et de bon vin. Les vignes de Ponet qui produisaient autrefois un vin rouge réputé </a:t>
            </a:r>
            <a:r>
              <a:rPr lang="fr-FR" sz="1200" dirty="0" smtClean="0"/>
              <a:t>participent </a:t>
            </a:r>
            <a:r>
              <a:rPr lang="fr-FR" sz="1200" dirty="0"/>
              <a:t>depuis 1971 à la production de la Clairette de Die. L’ancêtre de la famille </a:t>
            </a:r>
            <a:r>
              <a:rPr lang="fr-FR" sz="1200" dirty="0" err="1"/>
              <a:t>Buffardel</a:t>
            </a:r>
            <a:r>
              <a:rPr lang="fr-FR" sz="1200" dirty="0"/>
              <a:t>, originaire de Saint-Etienne-en-Quint, passa le col d’</a:t>
            </a:r>
            <a:r>
              <a:rPr lang="fr-FR" sz="1200" dirty="0" err="1"/>
              <a:t>Anès</a:t>
            </a:r>
            <a:r>
              <a:rPr lang="fr-FR" sz="1200" dirty="0"/>
              <a:t> et produisit la clairette sur les pentes de Ponet, avant de s’installer à Die. Le village compte aujourd’hui 132 habitants suite à l’installation de jeunes couples.  On peut observer dans le villages différents monuments : </a:t>
            </a:r>
          </a:p>
          <a:p>
            <a:endParaRPr lang="fr-FR" sz="1200" dirty="0"/>
          </a:p>
          <a:p>
            <a:pPr marL="171450" indent="-171450">
              <a:buFont typeface="Wingdings" panose="05000000000000000000" pitchFamily="2" charset="2"/>
              <a:buChar char="§"/>
            </a:pPr>
            <a:r>
              <a:rPr lang="fr-FR" sz="1200" dirty="0"/>
              <a:t>Vieilles maisons (XVe et XVIe siècles)</a:t>
            </a:r>
          </a:p>
          <a:p>
            <a:pPr marL="171450" indent="-171450">
              <a:buFont typeface="Wingdings" panose="05000000000000000000" pitchFamily="2" charset="2"/>
              <a:buChar char="§"/>
            </a:pPr>
            <a:r>
              <a:rPr lang="fr-FR" sz="1200" dirty="0"/>
              <a:t>Petite église de style roman (XII)</a:t>
            </a:r>
          </a:p>
          <a:p>
            <a:pPr marL="171450" indent="-171450">
              <a:buFont typeface="Wingdings" panose="05000000000000000000" pitchFamily="2" charset="2"/>
              <a:buChar char="§"/>
            </a:pPr>
            <a:r>
              <a:rPr lang="fr-FR" sz="1200" dirty="0"/>
              <a:t>Temple protestant (XIIe) : </a:t>
            </a:r>
            <a:r>
              <a:rPr lang="fr-FR" sz="1100" dirty="0">
                <a:hlinkClick r:id="rId2"/>
              </a:rPr>
              <a:t>http://erf.diois.free.fr/Ponet_culte.htm</a:t>
            </a:r>
            <a:endParaRPr lang="fr-FR" sz="1100" dirty="0"/>
          </a:p>
          <a:p>
            <a:pPr marL="171450" indent="-171450">
              <a:buFont typeface="Wingdings" panose="05000000000000000000" pitchFamily="2" charset="2"/>
              <a:buChar char="§"/>
            </a:pPr>
            <a:r>
              <a:rPr lang="fr-FR" sz="1200" dirty="0"/>
              <a:t>ruelles  voûtées et en escalier</a:t>
            </a:r>
          </a:p>
          <a:p>
            <a:pPr marL="171450" indent="-171450">
              <a:buFont typeface="Wingdings" panose="05000000000000000000" pitchFamily="2" charset="2"/>
              <a:buChar char="§"/>
            </a:pPr>
            <a:r>
              <a:rPr lang="fr-FR" sz="1200" dirty="0"/>
              <a:t>un bassin à chanvre (XVe) : </a:t>
            </a:r>
            <a:r>
              <a:rPr lang="fr-FR" sz="1100" dirty="0">
                <a:hlinkClick r:id="rId3"/>
              </a:rPr>
              <a:t>http://cartepatrimoine.ladrome.fr/notice-1293</a:t>
            </a:r>
            <a:endParaRPr lang="fr-FR" sz="1100" dirty="0"/>
          </a:p>
          <a:p>
            <a:pPr marL="171450" indent="-171450">
              <a:buFont typeface="Wingdings" panose="05000000000000000000" pitchFamily="2" charset="2"/>
              <a:buChar char="§"/>
            </a:pPr>
            <a:r>
              <a:rPr lang="fr-FR" sz="1200" dirty="0"/>
              <a:t>les ruines du château féodal (XIIe siècle) </a:t>
            </a:r>
          </a:p>
          <a:p>
            <a:pPr marL="171450" indent="-171450">
              <a:buFont typeface="Wingdings" panose="05000000000000000000" pitchFamily="2" charset="2"/>
              <a:buChar char="§"/>
            </a:pPr>
            <a:r>
              <a:rPr lang="fr-FR" sz="1200" dirty="0"/>
              <a:t>la fontaine, au milieu de la place centrale à côté de laquelle s’ élevait le peuplier de la liberté. ..</a:t>
            </a:r>
          </a:p>
          <a:p>
            <a:pPr marL="171450" indent="-171450" eaLnBrk="0" fontAlgn="base" hangingPunct="0">
              <a:spcBef>
                <a:spcPct val="0"/>
              </a:spcBef>
              <a:spcAft>
                <a:spcPct val="0"/>
              </a:spcAft>
              <a:buFont typeface="Wingdings" panose="05000000000000000000" pitchFamily="2" charset="2"/>
              <a:buChar char="v"/>
            </a:pPr>
            <a:endParaRPr lang="fr-FR" sz="1100" dirty="0"/>
          </a:p>
          <a:p>
            <a:pPr marL="171450" indent="-171450" eaLnBrk="0" fontAlgn="base" hangingPunct="0">
              <a:spcBef>
                <a:spcPct val="0"/>
              </a:spcBef>
              <a:spcAft>
                <a:spcPct val="0"/>
              </a:spcAft>
              <a:buFont typeface="Wingdings" panose="05000000000000000000" pitchFamily="2" charset="2"/>
              <a:buChar char="v"/>
            </a:pPr>
            <a:r>
              <a:rPr lang="fr-FR" sz="1100" dirty="0"/>
              <a:t>lien : </a:t>
            </a:r>
            <a:r>
              <a:rPr lang="fr-FR" sz="1100" dirty="0">
                <a:hlinkClick r:id="rId4"/>
              </a:rPr>
              <a:t>https://ponetblog.wordpress.com/un-peu-dhistoire</a:t>
            </a:r>
            <a:r>
              <a:rPr lang="fr-FR" sz="1200" dirty="0" smtClean="0">
                <a:hlinkClick r:id="rId4"/>
              </a:rPr>
              <a:t>/</a:t>
            </a:r>
            <a:endParaRPr lang="fr-FR" sz="1200" dirty="0"/>
          </a:p>
        </p:txBody>
      </p:sp>
    </p:spTree>
    <p:extLst>
      <p:ext uri="{BB962C8B-B14F-4D97-AF65-F5344CB8AC3E}">
        <p14:creationId xmlns:p14="http://schemas.microsoft.com/office/powerpoint/2010/main" val="368256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37" y="19695"/>
            <a:ext cx="3712441" cy="1033041"/>
          </a:xfrm>
        </p:spPr>
        <p:txBody>
          <a:bodyPr>
            <a:normAutofit/>
          </a:bodyPr>
          <a:lstStyle/>
          <a:p>
            <a:r>
              <a:rPr lang="fr-FR" sz="3200" b="1" dirty="0" smtClean="0">
                <a:solidFill>
                  <a:srgbClr val="000066"/>
                </a:solidFill>
              </a:rPr>
              <a:t>d. Culture</a:t>
            </a:r>
            <a:endParaRPr lang="fr-FR" sz="3200" b="1" dirty="0">
              <a:solidFill>
                <a:srgbClr val="000066"/>
              </a:solidFill>
            </a:endParaRPr>
          </a:p>
        </p:txBody>
      </p:sp>
      <p:sp>
        <p:nvSpPr>
          <p:cNvPr id="5" name="ZoneTexte 4"/>
          <p:cNvSpPr txBox="1"/>
          <p:nvPr/>
        </p:nvSpPr>
        <p:spPr>
          <a:xfrm>
            <a:off x="508968" y="836712"/>
            <a:ext cx="7200800" cy="1169551"/>
          </a:xfrm>
          <a:prstGeom prst="rect">
            <a:avLst/>
          </a:prstGeom>
          <a:noFill/>
        </p:spPr>
        <p:txBody>
          <a:bodyPr wrap="square" rtlCol="0">
            <a:spAutoFit/>
          </a:bodyPr>
          <a:lstStyle/>
          <a:p>
            <a:r>
              <a:rPr lang="fr-FR" sz="1400" dirty="0" smtClean="0"/>
              <a:t>Du point de vue culturel, le village étant très petit, </a:t>
            </a:r>
            <a:r>
              <a:rPr lang="fr-FR" sz="1400" dirty="0" smtClean="0"/>
              <a:t>mis </a:t>
            </a:r>
            <a:r>
              <a:rPr lang="fr-FR" sz="1400" dirty="0" smtClean="0"/>
              <a:t>à part les vignes et son Histoire, les activités touristiques vont être liées à la ville de Die, Saillans… Quelques concerts ont lieu dans l’église.  </a:t>
            </a:r>
          </a:p>
          <a:p>
            <a:endParaRPr lang="fr-FR" sz="1400" dirty="0" smtClean="0"/>
          </a:p>
          <a:p>
            <a:r>
              <a:rPr lang="fr-FR" sz="1400" dirty="0" smtClean="0"/>
              <a:t>Aussi, une randonnée magnifique est à réaliser : </a:t>
            </a:r>
            <a:endParaRPr lang="fr-FR" sz="14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63" t="28066" r="30915" b="42217"/>
          <a:stretch/>
        </p:blipFill>
        <p:spPr bwMode="auto">
          <a:xfrm>
            <a:off x="196867" y="2043086"/>
            <a:ext cx="5599269" cy="210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33" t="9669" r="37943" b="22878"/>
          <a:stretch/>
        </p:blipFill>
        <p:spPr bwMode="auto">
          <a:xfrm>
            <a:off x="179512" y="4242905"/>
            <a:ext cx="2210982" cy="221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23528" y="6453336"/>
            <a:ext cx="2882520" cy="261610"/>
          </a:xfrm>
          <a:prstGeom prst="rect">
            <a:avLst/>
          </a:prstGeom>
        </p:spPr>
        <p:txBody>
          <a:bodyPr wrap="none">
            <a:spAutoFit/>
          </a:bodyPr>
          <a:lstStyle/>
          <a:p>
            <a:r>
              <a:rPr lang="fr-FR" sz="1100" dirty="0">
                <a:hlinkClick r:id="rId4"/>
              </a:rPr>
              <a:t>http://cartepatrimoine.ladrome.fr/notice-1292</a:t>
            </a:r>
            <a:endParaRPr lang="fr-FR" sz="1100" dirty="0"/>
          </a:p>
        </p:txBody>
      </p:sp>
      <p:pic>
        <p:nvPicPr>
          <p:cNvPr id="73730" name="Picture 2" descr="C:\Users\utilisateur\Desktop\Stage c\DSC_517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4242905"/>
            <a:ext cx="3168352" cy="2112773"/>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88</a:t>
            </a:fld>
            <a:endParaRPr lang="fr-F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7940" y="4242905"/>
            <a:ext cx="3144540" cy="210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24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03" t="26041" r="21230" b="14322"/>
          <a:stretch/>
        </p:blipFill>
        <p:spPr bwMode="auto">
          <a:xfrm>
            <a:off x="1115616" y="240614"/>
            <a:ext cx="6939036" cy="611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228184" y="6352303"/>
            <a:ext cx="2592288" cy="276999"/>
          </a:xfrm>
          <a:prstGeom prst="rect">
            <a:avLst/>
          </a:prstGeom>
          <a:noFill/>
        </p:spPr>
        <p:txBody>
          <a:bodyPr wrap="square" rtlCol="0">
            <a:spAutoFit/>
          </a:bodyPr>
          <a:lstStyle/>
          <a:p>
            <a:r>
              <a:rPr lang="fr-FR" sz="1200" dirty="0" smtClean="0"/>
              <a:t>Carte des gites de Ponet</a:t>
            </a:r>
            <a:endParaRPr lang="fr-FR" sz="1200"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89</a:t>
            </a:fld>
            <a:endParaRPr lang="fr-FR"/>
          </a:p>
        </p:txBody>
      </p:sp>
    </p:spTree>
    <p:extLst>
      <p:ext uri="{BB962C8B-B14F-4D97-AF65-F5344CB8AC3E}">
        <p14:creationId xmlns:p14="http://schemas.microsoft.com/office/powerpoint/2010/main" val="1729672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7059"/>
            <a:ext cx="2987824" cy="857685"/>
          </a:xfrm>
        </p:spPr>
        <p:txBody>
          <a:bodyPr>
            <a:noAutofit/>
          </a:bodyPr>
          <a:lstStyle/>
          <a:p>
            <a:r>
              <a:rPr lang="fr-FR" sz="3200" b="1" dirty="0" smtClean="0">
                <a:solidFill>
                  <a:srgbClr val="000066"/>
                </a:solidFill>
              </a:rPr>
              <a:t>a. Géographie </a:t>
            </a:r>
            <a:endParaRPr lang="fr-FR" sz="3200" dirty="0"/>
          </a:p>
        </p:txBody>
      </p:sp>
      <p:sp>
        <p:nvSpPr>
          <p:cNvPr id="3" name="Rectangle 2"/>
          <p:cNvSpPr/>
          <p:nvPr/>
        </p:nvSpPr>
        <p:spPr>
          <a:xfrm>
            <a:off x="4977622" y="3105596"/>
            <a:ext cx="3744416" cy="369332"/>
          </a:xfrm>
          <a:prstGeom prst="rect">
            <a:avLst/>
          </a:prstGeom>
        </p:spPr>
        <p:txBody>
          <a:bodyPr wrap="square">
            <a:spAutoFit/>
          </a:bodyPr>
          <a:lstStyle/>
          <a:p>
            <a:r>
              <a:rPr lang="fr-FR" dirty="0" smtClean="0"/>
              <a:t>	</a:t>
            </a:r>
            <a:endParaRPr lang="fr-FR"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9552" y="1196752"/>
            <a:ext cx="3600400" cy="510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782" t="11875" r="44346" b="7850"/>
          <a:stretch/>
        </p:blipFill>
        <p:spPr bwMode="auto">
          <a:xfrm>
            <a:off x="4298528" y="1046325"/>
            <a:ext cx="4070491" cy="523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827584" y="6452954"/>
            <a:ext cx="2232248" cy="307777"/>
          </a:xfrm>
          <a:prstGeom prst="rect">
            <a:avLst/>
          </a:prstGeom>
          <a:noFill/>
        </p:spPr>
        <p:txBody>
          <a:bodyPr wrap="square" rtlCol="0">
            <a:spAutoFit/>
          </a:bodyPr>
          <a:lstStyle/>
          <a:p>
            <a:r>
              <a:rPr lang="fr-FR" sz="1400" dirty="0" smtClean="0"/>
              <a:t>Les 5 « pays » de la Drôme</a:t>
            </a:r>
            <a:endParaRPr lang="fr-FR" sz="1400" dirty="0"/>
          </a:p>
        </p:txBody>
      </p:sp>
      <p:sp>
        <p:nvSpPr>
          <p:cNvPr id="5" name="ZoneTexte 4"/>
          <p:cNvSpPr txBox="1"/>
          <p:nvPr/>
        </p:nvSpPr>
        <p:spPr>
          <a:xfrm>
            <a:off x="5796136" y="6452954"/>
            <a:ext cx="1944216" cy="307777"/>
          </a:xfrm>
          <a:prstGeom prst="rect">
            <a:avLst/>
          </a:prstGeom>
          <a:noFill/>
        </p:spPr>
        <p:txBody>
          <a:bodyPr wrap="square" rtlCol="0">
            <a:spAutoFit/>
          </a:bodyPr>
          <a:lstStyle/>
          <a:p>
            <a:r>
              <a:rPr lang="fr-FR" sz="1400" dirty="0" smtClean="0"/>
              <a:t>Les 19 Cantons Drômois</a:t>
            </a:r>
            <a:endParaRPr lang="fr-FR" sz="1400" dirty="0"/>
          </a:p>
        </p:txBody>
      </p:sp>
      <p:sp>
        <p:nvSpPr>
          <p:cNvPr id="8" name="Titre 5"/>
          <p:cNvSpPr txBox="1">
            <a:spLocks/>
          </p:cNvSpPr>
          <p:nvPr/>
        </p:nvSpPr>
        <p:spPr>
          <a:xfrm>
            <a:off x="5796136" y="39739"/>
            <a:ext cx="3347864" cy="364925"/>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fr-FR" sz="5400" b="1" dirty="0" smtClean="0">
                <a:solidFill>
                  <a:srgbClr val="009900"/>
                </a:solidFill>
              </a:rPr>
              <a:t>A. Contexte Général</a:t>
            </a:r>
            <a:endParaRPr lang="fr-FR" sz="5400" b="1" dirty="0">
              <a:solidFill>
                <a:srgbClr val="009900"/>
              </a:solidFill>
            </a:endParaRPr>
          </a:p>
        </p:txBody>
      </p:sp>
      <p:sp>
        <p:nvSpPr>
          <p:cNvPr id="7" name="Espace réservé du pied de page 6"/>
          <p:cNvSpPr>
            <a:spLocks noGrp="1"/>
          </p:cNvSpPr>
          <p:nvPr>
            <p:ph type="ftr" sz="quarter" idx="11"/>
          </p:nvPr>
        </p:nvSpPr>
        <p:spPr/>
        <p:txBody>
          <a:bodyPr/>
          <a:lstStyle/>
          <a:p>
            <a:r>
              <a:rPr lang="fr-FR" smtClean="0"/>
              <a:t>Crédit Photo - © César MONDOU</a:t>
            </a:r>
            <a:endParaRPr lang="fr-FR"/>
          </a:p>
        </p:txBody>
      </p:sp>
      <p:sp>
        <p:nvSpPr>
          <p:cNvPr id="9" name="Espace réservé du numéro de diapositive 8"/>
          <p:cNvSpPr>
            <a:spLocks noGrp="1"/>
          </p:cNvSpPr>
          <p:nvPr>
            <p:ph type="sldNum" sz="quarter" idx="12"/>
          </p:nvPr>
        </p:nvSpPr>
        <p:spPr/>
        <p:txBody>
          <a:bodyPr/>
          <a:lstStyle/>
          <a:p>
            <a:fld id="{97C0D9E2-4B4D-4793-9541-2F7B162482D3}" type="slidenum">
              <a:rPr lang="fr-FR" smtClean="0"/>
              <a:t>9</a:t>
            </a:fld>
            <a:endParaRPr lang="fr-FR"/>
          </a:p>
        </p:txBody>
      </p:sp>
    </p:spTree>
    <p:extLst>
      <p:ext uri="{BB962C8B-B14F-4D97-AF65-F5344CB8AC3E}">
        <p14:creationId xmlns:p14="http://schemas.microsoft.com/office/powerpoint/2010/main" val="203387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C:\Users\utilisateur\Desktop\Stage c\DSC_5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054" y="489609"/>
            <a:ext cx="8295410" cy="553167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90</a:t>
            </a:fld>
            <a:endParaRPr lang="fr-FR"/>
          </a:p>
        </p:txBody>
      </p:sp>
    </p:spTree>
    <p:extLst>
      <p:ext uri="{BB962C8B-B14F-4D97-AF65-F5344CB8AC3E}">
        <p14:creationId xmlns:p14="http://schemas.microsoft.com/office/powerpoint/2010/main" val="4188046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50117"/>
            <a:ext cx="8280987" cy="646636"/>
          </a:xfrm>
        </p:spPr>
        <p:txBody>
          <a:bodyPr>
            <a:noAutofit/>
          </a:bodyPr>
          <a:lstStyle/>
          <a:p>
            <a:r>
              <a:rPr lang="fr-FR" b="1" dirty="0" smtClean="0">
                <a:solidFill>
                  <a:srgbClr val="0000FF"/>
                </a:solidFill>
              </a:rPr>
              <a:t>IV.  </a:t>
            </a:r>
            <a:r>
              <a:rPr lang="fr-FR" b="1" u="sng" dirty="0" smtClean="0">
                <a:solidFill>
                  <a:srgbClr val="0000FF"/>
                </a:solidFill>
              </a:rPr>
              <a:t>Phénomène d’anthropisation</a:t>
            </a:r>
            <a:endParaRPr lang="fr-FR" b="1" u="sng" dirty="0">
              <a:solidFill>
                <a:srgbClr val="0000FF"/>
              </a:solidFill>
            </a:endParaRPr>
          </a:p>
        </p:txBody>
      </p:sp>
      <p:sp>
        <p:nvSpPr>
          <p:cNvPr id="4" name="ZoneTexte 3"/>
          <p:cNvSpPr txBox="1"/>
          <p:nvPr/>
        </p:nvSpPr>
        <p:spPr>
          <a:xfrm>
            <a:off x="323528" y="1412776"/>
            <a:ext cx="8554950" cy="954107"/>
          </a:xfrm>
          <a:prstGeom prst="rect">
            <a:avLst/>
          </a:prstGeom>
          <a:noFill/>
        </p:spPr>
        <p:txBody>
          <a:bodyPr wrap="square" rtlCol="0">
            <a:spAutoFit/>
          </a:bodyPr>
          <a:lstStyle/>
          <a:p>
            <a:r>
              <a:rPr lang="fr-FR" sz="1400" dirty="0" smtClean="0"/>
              <a:t>Sur le territoire des communes, comme partout où l’Homme s’installe, on </a:t>
            </a:r>
            <a:r>
              <a:rPr lang="fr-FR" sz="1400" dirty="0"/>
              <a:t>constate </a:t>
            </a:r>
            <a:r>
              <a:rPr lang="fr-FR" sz="1400" dirty="0" smtClean="0"/>
              <a:t>une transformation des espaces, des paysages, </a:t>
            </a:r>
            <a:r>
              <a:rPr lang="fr-FR" sz="1400" dirty="0"/>
              <a:t>d'écosystèmes ou de milieux </a:t>
            </a:r>
            <a:r>
              <a:rPr lang="fr-FR" sz="1400" dirty="0" smtClean="0"/>
              <a:t>naturels </a:t>
            </a:r>
            <a:r>
              <a:rPr lang="fr-FR" sz="1400" dirty="0"/>
              <a:t>sous l'action de l'homme. </a:t>
            </a:r>
            <a:r>
              <a:rPr lang="fr-FR" sz="1400" dirty="0" smtClean="0"/>
              <a:t> Il peut s’en suivre une réelle détérioration du territoire. Elle peut être due à l’agriculture, aux industries, à l’urbanisation mais aux tourisme et loisirs aussi. </a:t>
            </a:r>
            <a:endParaRPr lang="fr-FR" sz="1400" dirty="0"/>
          </a:p>
        </p:txBody>
      </p:sp>
      <p:pic>
        <p:nvPicPr>
          <p:cNvPr id="75778" name="Picture 2" descr="C:\Users\utilisateur\Desktop\Stage c\anthropisation\z.a\DSC_449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03" y="2348880"/>
            <a:ext cx="5719165" cy="38137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utilisateur\Desktop\Stage c\DSC_452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10" t="50000" r="5416"/>
          <a:stretch/>
        </p:blipFill>
        <p:spPr bwMode="auto">
          <a:xfrm>
            <a:off x="6314194" y="2348880"/>
            <a:ext cx="2506278" cy="136825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067944" y="6104329"/>
            <a:ext cx="2016224" cy="276999"/>
          </a:xfrm>
          <a:prstGeom prst="rect">
            <a:avLst/>
          </a:prstGeom>
          <a:noFill/>
        </p:spPr>
        <p:txBody>
          <a:bodyPr wrap="square" rtlCol="0">
            <a:spAutoFit/>
          </a:bodyPr>
          <a:lstStyle/>
          <a:p>
            <a:pPr algn="r"/>
            <a:r>
              <a:rPr lang="fr-FR" sz="1200" dirty="0" smtClean="0"/>
              <a:t>Zone artisanale de Cocause</a:t>
            </a:r>
            <a:endParaRPr lang="fr-FR" sz="1200" dirty="0"/>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3" name="Espace réservé du pied de page 2"/>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a:xfrm>
            <a:off x="6550998" y="6280065"/>
            <a:ext cx="2133600" cy="365125"/>
          </a:xfrm>
        </p:spPr>
        <p:txBody>
          <a:bodyPr/>
          <a:lstStyle/>
          <a:p>
            <a:fld id="{97C0D9E2-4B4D-4793-9541-2F7B162482D3}" type="slidenum">
              <a:rPr lang="fr-FR" smtClean="0"/>
              <a:t>91</a:t>
            </a:fld>
            <a:endParaRPr lang="fr-FR"/>
          </a:p>
        </p:txBody>
      </p:sp>
    </p:spTree>
    <p:extLst>
      <p:ext uri="{BB962C8B-B14F-4D97-AF65-F5344CB8AC3E}">
        <p14:creationId xmlns:p14="http://schemas.microsoft.com/office/powerpoint/2010/main" val="12545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1340768"/>
            <a:ext cx="7344816" cy="5324535"/>
          </a:xfrm>
          <a:prstGeom prst="rect">
            <a:avLst/>
          </a:prstGeom>
          <a:noFill/>
        </p:spPr>
        <p:txBody>
          <a:bodyPr wrap="square" rtlCol="0">
            <a:spAutoFit/>
          </a:bodyPr>
          <a:lstStyle/>
          <a:p>
            <a:pPr marL="342900" indent="-342900">
              <a:lnSpc>
                <a:spcPct val="150000"/>
              </a:lnSpc>
              <a:buAutoNum type="alphaLcPeriod"/>
            </a:pPr>
            <a:r>
              <a:rPr lang="fr-FR" sz="4000" b="1" dirty="0" smtClean="0">
                <a:solidFill>
                  <a:srgbClr val="000066"/>
                </a:solidFill>
              </a:rPr>
              <a:t> Zone artisanale de Cocause et la Zone Industrielle</a:t>
            </a:r>
          </a:p>
          <a:p>
            <a:pPr marL="342900" indent="-342900">
              <a:lnSpc>
                <a:spcPct val="150000"/>
              </a:lnSpc>
              <a:buAutoNum type="alphaLcPeriod"/>
            </a:pPr>
            <a:r>
              <a:rPr lang="fr-FR" sz="4000" b="1" dirty="0" smtClean="0">
                <a:solidFill>
                  <a:srgbClr val="000066"/>
                </a:solidFill>
              </a:rPr>
              <a:t> Urbanisation</a:t>
            </a:r>
          </a:p>
          <a:p>
            <a:pPr marL="342900" indent="-342900">
              <a:lnSpc>
                <a:spcPct val="150000"/>
              </a:lnSpc>
              <a:buFontTx/>
              <a:buAutoNum type="alphaLcPeriod"/>
            </a:pPr>
            <a:r>
              <a:rPr lang="fr-FR" sz="4000" b="1" dirty="0" smtClean="0">
                <a:solidFill>
                  <a:srgbClr val="000066"/>
                </a:solidFill>
              </a:rPr>
              <a:t> Tourisme</a:t>
            </a:r>
            <a:endParaRPr lang="fr-FR" sz="4000" b="1" dirty="0">
              <a:solidFill>
                <a:srgbClr val="000066"/>
              </a:solidFill>
            </a:endParaRPr>
          </a:p>
          <a:p>
            <a:pPr>
              <a:lnSpc>
                <a:spcPct val="150000"/>
              </a:lnSpc>
            </a:pPr>
            <a:r>
              <a:rPr lang="fr-FR" sz="4000" b="1" dirty="0" smtClean="0">
                <a:solidFill>
                  <a:srgbClr val="000066"/>
                </a:solidFill>
              </a:rPr>
              <a:t>d. Agriculture</a:t>
            </a:r>
          </a:p>
          <a:p>
            <a:endParaRPr lang="fr-FR" sz="4000" b="1" dirty="0"/>
          </a:p>
        </p:txBody>
      </p:sp>
      <p:sp>
        <p:nvSpPr>
          <p:cNvPr id="4"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5" name="Espace réservé du numéro de diapositive 4"/>
          <p:cNvSpPr>
            <a:spLocks noGrp="1"/>
          </p:cNvSpPr>
          <p:nvPr>
            <p:ph type="sldNum" sz="quarter" idx="12"/>
          </p:nvPr>
        </p:nvSpPr>
        <p:spPr/>
        <p:txBody>
          <a:bodyPr/>
          <a:lstStyle/>
          <a:p>
            <a:fld id="{97C0D9E2-4B4D-4793-9541-2F7B162482D3}" type="slidenum">
              <a:rPr lang="fr-FR" smtClean="0"/>
              <a:t>92</a:t>
            </a:fld>
            <a:endParaRPr lang="fr-FR"/>
          </a:p>
        </p:txBody>
      </p:sp>
    </p:spTree>
    <p:extLst>
      <p:ext uri="{BB962C8B-B14F-4D97-AF65-F5344CB8AC3E}">
        <p14:creationId xmlns:p14="http://schemas.microsoft.com/office/powerpoint/2010/main" val="226331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335558"/>
            <a:ext cx="7344816" cy="1077218"/>
          </a:xfrm>
          <a:prstGeom prst="rect">
            <a:avLst/>
          </a:prstGeom>
        </p:spPr>
        <p:txBody>
          <a:bodyPr wrap="square">
            <a:spAutoFit/>
          </a:bodyPr>
          <a:lstStyle/>
          <a:p>
            <a:r>
              <a:rPr lang="fr-FR" sz="3200" b="1" dirty="0">
                <a:solidFill>
                  <a:srgbClr val="000066"/>
                </a:solidFill>
              </a:rPr>
              <a:t> </a:t>
            </a:r>
            <a:r>
              <a:rPr lang="fr-FR" sz="3200" b="1" dirty="0" smtClean="0">
                <a:solidFill>
                  <a:srgbClr val="000066"/>
                </a:solidFill>
              </a:rPr>
              <a:t>a. Zone </a:t>
            </a:r>
            <a:r>
              <a:rPr lang="fr-FR" sz="3200" b="1" dirty="0">
                <a:solidFill>
                  <a:srgbClr val="000066"/>
                </a:solidFill>
              </a:rPr>
              <a:t>artisanale de </a:t>
            </a:r>
            <a:r>
              <a:rPr lang="fr-FR" sz="3200" b="1" dirty="0" smtClean="0">
                <a:solidFill>
                  <a:srgbClr val="000066"/>
                </a:solidFill>
              </a:rPr>
              <a:t>Cocause et la Zone industrielle</a:t>
            </a:r>
            <a:endParaRPr lang="fr-FR" sz="3200" b="1" dirty="0">
              <a:solidFill>
                <a:srgbClr val="000066"/>
              </a:solidFill>
            </a:endParaRPr>
          </a:p>
        </p:txBody>
      </p:sp>
      <p:pic>
        <p:nvPicPr>
          <p:cNvPr id="768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42" t="18405" r="10248" b="9952"/>
          <a:stretch/>
        </p:blipFill>
        <p:spPr bwMode="auto">
          <a:xfrm>
            <a:off x="4350496" y="907911"/>
            <a:ext cx="4443162" cy="310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81" t="8482" r="10701" b="6291"/>
          <a:stretch/>
        </p:blipFill>
        <p:spPr bwMode="auto">
          <a:xfrm>
            <a:off x="4834444" y="4078489"/>
            <a:ext cx="3770004" cy="2249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539552" y="1340768"/>
            <a:ext cx="3744416" cy="2893100"/>
          </a:xfrm>
          <a:prstGeom prst="rect">
            <a:avLst/>
          </a:prstGeom>
          <a:noFill/>
        </p:spPr>
        <p:txBody>
          <a:bodyPr wrap="square" rtlCol="0">
            <a:spAutoFit/>
          </a:bodyPr>
          <a:lstStyle/>
          <a:p>
            <a:pPr algn="just"/>
            <a:r>
              <a:rPr lang="fr-FR" sz="1400" dirty="0" smtClean="0"/>
              <a:t>Ces deux zones sont le véritable pôle économique de Die. On retrouve de nombreuses entreprises  comme par exemple la Jaillance, </a:t>
            </a:r>
            <a:r>
              <a:rPr lang="fr-FR" sz="1400" dirty="0" err="1" smtClean="0"/>
              <a:t>Nateva</a:t>
            </a:r>
            <a:r>
              <a:rPr lang="fr-FR" sz="1400" dirty="0" smtClean="0"/>
              <a:t>, un coiffeur, une Menuiserie, une Scierie, </a:t>
            </a:r>
            <a:r>
              <a:rPr lang="fr-FR" sz="1400" dirty="0" err="1" smtClean="0"/>
              <a:t>Gammvert</a:t>
            </a:r>
            <a:r>
              <a:rPr lang="fr-FR" sz="1400" dirty="0" smtClean="0"/>
              <a:t>…</a:t>
            </a:r>
          </a:p>
          <a:p>
            <a:pPr algn="just"/>
            <a:endParaRPr lang="fr-FR" sz="1400" dirty="0" smtClean="0"/>
          </a:p>
          <a:p>
            <a:pPr algn="just"/>
            <a:r>
              <a:rPr lang="fr-FR" sz="1400" dirty="0" smtClean="0"/>
              <a:t>Elles représentent une véritable rupture dans la continuité écologique. </a:t>
            </a:r>
          </a:p>
          <a:p>
            <a:pPr algn="just"/>
            <a:r>
              <a:rPr lang="fr-FR" sz="1400" dirty="0" smtClean="0"/>
              <a:t>Cela représente une entrave aux déplacements de la faune.  C’est une barrière dans le continuum écologique. Comme partout ce type de zone, dénote dans le paysage (fragmentation </a:t>
            </a:r>
            <a:r>
              <a:rPr lang="fr-FR" sz="1400" dirty="0"/>
              <a:t>paysagère</a:t>
            </a:r>
            <a:r>
              <a:rPr lang="fr-FR" sz="1400" dirty="0" smtClean="0"/>
              <a:t>).</a:t>
            </a:r>
            <a:endParaRPr lang="fr-FR" sz="1400" dirty="0"/>
          </a:p>
        </p:txBody>
      </p:sp>
      <p:pic>
        <p:nvPicPr>
          <p:cNvPr id="76805" name="Picture 5" descr="C:\Users\utilisateur\Desktop\Stage c\DSC_450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250350"/>
            <a:ext cx="1683872" cy="1122866"/>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C:\Users\utilisateur\Desktop\Stage c\utilisé\DSC_452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621" y="5472270"/>
            <a:ext cx="1687195" cy="1125082"/>
          </a:xfrm>
          <a:prstGeom prst="rect">
            <a:avLst/>
          </a:prstGeom>
          <a:noFill/>
          <a:extLst>
            <a:ext uri="{909E8E84-426E-40DD-AFC4-6F175D3DCCD1}">
              <a14:hiddenFill xmlns:a14="http://schemas.microsoft.com/office/drawing/2010/main">
                <a:solidFill>
                  <a:srgbClr val="FFFFFF"/>
                </a:solidFill>
              </a14:hiddenFill>
            </a:ext>
          </a:extLst>
        </p:spPr>
      </p:pic>
      <p:pic>
        <p:nvPicPr>
          <p:cNvPr id="76807" name="Picture 7" descr="C:\Users\utilisateur\Desktop\Stage c\DSC_474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768" y="4293096"/>
            <a:ext cx="1656053" cy="1104315"/>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93</a:t>
            </a:fld>
            <a:endParaRPr lang="fr-FR"/>
          </a:p>
        </p:txBody>
      </p:sp>
    </p:spTree>
    <p:extLst>
      <p:ext uri="{BB962C8B-B14F-4D97-AF65-F5344CB8AC3E}">
        <p14:creationId xmlns:p14="http://schemas.microsoft.com/office/powerpoint/2010/main" val="2923635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66" y="550117"/>
            <a:ext cx="2377194" cy="584775"/>
          </a:xfrm>
          <a:prstGeom prst="rect">
            <a:avLst/>
          </a:prstGeom>
        </p:spPr>
        <p:txBody>
          <a:bodyPr wrap="square">
            <a:spAutoFit/>
          </a:bodyPr>
          <a:lstStyle/>
          <a:p>
            <a:r>
              <a:rPr lang="fr-FR" sz="3200" b="1" dirty="0">
                <a:solidFill>
                  <a:srgbClr val="000066"/>
                </a:solidFill>
              </a:rPr>
              <a:t> </a:t>
            </a:r>
            <a:r>
              <a:rPr lang="fr-FR" sz="3200" b="1" dirty="0" smtClean="0">
                <a:solidFill>
                  <a:srgbClr val="000066"/>
                </a:solidFill>
              </a:rPr>
              <a:t>b. Tourisme</a:t>
            </a:r>
            <a:endParaRPr lang="fr-FR" sz="3200" dirty="0">
              <a:solidFill>
                <a:srgbClr val="000066"/>
              </a:solidFill>
            </a:endParaRPr>
          </a:p>
        </p:txBody>
      </p:sp>
      <p:sp>
        <p:nvSpPr>
          <p:cNvPr id="4" name="ZoneTexte 3"/>
          <p:cNvSpPr txBox="1"/>
          <p:nvPr/>
        </p:nvSpPr>
        <p:spPr>
          <a:xfrm>
            <a:off x="178048" y="1368654"/>
            <a:ext cx="8784976" cy="3970318"/>
          </a:xfrm>
          <a:prstGeom prst="rect">
            <a:avLst/>
          </a:prstGeom>
          <a:noFill/>
        </p:spPr>
        <p:txBody>
          <a:bodyPr wrap="square" rtlCol="0">
            <a:spAutoFit/>
          </a:bodyPr>
          <a:lstStyle/>
          <a:p>
            <a:r>
              <a:rPr lang="fr-FR" sz="1400" dirty="0" smtClean="0"/>
              <a:t>Le tourisme constitue un apport économique sur le territoire du Diois, mais il n’est pas sans conséquences sur les milieux naturels et les espèces qui y vivent.</a:t>
            </a:r>
          </a:p>
          <a:p>
            <a:endParaRPr lang="fr-FR" sz="1400" dirty="0" smtClean="0"/>
          </a:p>
          <a:p>
            <a:r>
              <a:rPr lang="fr-FR" sz="1400" dirty="0" smtClean="0"/>
              <a:t>Par exemple, la rivière Drôme est en été sur fréquentée. En effet les visiteurs logent pour la plupart dans </a:t>
            </a:r>
            <a:r>
              <a:rPr lang="fr-FR" sz="1400" dirty="0"/>
              <a:t>les </a:t>
            </a:r>
            <a:r>
              <a:rPr lang="fr-FR" sz="1400" dirty="0" smtClean="0"/>
              <a:t>campings le long de la rivière et participent aux loisirs liés à la rivière. </a:t>
            </a:r>
          </a:p>
          <a:p>
            <a:endParaRPr lang="fr-FR" sz="1400" dirty="0"/>
          </a:p>
          <a:p>
            <a:r>
              <a:rPr lang="fr-FR" sz="1400" dirty="0" smtClean="0"/>
              <a:t>Les touristes perturbent alors la faune qui fréquente la rivière, comme par exemple les peuplements piscicoles (il y a de moins en moins de truites). La </a:t>
            </a:r>
            <a:r>
              <a:rPr lang="fr-FR" sz="1400" dirty="0"/>
              <a:t>création de barrages par les visiteurs sur la Drôme est mauvaise pour les populations de poissons. </a:t>
            </a:r>
            <a:r>
              <a:rPr lang="fr-FR" sz="1400" dirty="0" smtClean="0"/>
              <a:t>Les oiseaux que l’on retrouve le long de la rivière peuvent aussi subir une forte pression (héron cendrée, aigrette garzette, chevaliers, grande aigrette, petit gravelot…) . </a:t>
            </a:r>
            <a:r>
              <a:rPr lang="fr-FR" sz="1400" dirty="0"/>
              <a:t>L</a:t>
            </a:r>
            <a:r>
              <a:rPr lang="fr-FR" sz="1400" dirty="0" smtClean="0"/>
              <a:t>es passages répétés des baigneurs sur les berges tuent les œufs de </a:t>
            </a:r>
            <a:r>
              <a:rPr lang="fr-FR" sz="1400" dirty="0"/>
              <a:t>petit gravelot. </a:t>
            </a:r>
            <a:endParaRPr lang="fr-FR" sz="1400" dirty="0" smtClean="0"/>
          </a:p>
          <a:p>
            <a:endParaRPr lang="fr-FR" sz="1400" dirty="0"/>
          </a:p>
          <a:p>
            <a:r>
              <a:rPr lang="fr-FR" sz="1400" dirty="0"/>
              <a:t>Aussi </a:t>
            </a:r>
            <a:r>
              <a:rPr lang="fr-FR" sz="1400" dirty="0" smtClean="0"/>
              <a:t>des </a:t>
            </a:r>
            <a:r>
              <a:rPr lang="fr-FR" sz="1400" dirty="0"/>
              <a:t>espèces du hauts-plateaux du Vercors, </a:t>
            </a:r>
            <a:r>
              <a:rPr lang="fr-FR" sz="1400" dirty="0" smtClean="0"/>
              <a:t>telles </a:t>
            </a:r>
            <a:r>
              <a:rPr lang="fr-FR" sz="1400" dirty="0"/>
              <a:t>que les chamois, marmottes, tétras </a:t>
            </a:r>
            <a:r>
              <a:rPr lang="fr-FR" sz="1400" dirty="0" smtClean="0"/>
              <a:t>et </a:t>
            </a:r>
            <a:r>
              <a:rPr lang="fr-FR" sz="1400" dirty="0"/>
              <a:t>lagopèdes ou encore de la flore, sont </a:t>
            </a:r>
            <a:r>
              <a:rPr lang="fr-FR" sz="1400" dirty="0" smtClean="0"/>
              <a:t>perturbées par </a:t>
            </a:r>
            <a:r>
              <a:rPr lang="fr-FR" sz="1400" dirty="0"/>
              <a:t>les activités </a:t>
            </a:r>
            <a:r>
              <a:rPr lang="fr-FR" sz="1400" dirty="0" smtClean="0"/>
              <a:t>montagnardes </a:t>
            </a:r>
            <a:r>
              <a:rPr lang="fr-FR" sz="1400" dirty="0"/>
              <a:t>(ski de fond, raquettes, randonnées,  escalades </a:t>
            </a:r>
            <a:r>
              <a:rPr lang="fr-FR" sz="1400" dirty="0" smtClean="0"/>
              <a:t>…). Chaque année, de nombreuses personnes fréquentent montagnes et collines. </a:t>
            </a:r>
            <a:endParaRPr lang="fr-FR" sz="1400" dirty="0"/>
          </a:p>
          <a:p>
            <a:endParaRPr lang="fr-FR" sz="1400" dirty="0" smtClean="0"/>
          </a:p>
          <a:p>
            <a:endParaRPr lang="fr-FR" sz="1400" dirty="0" smtClean="0"/>
          </a:p>
          <a:p>
            <a:endParaRPr lang="fr-FR" sz="1400" dirty="0" smtClean="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94</a:t>
            </a:fld>
            <a:endParaRPr lang="fr-FR"/>
          </a:p>
        </p:txBody>
      </p:sp>
    </p:spTree>
    <p:extLst>
      <p:ext uri="{BB962C8B-B14F-4D97-AF65-F5344CB8AC3E}">
        <p14:creationId xmlns:p14="http://schemas.microsoft.com/office/powerpoint/2010/main" val="420861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96" b="7926"/>
          <a:stretch/>
        </p:blipFill>
        <p:spPr bwMode="auto">
          <a:xfrm>
            <a:off x="337586" y="2828028"/>
            <a:ext cx="2757687" cy="355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utilisateur\Desktop\Stage c\DSC_3540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79" y="2852936"/>
            <a:ext cx="5328593" cy="35532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2545159"/>
            <a:ext cx="2446439" cy="307777"/>
          </a:xfrm>
          <a:prstGeom prst="rect">
            <a:avLst/>
          </a:prstGeom>
        </p:spPr>
        <p:txBody>
          <a:bodyPr wrap="none">
            <a:spAutoFit/>
          </a:bodyPr>
          <a:lstStyle/>
          <a:p>
            <a:r>
              <a:rPr lang="fr-FR" sz="1400" b="1" u="sng" dirty="0" smtClean="0"/>
              <a:t>Retrouvé </a:t>
            </a:r>
            <a:r>
              <a:rPr lang="fr-FR" sz="1400" b="1" u="sng" dirty="0"/>
              <a:t>le long de la rivière…</a:t>
            </a:r>
          </a:p>
        </p:txBody>
      </p:sp>
      <p:sp>
        <p:nvSpPr>
          <p:cNvPr id="6" name="Rectangle 5"/>
          <p:cNvSpPr/>
          <p:nvPr/>
        </p:nvSpPr>
        <p:spPr>
          <a:xfrm>
            <a:off x="154856" y="1035893"/>
            <a:ext cx="9025656" cy="1384995"/>
          </a:xfrm>
          <a:prstGeom prst="rect">
            <a:avLst/>
          </a:prstGeom>
        </p:spPr>
        <p:txBody>
          <a:bodyPr wrap="square">
            <a:spAutoFit/>
          </a:bodyPr>
          <a:lstStyle/>
          <a:p>
            <a:r>
              <a:rPr lang="fr-FR" sz="1400" dirty="0"/>
              <a:t>Certains touristes sont irrespectueux de l’environnement et vont laisser leurs déchets le long de la rivière. Aux premières crues ils </a:t>
            </a:r>
            <a:r>
              <a:rPr lang="fr-FR" sz="1400" dirty="0" smtClean="0"/>
              <a:t>seront emportés  </a:t>
            </a:r>
            <a:r>
              <a:rPr lang="fr-FR" sz="1400" dirty="0"/>
              <a:t>par les eaux. Cela polluera le cours d’eau et impactera négativement certaines espèces. Il faut savoir que la Drôme est l’une des </a:t>
            </a:r>
            <a:r>
              <a:rPr lang="fr-FR" sz="1400" dirty="0" smtClean="0"/>
              <a:t>rivières </a:t>
            </a:r>
            <a:r>
              <a:rPr lang="fr-FR" sz="1400" dirty="0"/>
              <a:t>les plus </a:t>
            </a:r>
            <a:r>
              <a:rPr lang="fr-FR" sz="1400" dirty="0" smtClean="0"/>
              <a:t>sauvages </a:t>
            </a:r>
            <a:r>
              <a:rPr lang="fr-FR" sz="1400" dirty="0"/>
              <a:t>d'Europe, et qu’elle constitue de </a:t>
            </a:r>
            <a:r>
              <a:rPr lang="fr-FR" sz="1400" dirty="0" smtClean="0"/>
              <a:t>ce </a:t>
            </a:r>
            <a:r>
              <a:rPr lang="fr-FR" sz="1400" dirty="0"/>
              <a:t>fait, un véritable corridor écologique, une « trame </a:t>
            </a:r>
            <a:r>
              <a:rPr lang="fr-FR" sz="1400" dirty="0" smtClean="0"/>
              <a:t>bleu</a:t>
            </a:r>
            <a:r>
              <a:rPr lang="fr-FR" sz="1400" dirty="0"/>
              <a:t> », permettant aux espèces de se déplacer, migrer librement. C’est pourquoi il est nécessaire que les visiteurs </a:t>
            </a:r>
            <a:r>
              <a:rPr lang="fr-FR" sz="1400" dirty="0" smtClean="0"/>
              <a:t>aient une </a:t>
            </a:r>
            <a:r>
              <a:rPr lang="fr-FR" sz="1400" dirty="0"/>
              <a:t>conscience environnementale, </a:t>
            </a:r>
            <a:r>
              <a:rPr lang="fr-FR" sz="1400" dirty="0" smtClean="0"/>
              <a:t>qu’ils soient </a:t>
            </a:r>
            <a:r>
              <a:rPr lang="fr-FR" sz="1400" dirty="0"/>
              <a:t>sensibilisés à </a:t>
            </a:r>
            <a:r>
              <a:rPr lang="fr-FR" sz="1400" dirty="0" smtClean="0"/>
              <a:t>l’écologie locale </a:t>
            </a:r>
            <a:r>
              <a:rPr lang="fr-FR" sz="1400" dirty="0"/>
              <a:t>afin </a:t>
            </a:r>
            <a:r>
              <a:rPr lang="fr-FR" sz="1400" dirty="0" smtClean="0"/>
              <a:t>d’en préserver sa biodiversité. </a:t>
            </a:r>
            <a:r>
              <a:rPr lang="fr-FR" sz="1400" dirty="0"/>
              <a:t>Heureusement </a:t>
            </a:r>
            <a:r>
              <a:rPr lang="fr-FR" sz="1400" dirty="0" smtClean="0"/>
              <a:t>cette tension critique de la suractivité touristique </a:t>
            </a:r>
            <a:r>
              <a:rPr lang="fr-FR" sz="1400" dirty="0"/>
              <a:t>ne dure que dans la saison </a:t>
            </a:r>
            <a:r>
              <a:rPr lang="fr-FR" sz="1400" dirty="0" smtClean="0"/>
              <a:t>estivale.</a:t>
            </a:r>
            <a:endParaRPr lang="fr-FR" sz="1400" dirty="0"/>
          </a:p>
        </p:txBody>
      </p:sp>
      <p:sp>
        <p:nvSpPr>
          <p:cNvPr id="7"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8" name="Espace réservé du numéro de diapositive 7"/>
          <p:cNvSpPr>
            <a:spLocks noGrp="1"/>
          </p:cNvSpPr>
          <p:nvPr>
            <p:ph type="sldNum" sz="quarter" idx="12"/>
          </p:nvPr>
        </p:nvSpPr>
        <p:spPr/>
        <p:txBody>
          <a:bodyPr/>
          <a:lstStyle/>
          <a:p>
            <a:fld id="{97C0D9E2-4B4D-4793-9541-2F7B162482D3}" type="slidenum">
              <a:rPr lang="fr-FR" smtClean="0"/>
              <a:t>95</a:t>
            </a:fld>
            <a:endParaRPr lang="fr-FR"/>
          </a:p>
        </p:txBody>
      </p:sp>
      <p:sp>
        <p:nvSpPr>
          <p:cNvPr id="9" name="Rectangle 8"/>
          <p:cNvSpPr/>
          <p:nvPr/>
        </p:nvSpPr>
        <p:spPr>
          <a:xfrm>
            <a:off x="34566" y="332656"/>
            <a:ext cx="2377194" cy="584775"/>
          </a:xfrm>
          <a:prstGeom prst="rect">
            <a:avLst/>
          </a:prstGeom>
        </p:spPr>
        <p:txBody>
          <a:bodyPr wrap="square">
            <a:spAutoFit/>
          </a:bodyPr>
          <a:lstStyle/>
          <a:p>
            <a:r>
              <a:rPr lang="fr-FR" sz="3200" b="1" dirty="0">
                <a:solidFill>
                  <a:srgbClr val="000066"/>
                </a:solidFill>
              </a:rPr>
              <a:t> </a:t>
            </a:r>
            <a:r>
              <a:rPr lang="fr-FR" sz="3200" b="1" dirty="0" smtClean="0">
                <a:solidFill>
                  <a:srgbClr val="000066"/>
                </a:solidFill>
              </a:rPr>
              <a:t>b. Tourisme</a:t>
            </a:r>
            <a:endParaRPr lang="fr-FR" sz="3200" dirty="0">
              <a:solidFill>
                <a:srgbClr val="000066"/>
              </a:solidFill>
            </a:endParaRPr>
          </a:p>
        </p:txBody>
      </p:sp>
    </p:spTree>
    <p:extLst>
      <p:ext uri="{BB962C8B-B14F-4D97-AF65-F5344CB8AC3E}">
        <p14:creationId xmlns:p14="http://schemas.microsoft.com/office/powerpoint/2010/main" val="39343743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36" y="254398"/>
            <a:ext cx="2853089" cy="584775"/>
          </a:xfrm>
          <a:prstGeom prst="rect">
            <a:avLst/>
          </a:prstGeom>
        </p:spPr>
        <p:txBody>
          <a:bodyPr wrap="none">
            <a:spAutoFit/>
          </a:bodyPr>
          <a:lstStyle/>
          <a:p>
            <a:r>
              <a:rPr lang="fr-FR" sz="3200" b="1" dirty="0"/>
              <a:t> </a:t>
            </a:r>
            <a:r>
              <a:rPr lang="fr-FR" sz="3200" b="1" dirty="0" smtClean="0">
                <a:solidFill>
                  <a:srgbClr val="000066"/>
                </a:solidFill>
              </a:rPr>
              <a:t>c. Urbanisation</a:t>
            </a:r>
            <a:endParaRPr lang="fr-FR" sz="3200" b="1" dirty="0">
              <a:solidFill>
                <a:srgbClr val="000066"/>
              </a:solidFill>
            </a:endParaRPr>
          </a:p>
        </p:txBody>
      </p:sp>
      <p:sp>
        <p:nvSpPr>
          <p:cNvPr id="4" name="Rectangle 3"/>
          <p:cNvSpPr/>
          <p:nvPr/>
        </p:nvSpPr>
        <p:spPr>
          <a:xfrm>
            <a:off x="524018" y="812724"/>
            <a:ext cx="8440470" cy="5478423"/>
          </a:xfrm>
          <a:prstGeom prst="rect">
            <a:avLst/>
          </a:prstGeom>
        </p:spPr>
        <p:txBody>
          <a:bodyPr wrap="square">
            <a:spAutoFit/>
          </a:bodyPr>
          <a:lstStyle/>
          <a:p>
            <a:r>
              <a:rPr lang="fr-FR" sz="1400" dirty="0"/>
              <a:t>L’urbanisation doit être bien </a:t>
            </a:r>
            <a:r>
              <a:rPr lang="fr-FR" sz="1400" dirty="0" smtClean="0"/>
              <a:t>réglementée </a:t>
            </a:r>
            <a:r>
              <a:rPr lang="fr-FR" sz="1400" dirty="0"/>
              <a:t>afin d’avoir un impact minime sur la nature environnante. </a:t>
            </a:r>
            <a:endParaRPr lang="fr-FR" sz="1400" dirty="0" smtClean="0"/>
          </a:p>
          <a:p>
            <a:r>
              <a:rPr lang="fr-FR" sz="1400" dirty="0" smtClean="0"/>
              <a:t>C’est </a:t>
            </a:r>
            <a:r>
              <a:rPr lang="fr-FR" sz="1400" dirty="0"/>
              <a:t>pourquoi </a:t>
            </a:r>
            <a:r>
              <a:rPr lang="fr-FR" sz="1400" dirty="0" smtClean="0"/>
              <a:t>les </a:t>
            </a:r>
            <a:r>
              <a:rPr lang="fr-FR" sz="1400" dirty="0"/>
              <a:t>PLU (plan locale urbanisme) sont très réglementés. Mais l’urbanisation ne se limite pas à la commune, en effet chez les particuliers, on retrouve des pratiques qui affectent l’environnement…</a:t>
            </a:r>
          </a:p>
          <a:p>
            <a:endParaRPr lang="fr-FR" sz="1400" dirty="0" smtClean="0"/>
          </a:p>
          <a:p>
            <a:r>
              <a:rPr lang="fr-FR" sz="1400" dirty="0" smtClean="0"/>
              <a:t>Extrait d’un PLU </a:t>
            </a:r>
            <a:r>
              <a:rPr lang="fr-FR" sz="1400" dirty="0"/>
              <a:t>:  </a:t>
            </a:r>
            <a:r>
              <a:rPr lang="fr-FR" sz="1100" dirty="0">
                <a:hlinkClick r:id="rId2"/>
              </a:rPr>
              <a:t>http://www.mairie-die.fr/IMG/pdf/Note_presentation-2.pdf</a:t>
            </a:r>
            <a:endParaRPr lang="fr-FR" sz="1100" dirty="0" smtClean="0"/>
          </a:p>
          <a:p>
            <a:endParaRPr lang="fr-FR" sz="1400" dirty="0" smtClean="0"/>
          </a:p>
          <a:p>
            <a:r>
              <a:rPr lang="fr-FR" sz="1400" dirty="0" smtClean="0"/>
              <a:t>« La </a:t>
            </a:r>
            <a:r>
              <a:rPr lang="fr-FR" sz="1400" dirty="0"/>
              <a:t>Commune de Die dispose d’un Plan Local d’Urbanisme approuvé.</a:t>
            </a:r>
          </a:p>
          <a:p>
            <a:r>
              <a:rPr lang="fr-FR" sz="1400" dirty="0"/>
              <a:t>Une enseigne commerciale, </a:t>
            </a:r>
            <a:r>
              <a:rPr lang="fr-FR" sz="1400" dirty="0" smtClean="0"/>
              <a:t>située </a:t>
            </a:r>
            <a:r>
              <a:rPr lang="fr-FR" sz="1400" dirty="0"/>
              <a:t>en zone </a:t>
            </a:r>
            <a:r>
              <a:rPr lang="fr-FR" sz="1400" dirty="0" err="1"/>
              <a:t>Ui</a:t>
            </a:r>
            <a:r>
              <a:rPr lang="fr-FR" sz="1400" dirty="0"/>
              <a:t> du Plan Local </a:t>
            </a:r>
            <a:r>
              <a:rPr lang="fr-FR" sz="1400" dirty="0" smtClean="0"/>
              <a:t>d’Urbanisme (ZA de Cocause), </a:t>
            </a:r>
            <a:r>
              <a:rPr lang="fr-FR" sz="1400" dirty="0"/>
              <a:t>a pour projet </a:t>
            </a:r>
            <a:r>
              <a:rPr lang="fr-FR" sz="1400" dirty="0" smtClean="0"/>
              <a:t>une extension </a:t>
            </a:r>
            <a:r>
              <a:rPr lang="fr-FR" sz="1400" dirty="0"/>
              <a:t>de sa surface commerciale. </a:t>
            </a:r>
            <a:r>
              <a:rPr lang="fr-FR" sz="1400" dirty="0" smtClean="0"/>
              <a:t>Il </a:t>
            </a:r>
            <a:r>
              <a:rPr lang="fr-FR" sz="1400" dirty="0"/>
              <a:t>s’agit d’étendre sur 2 parcelles (0.3 ha) la zone </a:t>
            </a:r>
            <a:r>
              <a:rPr lang="fr-FR" sz="1400" dirty="0" err="1"/>
              <a:t>Ui</a:t>
            </a:r>
            <a:r>
              <a:rPr lang="fr-FR" sz="1400" dirty="0"/>
              <a:t> afin de faciliter le réaménagement </a:t>
            </a:r>
            <a:r>
              <a:rPr lang="fr-FR" sz="1400" dirty="0" smtClean="0"/>
              <a:t>du centre </a:t>
            </a:r>
            <a:r>
              <a:rPr lang="fr-FR" sz="1400" dirty="0"/>
              <a:t>commercial existant. Cette enseigne commerciale est propriétaire des deux parcelles</a:t>
            </a:r>
          </a:p>
          <a:p>
            <a:r>
              <a:rPr lang="fr-FR" sz="1400" dirty="0"/>
              <a:t>concernées situées actuellement en zone </a:t>
            </a:r>
            <a:r>
              <a:rPr lang="fr-FR" sz="1400" dirty="0" err="1"/>
              <a:t>Uc</a:t>
            </a:r>
            <a:r>
              <a:rPr lang="fr-FR" sz="1400" dirty="0"/>
              <a:t>. Cela permettra de présenter un projet cohérent en</a:t>
            </a:r>
          </a:p>
          <a:p>
            <a:r>
              <a:rPr lang="fr-FR" sz="1400" dirty="0"/>
              <a:t>lien avec le zonage du Plan Local d’Urbanisme.</a:t>
            </a:r>
          </a:p>
          <a:p>
            <a:endParaRPr lang="fr-FR" sz="1400" dirty="0"/>
          </a:p>
          <a:p>
            <a:r>
              <a:rPr lang="fr-FR" sz="1400" b="1" dirty="0" smtClean="0"/>
              <a:t>Prise </a:t>
            </a:r>
            <a:r>
              <a:rPr lang="fr-FR" sz="1400" b="1" dirty="0"/>
              <a:t>en compte de l’environnement</a:t>
            </a:r>
          </a:p>
          <a:p>
            <a:r>
              <a:rPr lang="fr-FR" sz="1400" dirty="0"/>
              <a:t>L’état initial de l’environnement réalisé dans le cadre du Plan Local d’Urbanisme montre que</a:t>
            </a:r>
          </a:p>
          <a:p>
            <a:r>
              <a:rPr lang="fr-FR" sz="1400" dirty="0"/>
              <a:t>le site n’est pas touché par des enjeux écologiques forts. La zone concernée se situe à</a:t>
            </a:r>
          </a:p>
          <a:p>
            <a:r>
              <a:rPr lang="fr-FR" sz="1400" dirty="0"/>
              <a:t>l’intérieur du tissu urbain.</a:t>
            </a:r>
          </a:p>
          <a:p>
            <a:r>
              <a:rPr lang="fr-FR" sz="1400" dirty="0"/>
              <a:t>Le secteur n’est pas concerné par un corridor écologique, ni par une ZNIEFF.</a:t>
            </a:r>
          </a:p>
          <a:p>
            <a:r>
              <a:rPr lang="fr-FR" sz="1400" dirty="0"/>
              <a:t>L’inventaire réalisé par le CREN sur la commune n’a pas identifié la présence de la Tulipe</a:t>
            </a:r>
          </a:p>
          <a:p>
            <a:r>
              <a:rPr lang="fr-FR" sz="1400" dirty="0"/>
              <a:t>Sylvestre sur le site.</a:t>
            </a:r>
          </a:p>
          <a:p>
            <a:r>
              <a:rPr lang="fr-FR" sz="1400" dirty="0"/>
              <a:t>De plus, le secteur du projet n’est pas concerné par un site Natura 2000. Les deux sites Natura</a:t>
            </a:r>
          </a:p>
          <a:p>
            <a:r>
              <a:rPr lang="fr-FR" sz="1400" dirty="0"/>
              <a:t>2000 les plus proches sont à environ 2km à vol d’oiseaux. Ils concernent les Hauts Plateaux</a:t>
            </a:r>
          </a:p>
          <a:p>
            <a:r>
              <a:rPr lang="fr-FR" sz="1400" dirty="0"/>
              <a:t>du Vercors et contreforts du Vercors Oriental et les milieux alluviaux et aquatiques et gorges</a:t>
            </a:r>
          </a:p>
          <a:p>
            <a:r>
              <a:rPr lang="fr-FR" sz="1400" dirty="0"/>
              <a:t>de la moyenne vallée de la Drôme et du Bez. Les enjeux écologiques de ces sites Natura 2000</a:t>
            </a:r>
          </a:p>
          <a:p>
            <a:r>
              <a:rPr lang="fr-FR" sz="1400" dirty="0"/>
              <a:t>sont locaux et ne sont pas impactés par cette </a:t>
            </a:r>
            <a:r>
              <a:rPr lang="fr-FR" sz="1400" dirty="0" smtClean="0"/>
              <a:t>modification »</a:t>
            </a:r>
            <a:endParaRPr lang="fr-FR" sz="1400" dirty="0"/>
          </a:p>
        </p:txBody>
      </p:sp>
      <p:sp>
        <p:nvSpPr>
          <p:cNvPr id="6"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7" name="Espace réservé du numéro de diapositive 6"/>
          <p:cNvSpPr>
            <a:spLocks noGrp="1"/>
          </p:cNvSpPr>
          <p:nvPr>
            <p:ph type="sldNum" sz="quarter" idx="12"/>
          </p:nvPr>
        </p:nvSpPr>
        <p:spPr/>
        <p:txBody>
          <a:bodyPr/>
          <a:lstStyle/>
          <a:p>
            <a:fld id="{97C0D9E2-4B4D-4793-9541-2F7B162482D3}" type="slidenum">
              <a:rPr lang="fr-FR" smtClean="0"/>
              <a:t>96</a:t>
            </a:fld>
            <a:endParaRPr lang="fr-FR"/>
          </a:p>
        </p:txBody>
      </p:sp>
    </p:spTree>
    <p:extLst>
      <p:ext uri="{BB962C8B-B14F-4D97-AF65-F5344CB8AC3E}">
        <p14:creationId xmlns:p14="http://schemas.microsoft.com/office/powerpoint/2010/main" val="417044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78835" y="750763"/>
            <a:ext cx="7981597" cy="2533516"/>
          </a:xfrm>
          <a:prstGeom prst="rect">
            <a:avLst/>
          </a:prstGeom>
          <a:noFill/>
        </p:spPr>
        <p:txBody>
          <a:bodyPr wrap="square" rtlCol="0">
            <a:spAutoFit/>
          </a:bodyPr>
          <a:lstStyle/>
          <a:p>
            <a:r>
              <a:rPr lang="fr-FR" sz="1400" dirty="0"/>
              <a:t>Si les conclusions apportées  sont qu’il n’y aura pas d’impact sur les milieux naturels, du seul fait que le  terrain ne présente aucune protection </a:t>
            </a:r>
            <a:r>
              <a:rPr lang="fr-FR" sz="1400" dirty="0" smtClean="0"/>
              <a:t>environnementale. </a:t>
            </a:r>
            <a:r>
              <a:rPr lang="fr-FR" sz="1400" dirty="0"/>
              <a:t>L’aménagement </a:t>
            </a:r>
            <a:r>
              <a:rPr lang="fr-FR" sz="1400" dirty="0" smtClean="0"/>
              <a:t>aura une </a:t>
            </a:r>
            <a:r>
              <a:rPr lang="fr-FR" sz="1400" dirty="0"/>
              <a:t>forte pression sur les espèces, car il empiètera sur leur territoire. </a:t>
            </a:r>
          </a:p>
          <a:p>
            <a:endParaRPr lang="fr-FR" sz="1400" dirty="0" smtClean="0"/>
          </a:p>
          <a:p>
            <a:r>
              <a:rPr lang="fr-FR" sz="1400" dirty="0" smtClean="0"/>
              <a:t>L’autre phénomène que j’ai pu constater, c’est le pompage d’eau par certains habitants et agriculteurs dans la rivière de la Comane et dans le ruisseau de Marignac ( affluents de la Drôme). Dans une période de sécheresse, de réchauffement climatique, cette pratique est très néfaste pour la biodiversité, et particulièrement pour la faune aquatique. En période estivale, les cours d’eau sont déjà très bas, faute de pluies et de fontes de glaces.  La rivière de la Drôme, en étiage, peut devenir  le cercueil pour un grand nombre d’espèces . Ainsi de telles pratiques accentuent le phénomène d’assèchement des rivières.  </a:t>
            </a:r>
          </a:p>
          <a:p>
            <a:r>
              <a:rPr lang="fr-FR" sz="1400" dirty="0" smtClean="0"/>
              <a:t>Quelques photographies à la clef : </a:t>
            </a:r>
            <a:endParaRPr lang="fr-FR" sz="1400" dirty="0"/>
          </a:p>
        </p:txBody>
      </p:sp>
      <p:pic>
        <p:nvPicPr>
          <p:cNvPr id="81922" name="Picture 2" descr="C:\Users\utilisateur\Desktop\Stage c\anthropisation\pompage\DSC_427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980599"/>
            <a:ext cx="2736304" cy="1824665"/>
          </a:xfrm>
          <a:prstGeom prst="rect">
            <a:avLst/>
          </a:prstGeom>
          <a:noFill/>
          <a:extLst>
            <a:ext uri="{909E8E84-426E-40DD-AFC4-6F175D3DCCD1}">
              <a14:hiddenFill xmlns:a14="http://schemas.microsoft.com/office/drawing/2010/main">
                <a:solidFill>
                  <a:srgbClr val="FFFFFF"/>
                </a:solidFill>
              </a14:hiddenFill>
            </a:ext>
          </a:extLst>
        </p:spPr>
      </p:pic>
      <p:pic>
        <p:nvPicPr>
          <p:cNvPr id="81923" name="Picture 3" descr="C:\Users\utilisateur\Desktop\Stage c\anthropisation\pompage\DSC_51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59" y="4983654"/>
            <a:ext cx="2341489" cy="1561390"/>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C:\Users\utilisateur\Desktop\Stage c\anthropisation\pompage\DSC_51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6047" y="3284280"/>
            <a:ext cx="2420369" cy="161399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C:\Users\utilisateur\Desktop\Stage c\anthropisation\pompage\DSC_510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284279"/>
            <a:ext cx="2355089" cy="1570458"/>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C:\Users\utilisateur\Desktop\Stage c\anthropisation\pompage\DSC_515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1294" y="4986862"/>
            <a:ext cx="2415122" cy="1610490"/>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smtClean="0"/>
              <a:t>Crédit Photo - © César MONDOU</a:t>
            </a:r>
            <a:endParaRPr lang="fr-FR"/>
          </a:p>
        </p:txBody>
      </p:sp>
      <p:sp>
        <p:nvSpPr>
          <p:cNvPr id="3" name="Espace réservé du numéro de diapositive 2"/>
          <p:cNvSpPr>
            <a:spLocks noGrp="1"/>
          </p:cNvSpPr>
          <p:nvPr>
            <p:ph type="sldNum" sz="quarter" idx="12"/>
          </p:nvPr>
        </p:nvSpPr>
        <p:spPr/>
        <p:txBody>
          <a:bodyPr/>
          <a:lstStyle/>
          <a:p>
            <a:fld id="{97C0D9E2-4B4D-4793-9541-2F7B162482D3}" type="slidenum">
              <a:rPr lang="fr-FR" smtClean="0"/>
              <a:t>97</a:t>
            </a:fld>
            <a:endParaRPr lang="fr-FR" dirty="0"/>
          </a:p>
        </p:txBody>
      </p:sp>
      <p:sp>
        <p:nvSpPr>
          <p:cNvPr id="12" name="Rectangle 11"/>
          <p:cNvSpPr/>
          <p:nvPr/>
        </p:nvSpPr>
        <p:spPr>
          <a:xfrm>
            <a:off x="-9281" y="286931"/>
            <a:ext cx="2853089" cy="584775"/>
          </a:xfrm>
          <a:prstGeom prst="rect">
            <a:avLst/>
          </a:prstGeom>
        </p:spPr>
        <p:txBody>
          <a:bodyPr wrap="none">
            <a:spAutoFit/>
          </a:bodyPr>
          <a:lstStyle/>
          <a:p>
            <a:r>
              <a:rPr lang="fr-FR" sz="3200" b="1" dirty="0"/>
              <a:t> </a:t>
            </a:r>
            <a:r>
              <a:rPr lang="fr-FR" sz="3200" b="1" dirty="0" smtClean="0">
                <a:solidFill>
                  <a:srgbClr val="000066"/>
                </a:solidFill>
              </a:rPr>
              <a:t>c. Urbanisation</a:t>
            </a:r>
            <a:endParaRPr lang="fr-FR" sz="3200" b="1" dirty="0">
              <a:solidFill>
                <a:srgbClr val="000066"/>
              </a:solidFill>
            </a:endParaRPr>
          </a:p>
        </p:txBody>
      </p:sp>
    </p:spTree>
    <p:extLst>
      <p:ext uri="{BB962C8B-B14F-4D97-AF65-F5344CB8AC3E}">
        <p14:creationId xmlns:p14="http://schemas.microsoft.com/office/powerpoint/2010/main" val="177327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2699792" cy="584775"/>
          </a:xfrm>
          <a:prstGeom prst="rect">
            <a:avLst/>
          </a:prstGeom>
        </p:spPr>
        <p:txBody>
          <a:bodyPr wrap="square">
            <a:spAutoFit/>
          </a:bodyPr>
          <a:lstStyle/>
          <a:p>
            <a:r>
              <a:rPr lang="fr-FR" sz="3200" b="1" dirty="0"/>
              <a:t> </a:t>
            </a:r>
            <a:r>
              <a:rPr lang="fr-FR" sz="3200" b="1" dirty="0" smtClean="0">
                <a:solidFill>
                  <a:srgbClr val="000066"/>
                </a:solidFill>
              </a:rPr>
              <a:t>e. Agriculture</a:t>
            </a:r>
            <a:endParaRPr lang="fr-FR" sz="3200" b="1" dirty="0">
              <a:solidFill>
                <a:srgbClr val="000066"/>
              </a:solidFill>
            </a:endParaRPr>
          </a:p>
        </p:txBody>
      </p:sp>
      <p:pic>
        <p:nvPicPr>
          <p:cNvPr id="82946" name="Picture 2" descr="C:\Users\utilisateur\Desktop\Stage c\utilisé\DSC_440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608494"/>
            <a:ext cx="5672356" cy="37825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7504" y="4494599"/>
            <a:ext cx="8820472" cy="2031325"/>
          </a:xfrm>
          <a:prstGeom prst="rect">
            <a:avLst/>
          </a:prstGeom>
        </p:spPr>
        <p:txBody>
          <a:bodyPr wrap="square">
            <a:spAutoFit/>
          </a:bodyPr>
          <a:lstStyle/>
          <a:p>
            <a:r>
              <a:rPr lang="fr-FR" sz="1400" dirty="0"/>
              <a:t>L’Agriculture conventionnelle est toujours présente sur le territoire du Diois, même si elle est </a:t>
            </a:r>
            <a:r>
              <a:rPr lang="fr-FR" sz="1400" dirty="0" smtClean="0"/>
              <a:t>petit </a:t>
            </a:r>
            <a:r>
              <a:rPr lang="fr-FR" sz="1400" dirty="0"/>
              <a:t>à petit </a:t>
            </a:r>
            <a:r>
              <a:rPr lang="fr-FR" sz="1400" dirty="0" smtClean="0"/>
              <a:t>remplacée </a:t>
            </a:r>
            <a:r>
              <a:rPr lang="fr-FR" sz="1400" dirty="0"/>
              <a:t>par de l’Agriculture non conventionnelle (permaculture, agroforesterie,  l’agriculture biologique, la </a:t>
            </a:r>
            <a:r>
              <a:rPr lang="fr-FR" sz="1400" dirty="0" err="1"/>
              <a:t>biodynamie</a:t>
            </a:r>
            <a:r>
              <a:rPr lang="fr-FR" sz="1400" dirty="0"/>
              <a:t>…). </a:t>
            </a:r>
          </a:p>
          <a:p>
            <a:r>
              <a:rPr lang="fr-FR" sz="1400" dirty="0"/>
              <a:t>L’on sait bien que l’agriculture dite conventionnelle est néfaste par son aspect de </a:t>
            </a:r>
            <a:r>
              <a:rPr lang="fr-FR" sz="1400" dirty="0" smtClean="0"/>
              <a:t>monoculture. Elle </a:t>
            </a:r>
            <a:r>
              <a:rPr lang="fr-FR" sz="1400" dirty="0"/>
              <a:t>limite par essence la diversité. L</a:t>
            </a:r>
            <a:r>
              <a:rPr lang="fr-FR" sz="1400" dirty="0" smtClean="0"/>
              <a:t>es intrants chimiques utilisés tuent </a:t>
            </a:r>
            <a:r>
              <a:rPr lang="fr-FR" sz="1400" dirty="0"/>
              <a:t>les décomposeurs, les polinisateurs et </a:t>
            </a:r>
            <a:r>
              <a:rPr lang="fr-FR" sz="1400" dirty="0" smtClean="0"/>
              <a:t>insectes. Ces êtres vivants sont à la base de la </a:t>
            </a:r>
            <a:r>
              <a:rPr lang="fr-FR" sz="1400" dirty="0"/>
              <a:t>chaîne </a:t>
            </a:r>
            <a:r>
              <a:rPr lang="fr-FR" sz="1400" dirty="0" smtClean="0"/>
              <a:t>alimentaire, leur diminution entraîne instantanément une baisse des populations d’oiseaux </a:t>
            </a:r>
            <a:r>
              <a:rPr lang="fr-FR" sz="1400" dirty="0"/>
              <a:t>et </a:t>
            </a:r>
            <a:r>
              <a:rPr lang="fr-FR" sz="1400" dirty="0" smtClean="0"/>
              <a:t>insectivores,  à cause d’une </a:t>
            </a:r>
            <a:r>
              <a:rPr lang="fr-FR" sz="1400" dirty="0"/>
              <a:t>sous-alimentation…). Le développement </a:t>
            </a:r>
            <a:r>
              <a:rPr lang="fr-FR" sz="1400" dirty="0" smtClean="0"/>
              <a:t>de </a:t>
            </a:r>
            <a:r>
              <a:rPr lang="fr-FR" sz="1400" dirty="0"/>
              <a:t>cortèges floristiques va être limité. Le </a:t>
            </a:r>
            <a:r>
              <a:rPr lang="fr-FR" sz="1400" dirty="0" smtClean="0"/>
              <a:t>labour </a:t>
            </a:r>
            <a:r>
              <a:rPr lang="fr-FR" sz="1400" dirty="0"/>
              <a:t>est aussi très mauvais pour la biomasse du sol</a:t>
            </a:r>
            <a:r>
              <a:rPr lang="fr-FR" sz="1400" dirty="0" smtClean="0"/>
              <a:t>. Mais le Diois reste un territoire très innovant en matière d’agriculture, et le nombre de producteurs qui pratiquent des agricultures non conventionnelles ne cesse d’augmenter. De manière générale, le territoire de Die est en avance sur beaucoup d’autres communes françaises en agricultures innovantes.</a:t>
            </a:r>
            <a:endParaRPr lang="fr-FR" sz="14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4" name="Espace réservé du numéro de diapositive 3"/>
          <p:cNvSpPr>
            <a:spLocks noGrp="1"/>
          </p:cNvSpPr>
          <p:nvPr>
            <p:ph type="sldNum" sz="quarter" idx="12"/>
          </p:nvPr>
        </p:nvSpPr>
        <p:spPr/>
        <p:txBody>
          <a:bodyPr/>
          <a:lstStyle/>
          <a:p>
            <a:fld id="{97C0D9E2-4B4D-4793-9541-2F7B162482D3}" type="slidenum">
              <a:rPr lang="fr-FR" smtClean="0"/>
              <a:t>98</a:t>
            </a:fld>
            <a:endParaRPr lang="fr-FR" dirty="0"/>
          </a:p>
        </p:txBody>
      </p:sp>
    </p:spTree>
    <p:extLst>
      <p:ext uri="{BB962C8B-B14F-4D97-AF65-F5344CB8AC3E}">
        <p14:creationId xmlns:p14="http://schemas.microsoft.com/office/powerpoint/2010/main" val="411082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617195"/>
            <a:ext cx="8784976" cy="6124754"/>
          </a:xfrm>
          <a:prstGeom prst="rect">
            <a:avLst/>
          </a:prstGeom>
        </p:spPr>
        <p:txBody>
          <a:bodyPr wrap="square">
            <a:spAutoFit/>
          </a:bodyPr>
          <a:lstStyle/>
          <a:p>
            <a:r>
              <a:rPr lang="fr-FR" sz="1400" dirty="0" smtClean="0"/>
              <a:t>L’agriculture peut être dangereuse pour la biodiversité, dans tous les cas, elle la perturbe. </a:t>
            </a:r>
          </a:p>
          <a:p>
            <a:endParaRPr lang="fr-FR" sz="1400" dirty="0"/>
          </a:p>
          <a:p>
            <a:pPr marL="285750" indent="-285750">
              <a:buFont typeface="Wingdings" panose="05000000000000000000" pitchFamily="2" charset="2"/>
              <a:buChar char="Ø"/>
            </a:pPr>
            <a:r>
              <a:rPr lang="fr-FR" sz="1400" dirty="0" smtClean="0"/>
              <a:t>Par exemple, le pâturage des brebis sur le Vercors impacte les populations de </a:t>
            </a:r>
            <a:r>
              <a:rPr lang="fr-FR" sz="1400" dirty="0"/>
              <a:t>tétras </a:t>
            </a:r>
            <a:r>
              <a:rPr lang="fr-FR" sz="1400" dirty="0" smtClean="0"/>
              <a:t>lyres </a:t>
            </a:r>
            <a:r>
              <a:rPr lang="fr-FR" sz="1400" dirty="0"/>
              <a:t>et de </a:t>
            </a:r>
            <a:r>
              <a:rPr lang="fr-FR" sz="1400" dirty="0" smtClean="0"/>
              <a:t>lagopèdes car il perturbe leur habitat. (la chasse constitue aussi un réel problème.)</a:t>
            </a:r>
          </a:p>
          <a:p>
            <a:endParaRPr lang="fr-FR" sz="1400" b="1" dirty="0" smtClean="0"/>
          </a:p>
          <a:p>
            <a:r>
              <a:rPr lang="fr-FR" sz="1400" b="1" dirty="0" smtClean="0"/>
              <a:t>G. David - Président de la LPO Drôme</a:t>
            </a:r>
          </a:p>
          <a:p>
            <a:endParaRPr lang="fr-FR" sz="1400" dirty="0"/>
          </a:p>
          <a:p>
            <a:r>
              <a:rPr lang="fr-FR" sz="1400" dirty="0" smtClean="0"/>
              <a:t>« Lorsque le troupeau passe quelque part, c’est « la tondeuse à gazon ». Chaque année, 3000 bêtes passent sur les haut-plateaux du Vercors… alors que les jeunes tétras lyre ont besoin de 30 cm de végétation en hauteur pour se cacher et se nourrir. S’ils n’ont pas assez de graisse pour l’hiver, ils meurent. Il arrive aussi que les </a:t>
            </a:r>
            <a:r>
              <a:rPr lang="fr-FR" sz="1400" dirty="0" err="1" smtClean="0"/>
              <a:t>patous</a:t>
            </a:r>
            <a:r>
              <a:rPr lang="fr-FR" sz="1400" dirty="0" smtClean="0"/>
              <a:t> qui </a:t>
            </a:r>
            <a:r>
              <a:rPr lang="fr-FR" sz="1400" dirty="0"/>
              <a:t>gardent les </a:t>
            </a:r>
            <a:r>
              <a:rPr lang="fr-FR" sz="1400" dirty="0" smtClean="0"/>
              <a:t>troupeaux </a:t>
            </a:r>
            <a:r>
              <a:rPr lang="fr-FR" sz="1400" dirty="0"/>
              <a:t>mangent </a:t>
            </a:r>
            <a:r>
              <a:rPr lang="fr-FR" sz="1400" dirty="0" smtClean="0"/>
              <a:t>les couvées. On </a:t>
            </a:r>
            <a:r>
              <a:rPr lang="fr-FR" sz="1400" dirty="0"/>
              <a:t>constate une </a:t>
            </a:r>
            <a:r>
              <a:rPr lang="fr-FR" sz="1400" dirty="0" smtClean="0"/>
              <a:t>nette </a:t>
            </a:r>
            <a:r>
              <a:rPr lang="fr-FR" sz="1400" dirty="0"/>
              <a:t>diminution des </a:t>
            </a:r>
            <a:r>
              <a:rPr lang="fr-FR" sz="1400" dirty="0" smtClean="0"/>
              <a:t>individus depuis les années 80.  »</a:t>
            </a:r>
          </a:p>
          <a:p>
            <a:pPr marL="285750" indent="-285750">
              <a:buFont typeface="Wingdings" panose="05000000000000000000" pitchFamily="2" charset="2"/>
              <a:buChar char="Ø"/>
            </a:pPr>
            <a:endParaRPr lang="fr-FR" sz="1400" dirty="0" smtClean="0"/>
          </a:p>
          <a:p>
            <a:pPr marL="285750" indent="-285750">
              <a:buFont typeface="Wingdings" panose="05000000000000000000" pitchFamily="2" charset="2"/>
              <a:buChar char="Ø"/>
            </a:pPr>
            <a:r>
              <a:rPr lang="fr-FR" sz="1400" dirty="0" smtClean="0"/>
              <a:t>L’Agriculture peut être destructrice pour les insectes, la flore et plus largement, les écosystèmes.</a:t>
            </a:r>
            <a:endParaRPr lang="fr-FR" sz="1400" dirty="0"/>
          </a:p>
          <a:p>
            <a:endParaRPr lang="fr-FR" sz="1400" b="1" dirty="0" smtClean="0"/>
          </a:p>
          <a:p>
            <a:r>
              <a:rPr lang="fr-FR" sz="1400" b="1" dirty="0" smtClean="0"/>
              <a:t>F</a:t>
            </a:r>
            <a:r>
              <a:rPr lang="fr-FR" sz="1400" b="1" dirty="0"/>
              <a:t>. Lemoine </a:t>
            </a:r>
            <a:r>
              <a:rPr lang="fr-FR" sz="1400" dirty="0"/>
              <a:t> </a:t>
            </a:r>
            <a:r>
              <a:rPr lang="fr-FR" sz="1400" b="1" dirty="0" smtClean="0"/>
              <a:t>-</a:t>
            </a:r>
            <a:r>
              <a:rPr lang="fr-FR" sz="1400" dirty="0" smtClean="0"/>
              <a:t>  </a:t>
            </a:r>
            <a:r>
              <a:rPr lang="fr-FR" sz="1400" b="1" dirty="0" smtClean="0"/>
              <a:t>Agriculteur – Bagueur </a:t>
            </a:r>
            <a:r>
              <a:rPr lang="fr-FR" sz="1400" dirty="0"/>
              <a:t>: </a:t>
            </a:r>
          </a:p>
          <a:p>
            <a:r>
              <a:rPr lang="fr-FR" sz="1400" dirty="0" smtClean="0"/>
              <a:t>«</a:t>
            </a:r>
            <a:r>
              <a:rPr lang="fr-FR" sz="1400" dirty="0"/>
              <a:t> La partie </a:t>
            </a:r>
            <a:r>
              <a:rPr lang="fr-FR" sz="1400" dirty="0" smtClean="0"/>
              <a:t>travaillée </a:t>
            </a:r>
            <a:r>
              <a:rPr lang="fr-FR" sz="1400" dirty="0"/>
              <a:t>est  une partie monospécifique, qui est en faite un désert »</a:t>
            </a:r>
          </a:p>
          <a:p>
            <a:r>
              <a:rPr lang="fr-FR" sz="1400" dirty="0" smtClean="0"/>
              <a:t>«</a:t>
            </a:r>
            <a:r>
              <a:rPr lang="fr-FR" sz="1400" dirty="0"/>
              <a:t>  Là </a:t>
            </a:r>
            <a:r>
              <a:rPr lang="fr-FR" sz="1400" dirty="0" smtClean="0"/>
              <a:t>où </a:t>
            </a:r>
            <a:r>
              <a:rPr lang="fr-FR" sz="1400" dirty="0"/>
              <a:t>il y a le champ c’est de la monoculture. Il </a:t>
            </a:r>
            <a:r>
              <a:rPr lang="fr-FR" sz="1400" dirty="0" smtClean="0"/>
              <a:t>n’y </a:t>
            </a:r>
            <a:r>
              <a:rPr lang="fr-FR" sz="1400" dirty="0"/>
              <a:t>a donc pas de cortège floristique et l’</a:t>
            </a:r>
            <a:r>
              <a:rPr lang="fr-FR" sz="1400" dirty="0" err="1"/>
              <a:t>entomofaune</a:t>
            </a:r>
            <a:r>
              <a:rPr lang="fr-FR" sz="1400" dirty="0"/>
              <a:t>  y est </a:t>
            </a:r>
            <a:r>
              <a:rPr lang="fr-FR" sz="1400" dirty="0" smtClean="0"/>
              <a:t>limitée. </a:t>
            </a:r>
            <a:r>
              <a:rPr lang="fr-FR" sz="1400" dirty="0"/>
              <a:t>Il faut absolument que cela soit compensé par des bordures larges de </a:t>
            </a:r>
            <a:r>
              <a:rPr lang="fr-FR" sz="1400" dirty="0" smtClean="0"/>
              <a:t>végétations fleuries, qui sont laissées jusqu’à septembre, </a:t>
            </a:r>
            <a:r>
              <a:rPr lang="fr-FR" sz="1400" dirty="0"/>
              <a:t>pour que les dernières </a:t>
            </a:r>
            <a:r>
              <a:rPr lang="fr-FR" sz="1400" dirty="0" smtClean="0"/>
              <a:t>nichées soient parties. </a:t>
            </a:r>
            <a:r>
              <a:rPr lang="fr-FR" sz="1400" dirty="0"/>
              <a:t>Ces bandes enherbées </a:t>
            </a:r>
            <a:r>
              <a:rPr lang="fr-FR" sz="1400" dirty="0" smtClean="0"/>
              <a:t>constituent </a:t>
            </a:r>
            <a:r>
              <a:rPr lang="fr-FR" sz="1400" dirty="0"/>
              <a:t>un refuge pour </a:t>
            </a:r>
            <a:r>
              <a:rPr lang="fr-FR" sz="1400" dirty="0" smtClean="0"/>
              <a:t>l’</a:t>
            </a:r>
            <a:r>
              <a:rPr lang="fr-FR" sz="1400" dirty="0" err="1" smtClean="0"/>
              <a:t>entomofaune</a:t>
            </a:r>
            <a:r>
              <a:rPr lang="fr-FR" sz="1400" dirty="0"/>
              <a:t>. »</a:t>
            </a:r>
          </a:p>
          <a:p>
            <a:r>
              <a:rPr lang="fr-FR" sz="1400" dirty="0" smtClean="0"/>
              <a:t>«</a:t>
            </a:r>
            <a:r>
              <a:rPr lang="fr-FR" sz="1400" dirty="0"/>
              <a:t> L’exploitation agricole est un milieu anthropisé, au sein d’un cadre de vie. Il faut faire attention que le travail de la terre </a:t>
            </a:r>
            <a:r>
              <a:rPr lang="fr-FR" sz="1400" dirty="0" smtClean="0"/>
              <a:t>n’impacte </a:t>
            </a:r>
            <a:r>
              <a:rPr lang="fr-FR" sz="1400" dirty="0"/>
              <a:t>pas ce cadre de </a:t>
            </a:r>
            <a:r>
              <a:rPr lang="fr-FR" sz="1400" dirty="0" smtClean="0"/>
              <a:t>vie.</a:t>
            </a:r>
            <a:r>
              <a:rPr lang="fr-FR" sz="1400" dirty="0"/>
              <a:t> »</a:t>
            </a:r>
          </a:p>
          <a:p>
            <a:r>
              <a:rPr lang="fr-FR" sz="1400" dirty="0" smtClean="0"/>
              <a:t>«</a:t>
            </a:r>
            <a:r>
              <a:rPr lang="fr-FR" sz="1400" dirty="0"/>
              <a:t> L’agriculture moderne est une entreprise </a:t>
            </a:r>
            <a:r>
              <a:rPr lang="fr-FR" sz="1400" dirty="0" smtClean="0"/>
              <a:t>mortifère.</a:t>
            </a:r>
            <a:r>
              <a:rPr lang="fr-FR" sz="1400" dirty="0"/>
              <a:t> » </a:t>
            </a:r>
          </a:p>
          <a:p>
            <a:endParaRPr lang="fr-FR" sz="1400" dirty="0" smtClean="0"/>
          </a:p>
          <a:p>
            <a:r>
              <a:rPr lang="fr-FR" sz="1400" dirty="0" smtClean="0"/>
              <a:t>«</a:t>
            </a:r>
            <a:r>
              <a:rPr lang="fr-FR" sz="1400" dirty="0"/>
              <a:t> Il faut savoir que l’agriculture détruit  automatiquement </a:t>
            </a:r>
            <a:r>
              <a:rPr lang="fr-FR" sz="1400" dirty="0" smtClean="0"/>
              <a:t>l’environnement. » </a:t>
            </a:r>
            <a:r>
              <a:rPr lang="fr-FR" sz="1400" b="1" dirty="0"/>
              <a:t>G. David </a:t>
            </a:r>
            <a:endParaRPr lang="fr-FR" sz="1400" dirty="0"/>
          </a:p>
          <a:p>
            <a:r>
              <a:rPr lang="fr-FR" sz="1400" dirty="0"/>
              <a:t> </a:t>
            </a:r>
          </a:p>
          <a:p>
            <a:endParaRPr lang="fr-FR" sz="1400" dirty="0"/>
          </a:p>
        </p:txBody>
      </p:sp>
      <p:sp>
        <p:nvSpPr>
          <p:cNvPr id="5" name="Titre 1"/>
          <p:cNvSpPr txBox="1">
            <a:spLocks/>
          </p:cNvSpPr>
          <p:nvPr/>
        </p:nvSpPr>
        <p:spPr>
          <a:xfrm>
            <a:off x="5037256" y="0"/>
            <a:ext cx="4114800" cy="5501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200" b="1" dirty="0" smtClean="0">
                <a:solidFill>
                  <a:srgbClr val="009900"/>
                </a:solidFill>
              </a:rPr>
              <a:t>B. DIE * PONET-ET-SAINT-AUBAN</a:t>
            </a:r>
            <a:endParaRPr lang="fr-FR" sz="2200" b="1" dirty="0">
              <a:solidFill>
                <a:srgbClr val="009900"/>
              </a:solidFill>
            </a:endParaRPr>
          </a:p>
        </p:txBody>
      </p:sp>
      <p:sp>
        <p:nvSpPr>
          <p:cNvPr id="2" name="Espace réservé du pied de page 1"/>
          <p:cNvSpPr>
            <a:spLocks noGrp="1"/>
          </p:cNvSpPr>
          <p:nvPr>
            <p:ph type="ftr" sz="quarter" idx="11"/>
          </p:nvPr>
        </p:nvSpPr>
        <p:spPr/>
        <p:txBody>
          <a:bodyPr/>
          <a:lstStyle/>
          <a:p>
            <a:r>
              <a:rPr lang="fr-FR" dirty="0" smtClean="0"/>
              <a:t>Crédit Photo - © César MONDOU</a:t>
            </a:r>
            <a:endParaRPr lang="fr-FR" dirty="0"/>
          </a:p>
        </p:txBody>
      </p:sp>
      <p:sp>
        <p:nvSpPr>
          <p:cNvPr id="6" name="Espace réservé du numéro de diapositive 5"/>
          <p:cNvSpPr>
            <a:spLocks noGrp="1"/>
          </p:cNvSpPr>
          <p:nvPr>
            <p:ph type="sldNum" sz="quarter" idx="12"/>
          </p:nvPr>
        </p:nvSpPr>
        <p:spPr/>
        <p:txBody>
          <a:bodyPr/>
          <a:lstStyle/>
          <a:p>
            <a:fld id="{97C0D9E2-4B4D-4793-9541-2F7B162482D3}" type="slidenum">
              <a:rPr lang="fr-FR" smtClean="0"/>
              <a:t>99</a:t>
            </a:fld>
            <a:endParaRPr lang="fr-FR" dirty="0"/>
          </a:p>
        </p:txBody>
      </p:sp>
      <p:sp>
        <p:nvSpPr>
          <p:cNvPr id="7" name="Rectangle 6"/>
          <p:cNvSpPr/>
          <p:nvPr/>
        </p:nvSpPr>
        <p:spPr>
          <a:xfrm>
            <a:off x="0" y="35913"/>
            <a:ext cx="2699792" cy="584775"/>
          </a:xfrm>
          <a:prstGeom prst="rect">
            <a:avLst/>
          </a:prstGeom>
        </p:spPr>
        <p:txBody>
          <a:bodyPr wrap="square">
            <a:spAutoFit/>
          </a:bodyPr>
          <a:lstStyle/>
          <a:p>
            <a:r>
              <a:rPr lang="fr-FR" sz="3200" b="1" dirty="0"/>
              <a:t> </a:t>
            </a:r>
            <a:r>
              <a:rPr lang="fr-FR" sz="3200" b="1" dirty="0" smtClean="0">
                <a:solidFill>
                  <a:srgbClr val="000066"/>
                </a:solidFill>
              </a:rPr>
              <a:t>e. Agriculture</a:t>
            </a:r>
            <a:endParaRPr lang="fr-FR" sz="3200" b="1" dirty="0">
              <a:solidFill>
                <a:srgbClr val="000066"/>
              </a:solidFill>
            </a:endParaRPr>
          </a:p>
        </p:txBody>
      </p:sp>
    </p:spTree>
    <p:extLst>
      <p:ext uri="{BB962C8B-B14F-4D97-AF65-F5344CB8AC3E}">
        <p14:creationId xmlns:p14="http://schemas.microsoft.com/office/powerpoint/2010/main" val="36325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16034</TotalTime>
  <Words>11986</Words>
  <Application>Microsoft Office PowerPoint</Application>
  <PresentationFormat>Affichage à l'écran (4:3)</PresentationFormat>
  <Paragraphs>1732</Paragraphs>
  <Slides>155</Slides>
  <Notes>13</Notes>
  <HiddenSlides>1</HiddenSlides>
  <MMClips>0</MMClips>
  <ScaleCrop>false</ScaleCrop>
  <HeadingPairs>
    <vt:vector size="4" baseType="variant">
      <vt:variant>
        <vt:lpstr>Thème</vt:lpstr>
      </vt:variant>
      <vt:variant>
        <vt:i4>1</vt:i4>
      </vt:variant>
      <vt:variant>
        <vt:lpstr>Titres des diapositives</vt:lpstr>
      </vt:variant>
      <vt:variant>
        <vt:i4>155</vt:i4>
      </vt:variant>
    </vt:vector>
  </HeadingPairs>
  <TitlesOfParts>
    <vt:vector size="156" baseType="lpstr">
      <vt:lpstr>Thème Office</vt:lpstr>
      <vt:lpstr>Diagnostic des paysages des communes de Die et Ponet-et-Saint-Auban </vt:lpstr>
      <vt:lpstr>Présentation PowerPoint</vt:lpstr>
      <vt:lpstr>Présentation PowerPoint</vt:lpstr>
      <vt:lpstr>  A. CONTEXTE GENERAL  B. DIE et PONET-ET-ST-AUBAN C. PERSPECTIVE(S)  </vt:lpstr>
      <vt:lpstr>A. Contexte Général</vt:lpstr>
      <vt:lpstr>  I. La Drôme II. La Vallée de la Drôme-Diois III. Le Diois  </vt:lpstr>
      <vt:lpstr>I. La Drôme</vt:lpstr>
      <vt:lpstr>    a. Géographie b. Généralités  c. Une histoire riche  d. Agriculture    </vt:lpstr>
      <vt:lpstr>a. Géographie </vt:lpstr>
      <vt:lpstr>a. Géographie </vt:lpstr>
      <vt:lpstr>b. Généralités</vt:lpstr>
      <vt:lpstr>b. Généralités</vt:lpstr>
      <vt:lpstr>b. Généralités</vt:lpstr>
      <vt:lpstr>c. Une histoire riche</vt:lpstr>
      <vt:lpstr>c. Une histoire riche</vt:lpstr>
      <vt:lpstr>d. Agriculture</vt:lpstr>
      <vt:lpstr>d. Agriculture</vt:lpstr>
      <vt:lpstr>II. La Vallée de la Drôme-Diois et sa Biovallée</vt:lpstr>
      <vt:lpstr>  a. La Biovallée b. Au rythme de la rivière  </vt:lpstr>
      <vt:lpstr>Présentation PowerPoint</vt:lpstr>
      <vt:lpstr>a. La biovallée</vt:lpstr>
      <vt:lpstr>Présentation PowerPoint</vt:lpstr>
      <vt:lpstr>Présentation PowerPoint</vt:lpstr>
      <vt:lpstr>Présentation PowerPoint</vt:lpstr>
      <vt:lpstr>III. Le Diois</vt:lpstr>
      <vt:lpstr>III. Le Diois</vt:lpstr>
      <vt:lpstr>B. DIE et PONET-ET-SAINT-AUBAN</vt:lpstr>
      <vt:lpstr>  I.  Introduction II.  Die  III.  Ponet-et-Saint-Auban IV.  Phénomène d’anthropisation V.  Agriculture VI.  Environnement  </vt:lpstr>
      <vt:lpstr>1. La Carte au 1/25millième</vt:lpstr>
      <vt:lpstr>Présentation PowerPoint</vt:lpstr>
      <vt:lpstr>II. Die </vt:lpstr>
      <vt:lpstr>a. Situation Géographique  b. Carte d’identité  c. Histoire   d. Le tissu socio-économique  e. Bonus</vt:lpstr>
      <vt:lpstr>a. Situation Géographique</vt:lpstr>
      <vt:lpstr>a. Situation Géographique</vt:lpstr>
      <vt:lpstr>a. Situation Géographique</vt:lpstr>
      <vt:lpstr>a. Situation Géographique</vt:lpstr>
      <vt:lpstr>a. Situation Géographique</vt:lpstr>
      <vt:lpstr>Présentation PowerPoint</vt:lpstr>
      <vt:lpstr>b. Carte d’identité</vt:lpstr>
      <vt:lpstr>b. Carte d’identité</vt:lpstr>
      <vt:lpstr>c. Histoire</vt:lpstr>
      <vt:lpstr>Présentation PowerPoint</vt:lpstr>
      <vt:lpstr>Quelques monuments historiques et religieux:</vt:lpstr>
      <vt:lpstr>c. Histoire</vt:lpstr>
      <vt:lpstr>c. Histoire</vt:lpstr>
      <vt:lpstr>c. Histoire</vt:lpstr>
      <vt:lpstr>c. Histoire</vt:lpstr>
      <vt:lpstr> 4.  Les remparts gallo-romain </vt:lpstr>
      <vt:lpstr>5.  Le temple protestant</vt:lpstr>
      <vt:lpstr>Présentation PowerPoint</vt:lpstr>
      <vt:lpstr>d. Le tissu socio-économique</vt:lpstr>
      <vt:lpstr>d. Le tissu socio-économique</vt:lpstr>
      <vt:lpstr>1. La  Clairette de Die </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d. Le tissu socio-économique</vt:lpstr>
      <vt:lpstr>Présentation PowerPoint</vt:lpstr>
      <vt:lpstr>Présentation PowerPoint</vt:lpstr>
      <vt:lpstr>Présentation PowerPoint</vt:lpstr>
      <vt:lpstr>d. Le tissu socio-économique</vt:lpstr>
      <vt:lpstr>d. Le tissu socio-économique</vt:lpstr>
      <vt:lpstr>d. Le tissu socio-économique</vt:lpstr>
      <vt:lpstr>d. Le tissu socio-économique</vt:lpstr>
      <vt:lpstr>Présentation PowerPoint</vt:lpstr>
      <vt:lpstr>Présentation PowerPoint</vt:lpstr>
      <vt:lpstr>Présentation PowerPoint</vt:lpstr>
      <vt:lpstr>III.  Ponet-et-Saint-Auban</vt:lpstr>
      <vt:lpstr>  a. Situation Géographique  b. Carte d’identité c. Histoire  d. Culture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 Culture</vt:lpstr>
      <vt:lpstr>Présentation PowerPoint</vt:lpstr>
      <vt:lpstr>Présentation PowerPoint</vt:lpstr>
      <vt:lpstr>IV.  Phénomène d’anthropisation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 Agriculture</vt:lpstr>
      <vt:lpstr>Présentation PowerPoint</vt:lpstr>
      <vt:lpstr>Présentation PowerPoint</vt:lpstr>
      <vt:lpstr>a. Alain Archinard b. Delphine Poron c. François Lemoine d. Michel Breyton  e. Aimé Clément  f. Cabanons</vt:lpstr>
      <vt:lpstr>a. Alain Archinard</vt:lpstr>
      <vt:lpstr>a. Alain Archinard</vt:lpstr>
      <vt:lpstr>a. Alain Archinard</vt:lpstr>
      <vt:lpstr>b. Delphine Poron </vt:lpstr>
      <vt:lpstr>b. Delphine Poron </vt:lpstr>
      <vt:lpstr>b. Delphine Poron </vt:lpstr>
      <vt:lpstr>b. Delphine Poron </vt:lpstr>
      <vt:lpstr>c. François Lemoine </vt:lpstr>
      <vt:lpstr>c. François Lemoine </vt:lpstr>
      <vt:lpstr>C. François Lemoine </vt:lpstr>
      <vt:lpstr>d. Michel Breyton</vt:lpstr>
      <vt:lpstr>d. Michel Breyton</vt:lpstr>
      <vt:lpstr>e. Aimé Clément </vt:lpstr>
      <vt:lpstr>e. Aimé Clément </vt:lpstr>
      <vt:lpstr>Présentation PowerPoint</vt:lpstr>
      <vt:lpstr>Présentation PowerPoint</vt:lpstr>
      <vt:lpstr>f. La culture du cabanon </vt:lpstr>
      <vt:lpstr>VI. Environnement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ruisseau est un affluent de la Rivière La Drôme.  Il fait approximativement 4km de long, et prend sa source sur les différents cols qui entourent Ponet-et-Saint-Auban.  Elle se jette dans la Drôme sur la commune de Ponet-et-St-Auban. Elle a une place importante dans l’économie locale car elle participe à la bonne irrigation des vignes autour de Ponet. Mais elle peut être aussi néfaste pour les cultures lors des grosses crues.</vt:lpstr>
      <vt:lpstr>     4. Le Meyrosse  C’est un cours d’eau de 13,7km, qui se jette dans la Drôme à Die. Le ruisseau prend sa source au sein du massif du Vercors. </vt:lpstr>
      <vt:lpstr>Présentation PowerPoint</vt:lpstr>
      <vt:lpstr>c. Les forêts</vt:lpstr>
      <vt:lpstr>c. Les forêts</vt:lpstr>
      <vt:lpstr>c. Les forêts</vt:lpstr>
      <vt:lpstr>Informations issues de l’interview avec Gilbert David ( Directeur de la LPO Drôme)</vt:lpstr>
      <vt:lpstr>c. Les forêts</vt:lpstr>
      <vt:lpstr>c. Les forêts</vt:lpstr>
      <vt:lpstr>c. Les forêts</vt:lpstr>
      <vt:lpstr>d. La faune et la flore</vt:lpstr>
      <vt:lpstr>d. La faune et la flore</vt:lpstr>
      <vt:lpstr>d. La faune et la flore</vt:lpstr>
      <vt:lpstr>Présentation PowerPoint</vt:lpstr>
      <vt:lpstr>d. La faune et la flore</vt:lpstr>
      <vt:lpstr>d. La faune  et la flore</vt:lpstr>
      <vt:lpstr>Présentation PowerPoint</vt:lpstr>
      <vt:lpstr>d. La faune et la flore</vt:lpstr>
      <vt:lpstr>d. La faune et la flore</vt:lpstr>
      <vt:lpstr>d. La faune et la flore</vt:lpstr>
      <vt:lpstr>d. La faune et la flore</vt:lpstr>
      <vt:lpstr>d. La faune et la flore</vt:lpstr>
      <vt:lpstr>Présentation PowerPoint</vt:lpstr>
      <vt:lpstr>Présentation PowerPoint</vt:lpstr>
      <vt:lpstr>Présentation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des paysages des Communes de Die et Ponnet-et-St-Auban</dc:title>
  <dc:creator>César</dc:creator>
  <cp:lastModifiedBy>Asus</cp:lastModifiedBy>
  <cp:revision>582</cp:revision>
  <dcterms:created xsi:type="dcterms:W3CDTF">2017-08-23T07:43:46Z</dcterms:created>
  <dcterms:modified xsi:type="dcterms:W3CDTF">2017-11-26T13:55:18Z</dcterms:modified>
</cp:coreProperties>
</file>