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7"/>
  </p:notesMasterIdLst>
  <p:sldIdLst>
    <p:sldId id="284" r:id="rId3"/>
    <p:sldId id="256" r:id="rId4"/>
    <p:sldId id="294" r:id="rId5"/>
    <p:sldId id="296" r:id="rId6"/>
    <p:sldId id="300" r:id="rId7"/>
    <p:sldId id="305" r:id="rId8"/>
    <p:sldId id="302" r:id="rId9"/>
    <p:sldId id="306" r:id="rId10"/>
    <p:sldId id="304" r:id="rId11"/>
    <p:sldId id="307" r:id="rId12"/>
    <p:sldId id="310" r:id="rId13"/>
    <p:sldId id="311" r:id="rId14"/>
    <p:sldId id="312" r:id="rId15"/>
    <p:sldId id="313" r:id="rId16"/>
    <p:sldId id="308" r:id="rId17"/>
    <p:sldId id="322" r:id="rId18"/>
    <p:sldId id="323" r:id="rId19"/>
    <p:sldId id="324" r:id="rId20"/>
    <p:sldId id="329" r:id="rId21"/>
    <p:sldId id="325" r:id="rId22"/>
    <p:sldId id="333" r:id="rId23"/>
    <p:sldId id="383" r:id="rId24"/>
    <p:sldId id="331" r:id="rId25"/>
    <p:sldId id="337" r:id="rId26"/>
    <p:sldId id="334" r:id="rId27"/>
    <p:sldId id="385" r:id="rId28"/>
    <p:sldId id="384" r:id="rId29"/>
    <p:sldId id="344" r:id="rId30"/>
    <p:sldId id="339" r:id="rId31"/>
    <p:sldId id="338" r:id="rId32"/>
    <p:sldId id="340" r:id="rId33"/>
    <p:sldId id="341" r:id="rId34"/>
    <p:sldId id="360" r:id="rId35"/>
    <p:sldId id="343" r:id="rId36"/>
    <p:sldId id="346" r:id="rId37"/>
    <p:sldId id="345" r:id="rId38"/>
    <p:sldId id="342" r:id="rId39"/>
    <p:sldId id="347" r:id="rId40"/>
    <p:sldId id="314" r:id="rId41"/>
    <p:sldId id="318" r:id="rId42"/>
    <p:sldId id="348" r:id="rId43"/>
    <p:sldId id="315" r:id="rId44"/>
    <p:sldId id="350" r:id="rId45"/>
    <p:sldId id="349" r:id="rId46"/>
    <p:sldId id="361" r:id="rId47"/>
    <p:sldId id="319" r:id="rId48"/>
    <p:sldId id="320" r:id="rId49"/>
    <p:sldId id="352" r:id="rId50"/>
    <p:sldId id="356" r:id="rId51"/>
    <p:sldId id="362" r:id="rId52"/>
    <p:sldId id="364" r:id="rId53"/>
    <p:sldId id="367" r:id="rId54"/>
    <p:sldId id="371" r:id="rId55"/>
    <p:sldId id="257" r:id="rId56"/>
    <p:sldId id="368" r:id="rId57"/>
    <p:sldId id="373" r:id="rId58"/>
    <p:sldId id="374" r:id="rId59"/>
    <p:sldId id="375" r:id="rId60"/>
    <p:sldId id="376" r:id="rId61"/>
    <p:sldId id="378" r:id="rId62"/>
    <p:sldId id="380" r:id="rId63"/>
    <p:sldId id="386" r:id="rId64"/>
    <p:sldId id="379" r:id="rId65"/>
    <p:sldId id="382" r:id="rId66"/>
    <p:sldId id="387" r:id="rId67"/>
    <p:sldId id="388" r:id="rId68"/>
    <p:sldId id="389" r:id="rId69"/>
    <p:sldId id="390" r:id="rId70"/>
    <p:sldId id="391" r:id="rId71"/>
    <p:sldId id="392" r:id="rId72"/>
    <p:sldId id="393" r:id="rId73"/>
    <p:sldId id="394" r:id="rId74"/>
    <p:sldId id="395" r:id="rId75"/>
    <p:sldId id="396" r:id="rId7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6" autoAdjust="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53742-1801-47F4-B37E-7775DA6F994F}" type="datetimeFigureOut">
              <a:rPr lang="fr-FR" smtClean="0"/>
              <a:t>03/12/2013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FA0A1-B3FB-4479-8E4E-3339DCD6B5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56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Présentation</a:t>
            </a:r>
            <a:r>
              <a:rPr lang="fr-FR" baseline="0" dirty="0" smtClean="0"/>
              <a:t>: association créée en 2009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C1871-97D8-420D-AF1F-1AFBA5E6F985}" type="slidenum">
              <a:rPr lang="fr-FR" smtClean="0">
                <a:solidFill>
                  <a:prstClr val="black"/>
                </a:solidFill>
              </a:rPr>
              <a:pPr/>
              <a:t>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08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ne peut pas nier que….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C1871-97D8-420D-AF1F-1AFBA5E6F985}" type="slidenum">
              <a:rPr lang="fr-FR" smtClean="0">
                <a:solidFill>
                  <a:prstClr val="black"/>
                </a:solidFill>
              </a:rPr>
              <a:pPr/>
              <a:t>16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73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FA0A1-B3FB-4479-8E4E-3339DCD6B58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0973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ne peut pas nier que….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C1871-97D8-420D-AF1F-1AFBA5E6F985}" type="slidenum">
              <a:rPr lang="fr-FR" smtClean="0">
                <a:solidFill>
                  <a:prstClr val="black"/>
                </a:solidFill>
              </a:rPr>
              <a:pPr/>
              <a:t>19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73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ne peut pas nier que….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C1871-97D8-420D-AF1F-1AFBA5E6F985}" type="slidenum">
              <a:rPr lang="fr-FR" smtClean="0">
                <a:solidFill>
                  <a:prstClr val="black"/>
                </a:solidFill>
              </a:rPr>
              <a:pPr/>
              <a:t>23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73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ne peut pas nier que….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C1871-97D8-420D-AF1F-1AFBA5E6F985}" type="slidenum">
              <a:rPr lang="fr-FR" smtClean="0">
                <a:solidFill>
                  <a:prstClr val="black"/>
                </a:solidFill>
              </a:rPr>
              <a:pPr/>
              <a:t>28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73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ne peut pas nier que….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C1871-97D8-420D-AF1F-1AFBA5E6F985}" type="slidenum">
              <a:rPr lang="fr-FR" smtClean="0">
                <a:solidFill>
                  <a:prstClr val="black"/>
                </a:solidFill>
              </a:rPr>
              <a:pPr/>
              <a:t>36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73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ne peut pas nier que….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C1871-97D8-420D-AF1F-1AFBA5E6F985}" type="slidenum">
              <a:rPr lang="fr-FR" smtClean="0">
                <a:solidFill>
                  <a:prstClr val="black"/>
                </a:solidFill>
              </a:rPr>
              <a:pPr/>
              <a:t>38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73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ne peut pas nier que….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C1871-97D8-420D-AF1F-1AFBA5E6F985}" type="slidenum">
              <a:rPr lang="fr-FR" smtClean="0">
                <a:solidFill>
                  <a:prstClr val="black"/>
                </a:solidFill>
              </a:rPr>
              <a:pPr/>
              <a:t>45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73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ne peut pas nier que….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C1871-97D8-420D-AF1F-1AFBA5E6F985}" type="slidenum">
              <a:rPr lang="fr-FR" smtClean="0">
                <a:solidFill>
                  <a:prstClr val="black"/>
                </a:solidFill>
              </a:rPr>
              <a:pPr/>
              <a:t>56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73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ne peut pas nier que….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C1871-97D8-420D-AF1F-1AFBA5E6F985}" type="slidenum">
              <a:rPr lang="fr-FR" smtClean="0">
                <a:solidFill>
                  <a:prstClr val="black"/>
                </a:solidFill>
              </a:rPr>
              <a:pPr/>
              <a:t>59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73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ne peut pas nier que….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C1871-97D8-420D-AF1F-1AFBA5E6F985}" type="slidenum">
              <a:rPr lang="fr-FR" smtClean="0">
                <a:solidFill>
                  <a:prstClr val="black"/>
                </a:solidFill>
              </a:rPr>
              <a:pPr/>
              <a:t>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736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C1871-97D8-420D-AF1F-1AFBA5E6F985}" type="slidenum">
              <a:rPr lang="fr-FR" smtClean="0">
                <a:solidFill>
                  <a:prstClr val="black"/>
                </a:solidFill>
              </a:rPr>
              <a:pPr/>
              <a:t>64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736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Présentation</a:t>
            </a:r>
            <a:r>
              <a:rPr lang="fr-FR" baseline="0" dirty="0" smtClean="0"/>
              <a:t>: association créée en 2009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C1871-97D8-420D-AF1F-1AFBA5E6F985}" type="slidenum">
              <a:rPr lang="fr-FR" smtClean="0">
                <a:solidFill>
                  <a:prstClr val="black"/>
                </a:solidFill>
              </a:rPr>
              <a:pPr/>
              <a:t>65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087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Convention européenne du paysage</a:t>
            </a:r>
            <a:r>
              <a:rPr lang="fr-FR" sz="1200" b="1" baseline="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 qui a pour but de promouvoir la protection, la gestion et l’aménagement des paysages européens.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baseline="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C’est notre patrimoine, notre cadre de vie</a:t>
            </a:r>
            <a:endParaRPr lang="fr-FR" sz="1200" b="1" dirty="0" smtClean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C1871-97D8-420D-AF1F-1AFBA5E6F985}" type="slidenum">
              <a:rPr lang="fr-FR" smtClean="0">
                <a:solidFill>
                  <a:prstClr val="black"/>
                </a:solidFill>
              </a:rPr>
              <a:pPr/>
              <a:t>66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014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ne peut pas nier que….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C1871-97D8-420D-AF1F-1AFBA5E6F985}" type="slidenum">
              <a:rPr lang="fr-FR" smtClean="0">
                <a:solidFill>
                  <a:prstClr val="black"/>
                </a:solidFill>
              </a:rPr>
              <a:pPr/>
              <a:t>67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736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 paysage est vivant. Un paysage</a:t>
            </a:r>
            <a:r>
              <a:rPr lang="fr-FR" baseline="0" dirty="0" smtClean="0"/>
              <a:t> respire.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C1871-97D8-420D-AF1F-1AFBA5E6F985}" type="slidenum">
              <a:rPr lang="fr-FR" smtClean="0">
                <a:solidFill>
                  <a:prstClr val="black"/>
                </a:solidFill>
              </a:rPr>
              <a:pPr/>
              <a:t>68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790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D’une part…, d’autre part…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C1871-97D8-420D-AF1F-1AFBA5E6F985}" type="slidenum">
              <a:rPr lang="fr-FR" smtClean="0">
                <a:solidFill>
                  <a:prstClr val="black"/>
                </a:solidFill>
              </a:rPr>
              <a:pPr/>
              <a:t>69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1998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les agriculteurs, les associations, etc…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C1871-97D8-420D-AF1F-1AFBA5E6F985}" type="slidenum">
              <a:rPr lang="fr-FR" smtClean="0">
                <a:solidFill>
                  <a:prstClr val="black"/>
                </a:solidFill>
              </a:rPr>
              <a:pPr/>
              <a:t>70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244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 smtClean="0"/>
              <a:t>Quelques exemples en Rhône-Alpes de telles reconquêtes: reconquête des pelouses sèches à orchidées dans le Revermont, le plan de sauvegarde du bocage bressan, la restauration de</a:t>
            </a:r>
            <a:r>
              <a:rPr lang="fr-FR" b="1" baseline="0" dirty="0" smtClean="0"/>
              <a:t> vergers et d’alpages dans la vallée du Giffre, la restauration d’oliveraies en Ardèche et dans la Drôme.    </a:t>
            </a:r>
            <a:r>
              <a:rPr lang="fr-FR" b="1" dirty="0" smtClean="0"/>
              <a:t>Je ne vais donc pas développer cette partie.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C1871-97D8-420D-AF1F-1AFBA5E6F985}" type="slidenum">
              <a:rPr lang="fr-FR" smtClean="0">
                <a:solidFill>
                  <a:prstClr val="black"/>
                </a:solidFill>
              </a:rPr>
              <a:pPr/>
              <a:t>71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4738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Présentation</a:t>
            </a:r>
            <a:r>
              <a:rPr lang="fr-FR" baseline="0" dirty="0" smtClean="0"/>
              <a:t>: association créée en 2009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C1871-97D8-420D-AF1F-1AFBA5E6F985}" type="slidenum">
              <a:rPr lang="fr-FR" smtClean="0">
                <a:solidFill>
                  <a:prstClr val="black"/>
                </a:solidFill>
              </a:rPr>
              <a:pPr/>
              <a:t>73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08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ne peut pas nier que….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C1871-97D8-420D-AF1F-1AFBA5E6F985}" type="slidenum">
              <a:rPr lang="fr-FR" smtClean="0">
                <a:solidFill>
                  <a:prstClr val="black"/>
                </a:solidFill>
              </a:rPr>
              <a:pPr/>
              <a:t>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73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ne peut pas nier que….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C1871-97D8-420D-AF1F-1AFBA5E6F985}" type="slidenum">
              <a:rPr lang="fr-FR" smtClean="0">
                <a:solidFill>
                  <a:prstClr val="black"/>
                </a:solidFill>
              </a:rPr>
              <a:pPr/>
              <a:t>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73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ne peut pas nier que….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C1871-97D8-420D-AF1F-1AFBA5E6F985}" type="slidenum">
              <a:rPr lang="fr-FR" smtClean="0">
                <a:solidFill>
                  <a:prstClr val="black"/>
                </a:solidFill>
              </a:rPr>
              <a:pPr/>
              <a:t>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73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ne peut pas nier que….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C1871-97D8-420D-AF1F-1AFBA5E6F985}" type="slidenum">
              <a:rPr lang="fr-FR" smtClean="0">
                <a:solidFill>
                  <a:prstClr val="black"/>
                </a:solidFill>
              </a:rPr>
              <a:pPr/>
              <a:t>10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73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ne peut pas nier que….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C1871-97D8-420D-AF1F-1AFBA5E6F985}" type="slidenum">
              <a:rPr lang="fr-FR" smtClean="0">
                <a:solidFill>
                  <a:prstClr val="black"/>
                </a:solidFill>
              </a:rPr>
              <a:pPr/>
              <a:t>12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73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ne peut pas nier que….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C1871-97D8-420D-AF1F-1AFBA5E6F985}" type="slidenum">
              <a:rPr lang="fr-FR" smtClean="0">
                <a:solidFill>
                  <a:prstClr val="black"/>
                </a:solidFill>
              </a:rPr>
              <a:pPr/>
              <a:t>13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73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ne peut pas nier que….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C1871-97D8-420D-AF1F-1AFBA5E6F985}" type="slidenum">
              <a:rPr lang="fr-FR" smtClean="0">
                <a:solidFill>
                  <a:prstClr val="black"/>
                </a:solidFill>
              </a:rPr>
              <a:pPr/>
              <a:t>14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73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63CE6-FCA6-4A12-94FA-187902BFBFFA}" type="datetimeFigureOut">
              <a:rPr lang="fr-FR" smtClean="0"/>
              <a:t>03/12/2013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83F42-8DC0-42C2-B9E8-47097A4EE8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226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63CE6-FCA6-4A12-94FA-187902BFBFFA}" type="datetimeFigureOut">
              <a:rPr lang="fr-FR" smtClean="0"/>
              <a:t>03/12/2013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83F42-8DC0-42C2-B9E8-47097A4EE8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5166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63CE6-FCA6-4A12-94FA-187902BFBFFA}" type="datetimeFigureOut">
              <a:rPr lang="fr-FR" smtClean="0"/>
              <a:t>03/12/2013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83F42-8DC0-42C2-B9E8-47097A4EE8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73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8240CFC9-6EAB-4A39-BDE5-660332A60846}" type="datetimeFigureOut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03/12/2013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658B60BB-FA81-43D9-8BB6-2DE3B877F0CA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47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0CFC9-6EAB-4A39-BDE5-660332A60846}" type="datetimeFigureOut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03/12/2013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8B60BB-FA81-43D9-8BB6-2DE3B877F0CA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57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8240CFC9-6EAB-4A39-BDE5-660332A60846}" type="datetimeFigureOut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03/12/2013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658B60BB-FA81-43D9-8BB6-2DE3B877F0CA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04056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0CFC9-6EAB-4A39-BDE5-660332A60846}" type="datetimeFigureOut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03/12/2013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8B60BB-FA81-43D9-8BB6-2DE3B877F0CA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51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0CFC9-6EAB-4A39-BDE5-660332A60846}" type="datetimeFigureOut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03/12/2013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8B60BB-FA81-43D9-8BB6-2DE3B877F0CA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04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0CFC9-6EAB-4A39-BDE5-660332A60846}" type="datetimeFigureOut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03/12/2013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8B60BB-FA81-43D9-8BB6-2DE3B877F0CA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377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0CFC9-6EAB-4A39-BDE5-660332A60846}" type="datetimeFigureOut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03/12/2013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8B60BB-FA81-43D9-8BB6-2DE3B877F0CA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899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0CFC9-6EAB-4A39-BDE5-660332A60846}" type="datetimeFigureOut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03/12/2013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8B60BB-FA81-43D9-8BB6-2DE3B877F0CA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733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63CE6-FCA6-4A12-94FA-187902BFBFFA}" type="datetimeFigureOut">
              <a:rPr lang="fr-FR" smtClean="0"/>
              <a:t>03/12/2013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83F42-8DC0-42C2-B9E8-47097A4EE8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64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0CFC9-6EAB-4A39-BDE5-660332A60846}" type="datetimeFigureOut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03/12/2013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8B60BB-FA81-43D9-8BB6-2DE3B877F0CA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154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0CFC9-6EAB-4A39-BDE5-660332A60846}" type="datetimeFigureOut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03/12/2013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8B60BB-FA81-43D9-8BB6-2DE3B877F0CA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753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0CFC9-6EAB-4A39-BDE5-660332A60846}" type="datetimeFigureOut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03/12/2013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8B60BB-FA81-43D9-8BB6-2DE3B877F0CA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02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63CE6-FCA6-4A12-94FA-187902BFBFFA}" type="datetimeFigureOut">
              <a:rPr lang="fr-FR" smtClean="0"/>
              <a:t>03/12/2013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83F42-8DC0-42C2-B9E8-47097A4EE8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9179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63CE6-FCA6-4A12-94FA-187902BFBFFA}" type="datetimeFigureOut">
              <a:rPr lang="fr-FR" smtClean="0"/>
              <a:t>03/12/2013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83F42-8DC0-42C2-B9E8-47097A4EE8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483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63CE6-FCA6-4A12-94FA-187902BFBFFA}" type="datetimeFigureOut">
              <a:rPr lang="fr-FR" smtClean="0"/>
              <a:t>03/12/2013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83F42-8DC0-42C2-B9E8-47097A4EE8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616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63CE6-FCA6-4A12-94FA-187902BFBFFA}" type="datetimeFigureOut">
              <a:rPr lang="fr-FR" smtClean="0"/>
              <a:t>03/12/2013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83F42-8DC0-42C2-B9E8-47097A4EE8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408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63CE6-FCA6-4A12-94FA-187902BFBFFA}" type="datetimeFigureOut">
              <a:rPr lang="fr-FR" smtClean="0"/>
              <a:t>03/12/2013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83F42-8DC0-42C2-B9E8-47097A4EE8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5797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63CE6-FCA6-4A12-94FA-187902BFBFFA}" type="datetimeFigureOut">
              <a:rPr lang="fr-FR" smtClean="0"/>
              <a:t>03/12/2013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83F42-8DC0-42C2-B9E8-47097A4EE8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5844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63CE6-FCA6-4A12-94FA-187902BFBFFA}" type="datetimeFigureOut">
              <a:rPr lang="fr-FR" smtClean="0"/>
              <a:t>03/12/2013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83F42-8DC0-42C2-B9E8-47097A4EE8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7070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63CE6-FCA6-4A12-94FA-187902BFBFFA}" type="datetimeFigureOut">
              <a:rPr lang="fr-FR" smtClean="0"/>
              <a:t>03/12/2013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83F42-8DC0-42C2-B9E8-47097A4EE8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243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58B60BB-FA81-43D9-8BB6-2DE3B877F0CA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240CFC9-6EAB-4A39-BDE5-660332A60846}" type="datetimeFigureOut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03/12/2013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6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844824"/>
            <a:ext cx="6911752" cy="1752600"/>
          </a:xfrm>
        </p:spPr>
        <p:txBody>
          <a:bodyPr>
            <a:noAutofit/>
          </a:bodyPr>
          <a:lstStyle/>
          <a:p>
            <a:pPr algn="ctr"/>
            <a:r>
              <a:rPr lang="fr-FR" sz="4000" b="1" dirty="0" smtClean="0">
                <a:solidFill>
                  <a:schemeClr val="accent5">
                    <a:lumMod val="75000"/>
                  </a:schemeClr>
                </a:solidFill>
              </a:rPr>
              <a:t>Association </a:t>
            </a:r>
            <a:r>
              <a:rPr lang="fr-FR" sz="4000" b="1" dirty="0">
                <a:solidFill>
                  <a:schemeClr val="accent5">
                    <a:lumMod val="75000"/>
                  </a:schemeClr>
                </a:solidFill>
              </a:rPr>
              <a:t>Paysages </a:t>
            </a:r>
            <a:endParaRPr lang="fr-FR" sz="4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4000" b="1" dirty="0" smtClean="0">
                <a:solidFill>
                  <a:schemeClr val="accent5">
                    <a:lumMod val="75000"/>
                  </a:schemeClr>
                </a:solidFill>
              </a:rPr>
              <a:t>Reconquis</a:t>
            </a:r>
          </a:p>
          <a:p>
            <a:pPr algn="ctr"/>
            <a:endParaRPr lang="fr-FR" sz="32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fr-FR" sz="2400" dirty="0"/>
          </a:p>
          <a:p>
            <a:pPr algn="ctr"/>
            <a:endParaRPr lang="fr-FR" sz="2400" dirty="0" smtClean="0"/>
          </a:p>
          <a:p>
            <a:pPr algn="ctr"/>
            <a:endParaRPr lang="fr-FR" sz="2400" dirty="0"/>
          </a:p>
          <a:p>
            <a:pPr algn="ctr"/>
            <a:endParaRPr lang="fr-FR" sz="2400" dirty="0" smtClean="0"/>
          </a:p>
          <a:p>
            <a:pPr algn="ctr"/>
            <a:endParaRPr lang="fr-FR" sz="2400" dirty="0"/>
          </a:p>
          <a:p>
            <a:pPr algn="ctr"/>
            <a:endParaRPr lang="fr-FR" sz="2400" dirty="0"/>
          </a:p>
          <a:p>
            <a:pPr algn="ctr"/>
            <a:endParaRPr lang="fr-FR" sz="2400" dirty="0">
              <a:solidFill>
                <a:srgbClr val="00B05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5445224"/>
            <a:ext cx="6336704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100" b="1" dirty="0" smtClean="0"/>
              <a:t>Stage BTS Margaux et Emeline</a:t>
            </a:r>
            <a:br>
              <a:rPr lang="fr-FR" sz="3100" b="1" dirty="0" smtClean="0"/>
            </a:br>
            <a:r>
              <a:rPr lang="fr-FR" sz="3100" b="1" dirty="0" smtClean="0"/>
              <a:t>fév. 2013</a:t>
            </a:r>
            <a:br>
              <a:rPr lang="fr-FR" sz="3100" b="1" dirty="0" smtClean="0"/>
            </a:b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29165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1628800"/>
            <a:ext cx="910850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Enjeux pour l’association</a:t>
            </a:r>
            <a:endParaRPr lang="fr-FR" sz="5400" b="1" u="sng" dirty="0">
              <a:solidFill>
                <a:srgbClr val="E0773C">
                  <a:lumMod val="50000"/>
                </a:srgbClr>
              </a:solidFill>
              <a:latin typeface="Comic Sans MS" pitchFamily="66" charset="0"/>
            </a:endParaRPr>
          </a:p>
          <a:p>
            <a:endParaRPr lang="fr-FR" sz="2400" b="1" u="sng" dirty="0" smtClean="0">
              <a:solidFill>
                <a:srgbClr val="E0773C">
                  <a:lumMod val="50000"/>
                </a:srgbClr>
              </a:solidFill>
              <a:latin typeface="Comic Sans MS" pitchFamily="66" charset="0"/>
            </a:endParaRPr>
          </a:p>
          <a:p>
            <a:endParaRPr lang="fr-FR" sz="2400" b="1" dirty="0">
              <a:solidFill>
                <a:srgbClr val="E0773C">
                  <a:lumMod val="75000"/>
                </a:srgb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89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238163" y="2492896"/>
            <a:ext cx="8726326" cy="93610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- Participer à un travail de reconquête écologique et esthétique</a:t>
            </a:r>
            <a:endParaRPr lang="fr-FR" sz="2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238163" y="3789040"/>
            <a:ext cx="8726326" cy="93610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fr-FR" sz="2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- </a:t>
            </a:r>
            <a:r>
              <a:rPr lang="fr-FR" sz="2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Développer un contact avec la COPAMO</a:t>
            </a:r>
            <a:endParaRPr lang="fr-FR" sz="24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238163" y="548680"/>
            <a:ext cx="8726326" cy="15121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fr-FR" sz="2800" b="1" dirty="0" smtClean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lvl="0" algn="ctr"/>
            <a:r>
              <a:rPr lang="fr-FR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Cette demande s’inscrit parfaitement dans le travail de l’association</a:t>
            </a:r>
            <a:endParaRPr lang="fr-FR" sz="28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238163" y="5157192"/>
            <a:ext cx="8726326" cy="93610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fr-FR" sz="2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- Acquérir une expertise dans le domaine du bocage et dans l’utilisation d’un </a:t>
            </a:r>
            <a:r>
              <a:rPr lang="fr-FR" sz="2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SIG</a:t>
            </a:r>
          </a:p>
        </p:txBody>
      </p:sp>
    </p:spTree>
    <p:extLst>
      <p:ext uri="{BB962C8B-B14F-4D97-AF65-F5344CB8AC3E}">
        <p14:creationId xmlns:p14="http://schemas.microsoft.com/office/powerpoint/2010/main" val="151089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188640"/>
            <a:ext cx="9108504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Travail attendu:</a:t>
            </a:r>
          </a:p>
          <a:p>
            <a:pPr algn="ctr"/>
            <a:endParaRPr lang="fr-FR" sz="54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fr-FR" sz="5400" b="1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fr-FR" sz="4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Réalisation </a:t>
            </a:r>
            <a:r>
              <a:rPr lang="fr-FR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d’une cartographie SIG du réseau de haies et d’arbres isolés remarquables</a:t>
            </a:r>
          </a:p>
          <a:p>
            <a:endParaRPr lang="fr-FR" sz="4400" b="1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fr-FR" sz="2400" b="1" dirty="0">
              <a:solidFill>
                <a:srgbClr val="E0773C">
                  <a:lumMod val="75000"/>
                </a:srgb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30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188640"/>
            <a:ext cx="910850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Pour nous, volonté de:</a:t>
            </a:r>
            <a:endParaRPr lang="fr-FR" sz="54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fr-FR" sz="5400" b="1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fr-FR" sz="4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Rendre un travail juste, soigné, utilisable par la COPAMO</a:t>
            </a:r>
            <a:endParaRPr lang="fr-FR" sz="2400" b="1" dirty="0">
              <a:solidFill>
                <a:srgbClr val="E0773C">
                  <a:lumMod val="75000"/>
                </a:srgb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23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332656"/>
            <a:ext cx="9108504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4 février:</a:t>
            </a:r>
          </a:p>
          <a:p>
            <a:pPr algn="ctr"/>
            <a:endParaRPr lang="fr-FR" sz="54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fr-FR" sz="5400" b="1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FR" sz="5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L</a:t>
            </a:r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es ordinateurs tournent et les cerveaux moulinent</a:t>
            </a:r>
            <a:endParaRPr lang="fr-FR" sz="5400" b="1" u="sng" dirty="0">
              <a:solidFill>
                <a:srgbClr val="E0773C">
                  <a:lumMod val="50000"/>
                </a:srgbClr>
              </a:solidFill>
              <a:latin typeface="Comic Sans MS" pitchFamily="66" charset="0"/>
            </a:endParaRPr>
          </a:p>
          <a:p>
            <a:endParaRPr lang="fr-FR" sz="2400" b="1" u="sng" dirty="0" smtClean="0">
              <a:solidFill>
                <a:srgbClr val="E0773C">
                  <a:lumMod val="50000"/>
                </a:srgbClr>
              </a:solidFill>
              <a:latin typeface="Comic Sans MS" pitchFamily="66" charset="0"/>
            </a:endParaRPr>
          </a:p>
          <a:p>
            <a:endParaRPr lang="fr-FR" sz="2400" b="1" dirty="0">
              <a:solidFill>
                <a:srgbClr val="E0773C">
                  <a:lumMod val="75000"/>
                </a:srgb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7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7580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65402"/>
            <a:ext cx="91085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6 février:</a:t>
            </a:r>
          </a:p>
          <a:p>
            <a:pPr algn="ctr"/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FR" sz="4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RV avec Alice au service environnement de la COPAMO</a:t>
            </a:r>
            <a:endParaRPr lang="fr-FR" sz="4000" b="1" u="sng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endParaRPr lang="fr-FR" sz="4000" b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endParaRPr lang="fr-FR" sz="2400" b="1" dirty="0">
              <a:solidFill>
                <a:srgbClr val="E0773C">
                  <a:lumMod val="75000"/>
                </a:srgbClr>
              </a:solidFill>
              <a:latin typeface="Comic Sans MS" pitchFamily="66" charset="0"/>
            </a:endParaRPr>
          </a:p>
          <a:p>
            <a:endParaRPr lang="fr-FR" sz="2400" b="1" dirty="0" smtClean="0">
              <a:solidFill>
                <a:srgbClr val="E0773C">
                  <a:lumMod val="75000"/>
                </a:srgbClr>
              </a:solidFill>
              <a:latin typeface="Comic Sans MS" pitchFamily="66" charset="0"/>
            </a:endParaRPr>
          </a:p>
          <a:p>
            <a:r>
              <a:rPr lang="fr-FR" sz="2400" b="1" dirty="0" smtClean="0">
                <a:solidFill>
                  <a:srgbClr val="E0773C">
                    <a:lumMod val="75000"/>
                  </a:srgbClr>
                </a:solidFill>
                <a:latin typeface="Comic Sans MS" pitchFamily="66" charset="0"/>
              </a:rPr>
              <a:t>- </a:t>
            </a:r>
            <a:r>
              <a:rPr lang="fr-FR" sz="2800" b="1" dirty="0" smtClean="0">
                <a:solidFill>
                  <a:srgbClr val="E0773C">
                    <a:lumMod val="75000"/>
                  </a:srgbClr>
                </a:solidFill>
                <a:latin typeface="Comic Sans MS" pitchFamily="66" charset="0"/>
              </a:rPr>
              <a:t>Le point sur la méthodologie</a:t>
            </a:r>
          </a:p>
          <a:p>
            <a:pPr marL="342900" indent="-342900">
              <a:buFontTx/>
              <a:buChar char="-"/>
            </a:pPr>
            <a:r>
              <a:rPr lang="fr-FR" sz="2800" b="1" dirty="0" smtClean="0">
                <a:solidFill>
                  <a:srgbClr val="E0773C">
                    <a:lumMod val="75000"/>
                  </a:srgbClr>
                </a:solidFill>
                <a:latin typeface="Comic Sans MS" pitchFamily="66" charset="0"/>
              </a:rPr>
              <a:t>Formation à la photo-interprétation</a:t>
            </a:r>
          </a:p>
          <a:p>
            <a:pPr marL="342900" indent="-342900">
              <a:buFontTx/>
              <a:buChar char="-"/>
            </a:pPr>
            <a:r>
              <a:rPr lang="fr-FR" sz="2800" b="1" dirty="0" smtClean="0">
                <a:solidFill>
                  <a:srgbClr val="E0773C">
                    <a:lumMod val="75000"/>
                  </a:srgbClr>
                </a:solidFill>
                <a:latin typeface="Comic Sans MS" pitchFamily="66" charset="0"/>
              </a:rPr>
              <a:t>Préparation du travail sous Google </a:t>
            </a:r>
            <a:r>
              <a:rPr lang="fr-FR" sz="2800" b="1" dirty="0" err="1" smtClean="0">
                <a:solidFill>
                  <a:srgbClr val="E0773C">
                    <a:lumMod val="75000"/>
                  </a:srgbClr>
                </a:solidFill>
                <a:latin typeface="Comic Sans MS" pitchFamily="66" charset="0"/>
              </a:rPr>
              <a:t>Earth</a:t>
            </a:r>
            <a:endParaRPr lang="fr-FR" sz="2800" b="1" dirty="0" smtClean="0">
              <a:solidFill>
                <a:srgbClr val="E0773C">
                  <a:lumMod val="75000"/>
                </a:srgb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67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238163" y="2492896"/>
            <a:ext cx="8726326" cy="93610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- lutter </a:t>
            </a:r>
            <a:r>
              <a:rPr lang="fr-FR" sz="2400" b="1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contre la perte de biodiversité en établissant des </a:t>
            </a:r>
            <a:r>
              <a:rPr lang="fr-FR" sz="2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corridors</a:t>
            </a:r>
            <a:endParaRPr lang="fr-FR" sz="2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238163" y="3789040"/>
            <a:ext cx="8726326" cy="93610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fr-FR" sz="2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- lutter contre l’érosion </a:t>
            </a:r>
            <a:r>
              <a:rPr lang="fr-FR" sz="2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en améliorant </a:t>
            </a:r>
            <a:r>
              <a:rPr lang="fr-FR" sz="2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le stockage de </a:t>
            </a:r>
            <a:r>
              <a:rPr lang="fr-FR" sz="2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l’eau </a:t>
            </a:r>
            <a:r>
              <a:rPr lang="fr-FR" sz="2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(enjeu </a:t>
            </a:r>
            <a:r>
              <a:rPr lang="fr-FR" sz="2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agricole)</a:t>
            </a:r>
            <a:endParaRPr lang="fr-FR" sz="24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238163" y="548680"/>
            <a:ext cx="8726326" cy="11521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Trois 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enjeux principaux </a:t>
            </a:r>
            <a:r>
              <a:rPr lang="fr-FR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pour la COPAMO:</a:t>
            </a:r>
            <a:endParaRPr lang="fr-FR" sz="28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238163" y="5157192"/>
            <a:ext cx="8726326" cy="93610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fr-FR" sz="2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- lutter </a:t>
            </a:r>
            <a:r>
              <a:rPr lang="fr-FR" sz="2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contre l’érosion des </a:t>
            </a:r>
            <a:r>
              <a:rPr lang="fr-FR" sz="2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sols</a:t>
            </a:r>
            <a:endParaRPr lang="fr-FR" sz="24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23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238163" y="2019440"/>
            <a:ext cx="8726326" cy="93610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- de </a:t>
            </a:r>
            <a:r>
              <a:rPr lang="fr-FR" sz="2400" b="1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savoir où se trouvent les haies 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237351" y="3429000"/>
            <a:ext cx="8726326" cy="93610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fr-FR" sz="2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- </a:t>
            </a:r>
            <a:r>
              <a:rPr lang="fr-FR" sz="2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de </a:t>
            </a:r>
            <a:r>
              <a:rPr lang="fr-FR" sz="2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connaître les différentes catégories de </a:t>
            </a:r>
            <a:r>
              <a:rPr lang="fr-FR" sz="2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haies</a:t>
            </a:r>
            <a:endParaRPr lang="fr-FR" sz="24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323528" y="188640"/>
            <a:ext cx="8726326" cy="10801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Il 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est </a:t>
            </a:r>
            <a:r>
              <a:rPr lang="fr-FR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donc important:</a:t>
            </a:r>
            <a:endParaRPr lang="fr-FR" sz="28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323528" y="5229200"/>
            <a:ext cx="8726326" cy="86409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fr-FR" sz="2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- de faire connaître cet inventaire à </a:t>
            </a:r>
            <a:r>
              <a:rPr lang="fr-FR" sz="2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chaque commune </a:t>
            </a:r>
            <a:r>
              <a:rPr lang="fr-FR" sz="2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afin qu’elles l’intègrent dans </a:t>
            </a:r>
            <a:r>
              <a:rPr lang="fr-FR" sz="2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leur </a:t>
            </a:r>
            <a:r>
              <a:rPr lang="fr-FR" sz="2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PLU</a:t>
            </a:r>
            <a:endParaRPr lang="fr-FR" sz="24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34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332656"/>
            <a:ext cx="910850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endParaRPr lang="fr-FR" sz="4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Margot présente la fiche </a:t>
            </a:r>
            <a:r>
              <a:rPr lang="fr-FR" sz="54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Excell</a:t>
            </a:r>
            <a:r>
              <a:rPr lang="fr-FR" sz="5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résumé que nous avons élaborée</a:t>
            </a:r>
            <a:endParaRPr lang="fr-FR" sz="2400" b="1" dirty="0">
              <a:solidFill>
                <a:srgbClr val="E0773C">
                  <a:lumMod val="75000"/>
                </a:srgb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28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772400" cy="5187007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INVENTAIRE DES HAIES</a:t>
            </a:r>
            <a:br>
              <a:rPr lang="fr-FR" b="1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fr-FR" b="1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pour la COPAMO</a:t>
            </a:r>
            <a:br>
              <a:rPr lang="fr-FR" b="1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fr-FR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fr-FR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fr-FR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fr-FR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</a:br>
            <a:r>
              <a:rPr lang="fr-FR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fr-FR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</a:b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4 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février 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- 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fr-FR" b="1" baseline="30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er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mars 2013</a:t>
            </a:r>
            <a:endParaRPr lang="fr-FR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50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2"/>
            <a:ext cx="13908360" cy="782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5504" y="4581128"/>
            <a:ext cx="19298144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0968" y="2204864"/>
            <a:ext cx="1524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4824" y="4503644"/>
            <a:ext cx="1524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97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430735" y="2060848"/>
            <a:ext cx="39604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HB_C_BR_BP_HR_008_12</a:t>
            </a:r>
          </a:p>
          <a:p>
            <a:r>
              <a:rPr lang="en-US" sz="2400" b="1" dirty="0"/>
              <a:t>HB_C_BP_HR_009_12</a:t>
            </a:r>
            <a:endParaRPr lang="fr-FR" sz="2400" dirty="0"/>
          </a:p>
          <a:p>
            <a:r>
              <a:rPr lang="en-US" sz="2400" b="1" dirty="0"/>
              <a:t>HB_P_BP_HR_010_12</a:t>
            </a:r>
            <a:endParaRPr lang="fr-FR" sz="2400" dirty="0"/>
          </a:p>
          <a:p>
            <a:r>
              <a:rPr lang="en-US" sz="2400" b="1" dirty="0"/>
              <a:t>H_P_BP_HR_011_12</a:t>
            </a:r>
            <a:endParaRPr lang="fr-FR" sz="2400" dirty="0"/>
          </a:p>
          <a:p>
            <a:r>
              <a:rPr lang="en-US" sz="2400" b="1" dirty="0"/>
              <a:t>B_C_MP_HP_012_12 </a:t>
            </a:r>
            <a:endParaRPr lang="fr-FR" sz="2400" dirty="0"/>
          </a:p>
          <a:p>
            <a:r>
              <a:rPr lang="en-US" sz="2400" b="1" dirty="0"/>
              <a:t>HB_P_BC_BP_HP_013_12</a:t>
            </a:r>
            <a:endParaRPr lang="fr-FR" sz="2400" dirty="0"/>
          </a:p>
          <a:p>
            <a:r>
              <a:rPr lang="en-US" sz="2400" b="1" dirty="0"/>
              <a:t>B_P_BC_BP_ HP_014_12</a:t>
            </a:r>
            <a:endParaRPr lang="fr-FR" sz="2400" dirty="0"/>
          </a:p>
          <a:p>
            <a:r>
              <a:rPr lang="en-US" sz="2400" b="1" dirty="0"/>
              <a:t>B_C_BP_HP_015_12</a:t>
            </a:r>
            <a:endParaRPr lang="fr-FR" sz="2400" dirty="0"/>
          </a:p>
          <a:p>
            <a:r>
              <a:rPr lang="en-US" sz="2400" b="1" dirty="0"/>
              <a:t>B_C_BC_BP_HP_016_12</a:t>
            </a:r>
            <a:endParaRPr lang="fr-FR" sz="2400" dirty="0"/>
          </a:p>
          <a:p>
            <a:r>
              <a:rPr lang="en-US" sz="2400" b="1" dirty="0"/>
              <a:t>H_C_BC_BP_HP_017_12</a:t>
            </a:r>
            <a:endParaRPr lang="fr-FR" sz="2400" dirty="0"/>
          </a:p>
          <a:p>
            <a:r>
              <a:rPr lang="en-US" sz="2400" b="1" dirty="0"/>
              <a:t>H_P_BC_BP_HP_018_12</a:t>
            </a:r>
            <a:endParaRPr lang="fr-FR" sz="2400" dirty="0"/>
          </a:p>
          <a:p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1619672" y="799674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Exemple de liste de haies</a:t>
            </a:r>
            <a:endParaRPr lang="fr-FR" sz="3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32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"/>
            <a:ext cx="9138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9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332656"/>
            <a:ext cx="9108504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Phase 1</a:t>
            </a:r>
            <a:endParaRPr lang="fr-FR" sz="54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fr-FR" sz="5400" b="1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fr-FR" sz="5400" b="1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Du 6 au 8 fév. </a:t>
            </a:r>
          </a:p>
          <a:p>
            <a:pPr algn="ctr"/>
            <a:r>
              <a:rPr lang="fr-FR" sz="5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	</a:t>
            </a:r>
            <a:r>
              <a:rPr lang="fr-FR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Inventaire test sur la plus petite </a:t>
            </a:r>
            <a:r>
              <a:rPr lang="fr-FR" sz="4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commune de la COPAMO: </a:t>
            </a:r>
            <a:r>
              <a:rPr lang="fr-FR" sz="4400" b="1" dirty="0" err="1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Riverie</a:t>
            </a:r>
            <a:endParaRPr lang="fr-FR" sz="44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44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1050845"/>
            <a:ext cx="7580044" cy="469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0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50845"/>
            <a:ext cx="7580046" cy="469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0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6375"/>
            <a:ext cx="4631497" cy="347362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03" y="5511"/>
            <a:ext cx="4596702" cy="348879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73" y="3494304"/>
            <a:ext cx="4520927" cy="339069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77" y="-7313"/>
            <a:ext cx="4668009" cy="350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6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344" y="857280"/>
            <a:ext cx="6548649" cy="49114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195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332656"/>
            <a:ext cx="910850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Phase 2</a:t>
            </a:r>
            <a:endParaRPr lang="fr-FR" sz="54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fr-FR" sz="5400" b="1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Du 7 au 21 fév.</a:t>
            </a:r>
          </a:p>
          <a:p>
            <a:pPr algn="ctr"/>
            <a:endParaRPr lang="fr-FR" sz="54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FR" sz="5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	</a:t>
            </a:r>
            <a:r>
              <a:rPr lang="fr-FR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Inventaire </a:t>
            </a:r>
            <a:r>
              <a:rPr lang="fr-FR" sz="4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des haies de </a:t>
            </a:r>
            <a:r>
              <a:rPr lang="fr-FR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</a:t>
            </a:r>
            <a:r>
              <a:rPr lang="fr-FR" sz="4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autres communes</a:t>
            </a:r>
            <a:endParaRPr lang="fr-FR" sz="44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5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55338"/>
            <a:ext cx="7575253" cy="5685034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1691680" y="2780928"/>
            <a:ext cx="2160240" cy="4320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Sainte-Catherine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41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mic Sans MS" panose="030F0702030302020204" pitchFamily="66" charset="0"/>
              </a:rPr>
              <a:t>Margaux et Emeline</a:t>
            </a:r>
            <a:endParaRPr lang="fr-FR" dirty="0">
              <a:latin typeface="Comic Sans MS" panose="030F0702030302020204" pitchFamily="66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916832"/>
            <a:ext cx="4680519" cy="3512244"/>
          </a:xfrm>
        </p:spPr>
      </p:pic>
    </p:spTree>
    <p:extLst>
      <p:ext uri="{BB962C8B-B14F-4D97-AF65-F5344CB8AC3E}">
        <p14:creationId xmlns:p14="http://schemas.microsoft.com/office/powerpoint/2010/main" val="49513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88" y="555338"/>
            <a:ext cx="7575253" cy="568503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012160" y="1340768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Soucieu</a:t>
            </a:r>
            <a:r>
              <a:rPr lang="fr-FR" dirty="0" smtClean="0"/>
              <a:t>-en-</a:t>
            </a:r>
            <a:r>
              <a:rPr lang="fr-FR" dirty="0" err="1" smtClean="0"/>
              <a:t>Jarrest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156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88" y="555338"/>
            <a:ext cx="7575253" cy="5685034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2483768" y="1988840"/>
            <a:ext cx="1296144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chemeClr val="tx1"/>
                </a:solidFill>
              </a:rPr>
              <a:t>Chaussan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8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88" y="555338"/>
            <a:ext cx="7575253" cy="5685033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2915816" y="2708920"/>
            <a:ext cx="1296144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Saint-</a:t>
            </a:r>
            <a:r>
              <a:rPr lang="fr-FR" dirty="0" err="1" smtClean="0">
                <a:solidFill>
                  <a:schemeClr val="tx1"/>
                </a:solidFill>
              </a:rPr>
              <a:t>Sorlin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9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35" y="555338"/>
            <a:ext cx="7574158" cy="5685033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4932040" y="4898856"/>
            <a:ext cx="2661354" cy="5040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Saint-Didier-sous-</a:t>
            </a:r>
            <a:r>
              <a:rPr lang="fr-FR" dirty="0" err="1" smtClean="0">
                <a:solidFill>
                  <a:schemeClr val="tx1"/>
                </a:solidFill>
              </a:rPr>
              <a:t>Riverie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40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" y="0"/>
            <a:ext cx="9138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3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44" y="1100299"/>
            <a:ext cx="6122941" cy="4595111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3203848" y="2708920"/>
            <a:ext cx="936104" cy="43204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05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B_P_BP_HP_276_12</a:t>
            </a:r>
            <a:endParaRPr lang="fr-FR" sz="105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012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0"/>
            <a:ext cx="9505056" cy="9541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INTERMEDE</a:t>
            </a:r>
          </a:p>
          <a:p>
            <a:pPr algn="ctr"/>
            <a:r>
              <a:rPr lang="fr-FR" sz="28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Le 22 et le 25 fév. </a:t>
            </a:r>
          </a:p>
          <a:p>
            <a:pPr algn="ctr"/>
            <a:endParaRPr lang="fr-FR" sz="28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fr-FR" sz="2800" b="1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571500" indent="-571500">
              <a:buFontTx/>
              <a:buChar char="-"/>
            </a:pPr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Etude des documents envoyés par Alice</a:t>
            </a:r>
          </a:p>
          <a:p>
            <a:pPr marL="571500" indent="-571500">
              <a:buFontTx/>
              <a:buChar char="-"/>
            </a:pPr>
            <a:endParaRPr lang="fr-FR" sz="3600" b="1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571500" indent="-571500">
              <a:buFontTx/>
              <a:buChar char="-"/>
            </a:pPr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Etude du guide PAGESA </a:t>
            </a:r>
            <a:r>
              <a:rPr lang="fr-FR" sz="28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fr-FR" sz="2800" b="1" dirty="0">
                <a:solidFill>
                  <a:schemeClr val="accent3">
                    <a:lumMod val="50000"/>
                  </a:schemeClr>
                </a:solidFill>
                <a:latin typeface="Comic Sans MS"/>
                <a:ea typeface="Times New Roman"/>
                <a:cs typeface="Times New Roman"/>
              </a:rPr>
              <a:t>Principes d’Aménagement et de Gestion des Systèmes </a:t>
            </a:r>
            <a:r>
              <a:rPr lang="fr-FR" sz="2800" b="1" dirty="0" smtClean="0">
                <a:solidFill>
                  <a:schemeClr val="accent3">
                    <a:lumMod val="50000"/>
                  </a:schemeClr>
                </a:solidFill>
                <a:latin typeface="Comic Sans MS"/>
                <a:ea typeface="Times New Roman"/>
                <a:cs typeface="Times New Roman"/>
              </a:rPr>
              <a:t>Agroforestiers)</a:t>
            </a:r>
          </a:p>
          <a:p>
            <a:pPr marL="571500" indent="-571500">
              <a:buFontTx/>
              <a:buChar char="-"/>
            </a:pPr>
            <a:endParaRPr lang="fr-FR" sz="2800" b="1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571500" indent="-571500">
              <a:buFontTx/>
              <a:buChar char="-"/>
            </a:pPr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Journée de formation Biodiversité fonctionnelle</a:t>
            </a:r>
          </a:p>
          <a:p>
            <a:endParaRPr lang="fr-FR" sz="4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571500" indent="-571500">
              <a:buFontTx/>
              <a:buChar char="-"/>
            </a:pPr>
            <a:endParaRPr lang="fr-FR" sz="4400" b="1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571500" indent="-571500">
              <a:buFontTx/>
              <a:buChar char="-"/>
            </a:pPr>
            <a:endParaRPr lang="fr-FR" sz="4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571500" indent="-571500">
              <a:buFontTx/>
              <a:buChar char="-"/>
            </a:pPr>
            <a:endParaRPr lang="fr-FR" sz="4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5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88" y="1100299"/>
            <a:ext cx="7575253" cy="459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6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332656"/>
            <a:ext cx="91085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26 fév.</a:t>
            </a:r>
          </a:p>
          <a:p>
            <a:pPr algn="ctr"/>
            <a:endParaRPr lang="fr-FR" sz="54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fr-FR" sz="5400" b="1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RV sur le terrain avec Jérôme Berruyer</a:t>
            </a:r>
            <a:endParaRPr lang="fr-FR" sz="2400" b="1" dirty="0">
              <a:solidFill>
                <a:srgbClr val="E0773C">
                  <a:lumMod val="75000"/>
                </a:srgb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99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6375"/>
            <a:ext cx="4631498" cy="347362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03" y="-7313"/>
            <a:ext cx="4596702" cy="347426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73" y="3456376"/>
            <a:ext cx="4520927" cy="346655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77" y="-7313"/>
            <a:ext cx="4668010" cy="350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5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1628800"/>
            <a:ext cx="91085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Etudiantes en BTS A</a:t>
            </a:r>
          </a:p>
          <a:p>
            <a:pPr algn="ctr"/>
            <a:r>
              <a:rPr lang="fr-FR" sz="4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FR" sz="40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Gestion </a:t>
            </a:r>
            <a:r>
              <a:rPr lang="fr-FR" sz="40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et Protection de la Nature</a:t>
            </a:r>
          </a:p>
          <a:p>
            <a:endParaRPr lang="fr-FR" sz="2400" b="1" u="sng" dirty="0" smtClean="0">
              <a:solidFill>
                <a:srgbClr val="E0773C">
                  <a:lumMod val="75000"/>
                </a:srgbClr>
              </a:solidFill>
              <a:latin typeface="Comic Sans MS" pitchFamily="66" charset="0"/>
            </a:endParaRPr>
          </a:p>
          <a:p>
            <a:endParaRPr lang="fr-FR" sz="2400" b="1" u="sng" dirty="0">
              <a:solidFill>
                <a:srgbClr val="E0773C">
                  <a:lumMod val="50000"/>
                </a:srgbClr>
              </a:solidFill>
              <a:latin typeface="Comic Sans MS" pitchFamily="66" charset="0"/>
            </a:endParaRPr>
          </a:p>
          <a:p>
            <a:endParaRPr lang="fr-FR" sz="2400" b="1" u="sng" dirty="0" smtClean="0">
              <a:solidFill>
                <a:srgbClr val="E0773C">
                  <a:lumMod val="50000"/>
                </a:srgbClr>
              </a:solidFill>
              <a:latin typeface="Comic Sans MS" pitchFamily="66" charset="0"/>
            </a:endParaRPr>
          </a:p>
          <a:p>
            <a:endParaRPr lang="fr-FR" sz="2400" b="1" dirty="0">
              <a:solidFill>
                <a:srgbClr val="E0773C">
                  <a:lumMod val="75000"/>
                </a:srgb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50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9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0"/>
            <a:ext cx="9143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6375"/>
            <a:ext cx="4631498" cy="347362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03" y="7228"/>
            <a:ext cx="4566470" cy="348689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73" y="3494120"/>
            <a:ext cx="4512501" cy="342880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77" y="-7313"/>
            <a:ext cx="4668010" cy="350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5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" y="0"/>
            <a:ext cx="9138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9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5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332656"/>
            <a:ext cx="90010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Phase </a:t>
            </a:r>
            <a:r>
              <a:rPr lang="fr-FR" sz="5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3</a:t>
            </a:r>
          </a:p>
          <a:p>
            <a:pPr algn="ctr"/>
            <a:endParaRPr lang="fr-FR" sz="5400" b="1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26-27 fév.</a:t>
            </a:r>
          </a:p>
          <a:p>
            <a:pPr algn="ctr"/>
            <a:endParaRPr lang="fr-FR" sz="54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FR" sz="4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Test de vérification:</a:t>
            </a:r>
          </a:p>
          <a:p>
            <a:pPr algn="ctr"/>
            <a:r>
              <a:rPr lang="fr-FR" sz="4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Que vaut notre travail?</a:t>
            </a:r>
            <a:endParaRPr lang="fr-FR" sz="44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69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9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8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6375"/>
            <a:ext cx="4631497" cy="347362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02" y="-7314"/>
            <a:ext cx="4596843" cy="350100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73" y="3456376"/>
            <a:ext cx="4512501" cy="344433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77" y="-7313"/>
            <a:ext cx="4668009" cy="350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4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6375"/>
            <a:ext cx="4631496" cy="347362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01" y="-7312"/>
            <a:ext cx="4632151" cy="350100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5" y="0"/>
            <a:ext cx="4581656" cy="345637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01" y="3456375"/>
            <a:ext cx="4682773" cy="356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8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1628800"/>
            <a:ext cx="91085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Que faire avec Margaux et Emeline? </a:t>
            </a:r>
            <a:endParaRPr lang="fr-FR" sz="2400" b="1" u="sng" dirty="0" smtClean="0">
              <a:solidFill>
                <a:srgbClr val="E0773C">
                  <a:lumMod val="75000"/>
                </a:srgbClr>
              </a:solidFill>
              <a:latin typeface="Comic Sans MS" pitchFamily="66" charset="0"/>
            </a:endParaRPr>
          </a:p>
          <a:p>
            <a:endParaRPr lang="fr-FR" sz="2400" b="1" u="sng" dirty="0">
              <a:solidFill>
                <a:srgbClr val="E0773C">
                  <a:lumMod val="50000"/>
                </a:srgbClr>
              </a:solidFill>
              <a:latin typeface="Comic Sans MS" pitchFamily="66" charset="0"/>
            </a:endParaRPr>
          </a:p>
          <a:p>
            <a:endParaRPr lang="fr-FR" sz="2400" b="1" u="sng" dirty="0" smtClean="0">
              <a:solidFill>
                <a:srgbClr val="E0773C">
                  <a:lumMod val="50000"/>
                </a:srgbClr>
              </a:solidFill>
              <a:latin typeface="Comic Sans MS" pitchFamily="66" charset="0"/>
            </a:endParaRPr>
          </a:p>
          <a:p>
            <a:pPr marL="342900" indent="-342900">
              <a:buFontTx/>
              <a:buChar char="-"/>
            </a:pPr>
            <a:r>
              <a:rPr lang="fr-FR" sz="2400" b="1" dirty="0" smtClean="0">
                <a:solidFill>
                  <a:srgbClr val="E0773C">
                    <a:lumMod val="75000"/>
                  </a:srgbClr>
                </a:solidFill>
                <a:latin typeface="Comic Sans MS" pitchFamily="66" charset="0"/>
              </a:rPr>
              <a:t>Sortir du cadre strict de l’association</a:t>
            </a:r>
          </a:p>
          <a:p>
            <a:pPr marL="342900" indent="-342900">
              <a:buFontTx/>
              <a:buChar char="-"/>
            </a:pPr>
            <a:endParaRPr lang="fr-FR" sz="2400" b="1" dirty="0" smtClean="0">
              <a:solidFill>
                <a:srgbClr val="E0773C">
                  <a:lumMod val="75000"/>
                </a:srgbClr>
              </a:solidFill>
              <a:latin typeface="Comic Sans MS" pitchFamily="66" charset="0"/>
            </a:endParaRPr>
          </a:p>
          <a:p>
            <a:r>
              <a:rPr lang="fr-FR" sz="2400" b="1" dirty="0" smtClean="0">
                <a:solidFill>
                  <a:srgbClr val="E0773C">
                    <a:lumMod val="75000"/>
                  </a:srgbClr>
                </a:solidFill>
                <a:latin typeface="Comic Sans MS" pitchFamily="66" charset="0"/>
              </a:rPr>
              <a:t>- Travailler au sein d’une collectivité territoriale</a:t>
            </a:r>
            <a:endParaRPr lang="fr-FR" sz="2400" b="1" dirty="0">
              <a:solidFill>
                <a:srgbClr val="E0773C">
                  <a:lumMod val="75000"/>
                </a:srgb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0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6375"/>
            <a:ext cx="4631496" cy="347362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01" y="6134"/>
            <a:ext cx="4632151" cy="347411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680" y="3471366"/>
            <a:ext cx="4597572" cy="338437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78" y="-7313"/>
            <a:ext cx="4682773" cy="351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7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96" y="3471366"/>
            <a:ext cx="4527220" cy="339541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6375"/>
            <a:ext cx="4631496" cy="347362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01" y="6134"/>
            <a:ext cx="4632150" cy="349863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78" y="-7313"/>
            <a:ext cx="4682772" cy="351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6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6375"/>
            <a:ext cx="4631496" cy="347362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01" y="6134"/>
            <a:ext cx="4632149" cy="349863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23" y="3489969"/>
            <a:ext cx="4526565" cy="339541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21" y="-7313"/>
            <a:ext cx="4681457" cy="351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6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172750"/>
            <a:ext cx="3384375" cy="4512501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891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62" y="1500187"/>
            <a:ext cx="5143500" cy="3857625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581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6375"/>
            <a:ext cx="4631496" cy="347362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01" y="6134"/>
            <a:ext cx="4632149" cy="347411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96" y="3489969"/>
            <a:ext cx="4527220" cy="339541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78" y="-7313"/>
            <a:ext cx="4682772" cy="351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332656"/>
            <a:ext cx="9001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Phase </a:t>
            </a:r>
            <a:r>
              <a:rPr lang="fr-FR" sz="5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4</a:t>
            </a:r>
          </a:p>
          <a:p>
            <a:pPr algn="ctr"/>
            <a:endParaRPr lang="fr-FR" sz="5400" b="1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28-29 fév.</a:t>
            </a:r>
            <a:endParaRPr lang="fr-FR" sz="54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fr-FR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- Hiérarchisation </a:t>
            </a: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du réseau de haies </a:t>
            </a:r>
            <a:r>
              <a:rPr lang="fr-FR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existant</a:t>
            </a:r>
          </a:p>
          <a:p>
            <a:r>
              <a:rPr lang="fr-FR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- Proposition </a:t>
            </a: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d’un schéma de préservation et de développement du réseau de haies</a:t>
            </a:r>
          </a:p>
        </p:txBody>
      </p:sp>
    </p:spTree>
    <p:extLst>
      <p:ext uri="{BB962C8B-B14F-4D97-AF65-F5344CB8AC3E}">
        <p14:creationId xmlns:p14="http://schemas.microsoft.com/office/powerpoint/2010/main" val="356431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0"/>
            <a:ext cx="9144000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Restauration des réseaux de haies</a:t>
            </a:r>
            <a:endParaRPr lang="fr-FR" sz="2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lvl="0" algn="ctr"/>
            <a:r>
              <a:rPr lang="fr-FR" sz="2800" b="1" u="sng" dirty="0">
                <a:solidFill>
                  <a:srgbClr val="92D050"/>
                </a:solidFill>
                <a:latin typeface="Comic Sans MS" panose="030F0702030302020204" pitchFamily="66" charset="0"/>
              </a:rPr>
              <a:t>Les enjeux</a:t>
            </a:r>
            <a:endParaRPr lang="fr-FR" sz="2800" dirty="0">
              <a:solidFill>
                <a:srgbClr val="92D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 </a:t>
            </a:r>
          </a:p>
          <a:p>
            <a:r>
              <a:rPr lang="fr-FR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Enjeux écologiques :</a:t>
            </a:r>
            <a:endParaRPr lang="fr-FR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r>
              <a:rPr lang="fr-FR" sz="1400" dirty="0"/>
              <a:t> </a:t>
            </a:r>
          </a:p>
          <a:p>
            <a:pPr lvl="0"/>
            <a:r>
              <a:rPr lang="fr-FR" sz="1400" dirty="0" smtClean="0"/>
              <a:t>- notion </a:t>
            </a:r>
            <a:r>
              <a:rPr lang="fr-FR" sz="1400" dirty="0"/>
              <a:t>de t</a:t>
            </a:r>
            <a:r>
              <a:rPr lang="fr-FR" sz="1400" dirty="0" smtClean="0"/>
              <a:t>rame verte et bleue, </a:t>
            </a:r>
            <a:r>
              <a:rPr lang="fr-FR" sz="1400" dirty="0"/>
              <a:t>circulation de la biodiversité</a:t>
            </a:r>
          </a:p>
          <a:p>
            <a:pPr lvl="0"/>
            <a:r>
              <a:rPr lang="fr-FR" sz="1400" dirty="0" smtClean="0"/>
              <a:t>- abris </a:t>
            </a:r>
            <a:r>
              <a:rPr lang="fr-FR" sz="1400" dirty="0"/>
              <a:t>et alimentation de la faune</a:t>
            </a:r>
          </a:p>
          <a:p>
            <a:pPr lvl="0"/>
            <a:r>
              <a:rPr lang="fr-FR" sz="1400" dirty="0" smtClean="0"/>
              <a:t>- création </a:t>
            </a:r>
            <a:r>
              <a:rPr lang="fr-FR" sz="1400" dirty="0"/>
              <a:t>de microclimats formant des écosystèmes à eux-seuls</a:t>
            </a:r>
          </a:p>
          <a:p>
            <a:pPr lvl="0"/>
            <a:r>
              <a:rPr lang="fr-FR" sz="1400" dirty="0" smtClean="0"/>
              <a:t>- amélioration </a:t>
            </a:r>
            <a:r>
              <a:rPr lang="fr-FR" sz="1400" dirty="0"/>
              <a:t>de la qualité des sols</a:t>
            </a:r>
          </a:p>
          <a:p>
            <a:pPr lvl="0"/>
            <a:r>
              <a:rPr lang="fr-FR" sz="1400" dirty="0" smtClean="0"/>
              <a:t>- refuge </a:t>
            </a:r>
            <a:r>
              <a:rPr lang="fr-FR" sz="1400" dirty="0"/>
              <a:t>des pollinisateurs</a:t>
            </a:r>
          </a:p>
          <a:p>
            <a:pPr lvl="0"/>
            <a:r>
              <a:rPr lang="fr-FR" sz="1400" dirty="0" smtClean="0"/>
              <a:t>- maintien </a:t>
            </a:r>
            <a:r>
              <a:rPr lang="fr-FR" sz="1400" dirty="0"/>
              <a:t>de bois mort favorable à la faune</a:t>
            </a:r>
          </a:p>
          <a:p>
            <a:r>
              <a:rPr lang="fr-FR" sz="1400" dirty="0"/>
              <a:t> </a:t>
            </a:r>
          </a:p>
          <a:p>
            <a:r>
              <a:rPr lang="fr-FR" b="1" dirty="0">
                <a:solidFill>
                  <a:schemeClr val="accent2"/>
                </a:solidFill>
              </a:rPr>
              <a:t>Enjeux économiques :</a:t>
            </a:r>
            <a:endParaRPr lang="fr-FR" dirty="0">
              <a:solidFill>
                <a:schemeClr val="accent2"/>
              </a:solidFill>
            </a:endParaRPr>
          </a:p>
          <a:p>
            <a:r>
              <a:rPr lang="fr-FR" sz="1400" b="1" dirty="0"/>
              <a:t> </a:t>
            </a:r>
            <a:endParaRPr lang="fr-FR" sz="1400" dirty="0"/>
          </a:p>
          <a:p>
            <a:pPr lvl="0"/>
            <a:r>
              <a:rPr lang="fr-FR" sz="1400" dirty="0" smtClean="0"/>
              <a:t>- brise-vent </a:t>
            </a:r>
            <a:r>
              <a:rPr lang="fr-FR" sz="1400" dirty="0"/>
              <a:t>réduisant l'évapotranspiration et donc l'assèchement des sols</a:t>
            </a:r>
          </a:p>
          <a:p>
            <a:pPr lvl="0"/>
            <a:r>
              <a:rPr lang="fr-FR" sz="1400" dirty="0" smtClean="0"/>
              <a:t>- filtre </a:t>
            </a:r>
            <a:r>
              <a:rPr lang="fr-FR" sz="1400" dirty="0"/>
              <a:t>naturel des eaux de ruissellement donc absorbant les produits phytosanitaires et limitant les inondations</a:t>
            </a:r>
          </a:p>
          <a:p>
            <a:pPr lvl="0"/>
            <a:r>
              <a:rPr lang="fr-FR" sz="1400" dirty="0" smtClean="0"/>
              <a:t>- soutien </a:t>
            </a:r>
            <a:r>
              <a:rPr lang="fr-FR" sz="1400" dirty="0"/>
              <a:t>à l'installation des auxiliaires de culture</a:t>
            </a:r>
          </a:p>
          <a:p>
            <a:pPr lvl="0"/>
            <a:r>
              <a:rPr lang="fr-FR" sz="1400" dirty="0" smtClean="0"/>
              <a:t>- production </a:t>
            </a:r>
            <a:r>
              <a:rPr lang="fr-FR" sz="1400" dirty="0"/>
              <a:t>de bois de chauffage ou bois d'œuvre</a:t>
            </a:r>
          </a:p>
          <a:p>
            <a:pPr lvl="0"/>
            <a:r>
              <a:rPr lang="fr-FR" sz="1400" dirty="0" smtClean="0"/>
              <a:t>- effet </a:t>
            </a:r>
            <a:r>
              <a:rPr lang="fr-FR" sz="1400" dirty="0"/>
              <a:t>parasol de l'ombre limitant l'assèchement du sol et protégeant l'élevage</a:t>
            </a:r>
          </a:p>
          <a:p>
            <a:pPr lvl="0"/>
            <a:r>
              <a:rPr lang="fr-FR" sz="1400" dirty="0" smtClean="0"/>
              <a:t>- reconquête </a:t>
            </a:r>
            <a:r>
              <a:rPr lang="fr-FR" sz="1400" dirty="0"/>
              <a:t>de l'identité d'un bocage et donc attrait touristique</a:t>
            </a:r>
          </a:p>
          <a:p>
            <a:r>
              <a:rPr lang="fr-FR" dirty="0">
                <a:solidFill>
                  <a:schemeClr val="accent2"/>
                </a:solidFill>
              </a:rPr>
              <a:t> </a:t>
            </a:r>
          </a:p>
          <a:p>
            <a:r>
              <a:rPr lang="fr-FR" b="1" dirty="0" smtClean="0">
                <a:solidFill>
                  <a:schemeClr val="accent2"/>
                </a:solidFill>
              </a:rPr>
              <a:t>Enjeux sociétaux </a:t>
            </a:r>
            <a:r>
              <a:rPr lang="fr-FR" b="1" dirty="0">
                <a:solidFill>
                  <a:schemeClr val="accent2"/>
                </a:solidFill>
              </a:rPr>
              <a:t>:</a:t>
            </a:r>
            <a:endParaRPr lang="fr-FR" dirty="0">
              <a:solidFill>
                <a:schemeClr val="accent2"/>
              </a:solidFill>
            </a:endParaRPr>
          </a:p>
          <a:p>
            <a:r>
              <a:rPr lang="fr-FR" sz="1400" dirty="0"/>
              <a:t> </a:t>
            </a:r>
          </a:p>
          <a:p>
            <a:pPr lvl="0"/>
            <a:r>
              <a:rPr lang="fr-FR" sz="1400" dirty="0" smtClean="0"/>
              <a:t>- stockage </a:t>
            </a:r>
            <a:r>
              <a:rPr lang="fr-FR" sz="1400" dirty="0"/>
              <a:t>du carbone dans le sol</a:t>
            </a:r>
          </a:p>
          <a:p>
            <a:pPr lvl="0"/>
            <a:r>
              <a:rPr lang="fr-FR" sz="1400" dirty="0" smtClean="0"/>
              <a:t>- régulation </a:t>
            </a:r>
            <a:r>
              <a:rPr lang="fr-FR" sz="1400" dirty="0"/>
              <a:t>du climat</a:t>
            </a:r>
          </a:p>
          <a:p>
            <a:pPr lvl="0"/>
            <a:r>
              <a:rPr lang="fr-FR" sz="1400" dirty="0" smtClean="0"/>
              <a:t>- reconquête </a:t>
            </a:r>
            <a:r>
              <a:rPr lang="fr-FR" sz="1400" dirty="0"/>
              <a:t>de la diversité et de l'esthétique des paysages culturels</a:t>
            </a:r>
          </a:p>
          <a:p>
            <a:r>
              <a:rPr lang="fr-FR" sz="1400" b="1" dirty="0"/>
              <a:t> 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01701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04664"/>
            <a:ext cx="925252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800" b="1" u="sng" dirty="0">
                <a:solidFill>
                  <a:srgbClr val="92D050"/>
                </a:solidFill>
                <a:latin typeface="Comic Sans MS" panose="030F0702030302020204" pitchFamily="66" charset="0"/>
              </a:rPr>
              <a:t>3 axes majeurs</a:t>
            </a:r>
            <a:endParaRPr lang="fr-FR" sz="2800" dirty="0">
              <a:solidFill>
                <a:srgbClr val="92D050"/>
              </a:solidFill>
              <a:latin typeface="Comic Sans MS" panose="030F0702030302020204" pitchFamily="66" charset="0"/>
            </a:endParaRPr>
          </a:p>
          <a:p>
            <a:r>
              <a:rPr lang="fr-FR" b="1" dirty="0"/>
              <a:t> </a:t>
            </a:r>
            <a:endParaRPr lang="fr-FR" dirty="0"/>
          </a:p>
          <a:p>
            <a:r>
              <a:rPr lang="fr-FR" sz="1600" b="1" dirty="0" smtClean="0"/>
              <a:t>- En </a:t>
            </a:r>
            <a:r>
              <a:rPr lang="fr-FR" sz="1600" b="1" dirty="0"/>
              <a:t>premier lieu, </a:t>
            </a:r>
            <a:r>
              <a:rPr lang="fr-FR" sz="1600" dirty="0"/>
              <a:t>il s'agit de tout faire pour conserver les haies existantes, et donc de stopper impérativement leur destruction car toutes les haies (autres que les haies de thuyas) sont importantes.</a:t>
            </a:r>
          </a:p>
          <a:p>
            <a:r>
              <a:rPr lang="fr-FR" sz="1600" b="1" dirty="0" smtClean="0"/>
              <a:t>- Dans </a:t>
            </a:r>
            <a:r>
              <a:rPr lang="fr-FR" sz="1600" b="1" dirty="0"/>
              <a:t>un second temps,</a:t>
            </a:r>
            <a:r>
              <a:rPr lang="fr-FR" sz="1600" dirty="0"/>
              <a:t> l'idée est de restaurer si besoin les haies existantes et de les gérer.</a:t>
            </a:r>
          </a:p>
          <a:p>
            <a:r>
              <a:rPr lang="fr-FR" sz="1600" b="1" dirty="0" smtClean="0"/>
              <a:t>- Enfin</a:t>
            </a:r>
            <a:r>
              <a:rPr lang="fr-FR" sz="1600" b="1" dirty="0"/>
              <a:t>, </a:t>
            </a:r>
            <a:r>
              <a:rPr lang="fr-FR" sz="1600" dirty="0"/>
              <a:t>il faut établir un programme de plantation de nouvelles haies à partir d'un schéma de connectivité.</a:t>
            </a:r>
          </a:p>
          <a:p>
            <a:pPr algn="ctr"/>
            <a:r>
              <a:rPr lang="fr-FR" b="1" dirty="0"/>
              <a:t> </a:t>
            </a:r>
            <a:endParaRPr lang="fr-FR" sz="2800" dirty="0">
              <a:solidFill>
                <a:srgbClr val="92D050"/>
              </a:solidFill>
              <a:latin typeface="Comic Sans MS" panose="030F0702030302020204" pitchFamily="66" charset="0"/>
            </a:endParaRPr>
          </a:p>
          <a:p>
            <a:pPr lvl="0" algn="ctr"/>
            <a:endParaRPr lang="fr-FR" sz="2800" b="1" u="sng" dirty="0" smtClean="0">
              <a:solidFill>
                <a:srgbClr val="92D050"/>
              </a:solidFill>
              <a:latin typeface="Comic Sans MS" panose="030F0702030302020204" pitchFamily="66" charset="0"/>
            </a:endParaRPr>
          </a:p>
          <a:p>
            <a:pPr lvl="0" algn="ctr"/>
            <a:r>
              <a:rPr lang="fr-FR" sz="2800" b="1" u="sng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Les propositions</a:t>
            </a:r>
            <a:endParaRPr lang="fr-FR" sz="2800" dirty="0" smtClean="0">
              <a:solidFill>
                <a:srgbClr val="92D050"/>
              </a:solidFill>
              <a:latin typeface="Comic Sans MS" panose="030F0702030302020204" pitchFamily="66" charset="0"/>
            </a:endParaRPr>
          </a:p>
          <a:p>
            <a:endParaRPr lang="fr-FR" sz="2800" dirty="0">
              <a:solidFill>
                <a:srgbClr val="92D050"/>
              </a:solidFill>
              <a:latin typeface="Comic Sans MS" panose="030F0702030302020204" pitchFamily="66" charset="0"/>
            </a:endParaRPr>
          </a:p>
          <a:p>
            <a:r>
              <a:rPr lang="fr-FR" dirty="0"/>
              <a:t> </a:t>
            </a:r>
          </a:p>
          <a:p>
            <a:pPr lvl="0"/>
            <a:r>
              <a:rPr lang="fr-FR" sz="1600" dirty="0" smtClean="0"/>
              <a:t>- création </a:t>
            </a:r>
            <a:r>
              <a:rPr lang="fr-FR" sz="1600" dirty="0"/>
              <a:t>de grands corridors (au sein de la région)</a:t>
            </a:r>
          </a:p>
          <a:p>
            <a:pPr lvl="0"/>
            <a:r>
              <a:rPr lang="fr-FR" sz="1600" dirty="0" smtClean="0"/>
              <a:t>- création </a:t>
            </a:r>
            <a:r>
              <a:rPr lang="fr-FR" sz="1600" dirty="0"/>
              <a:t>de réseaux secondaires (locaux)</a:t>
            </a:r>
          </a:p>
          <a:p>
            <a:pPr lvl="0"/>
            <a:r>
              <a:rPr lang="fr-FR" sz="1600" dirty="0" smtClean="0"/>
              <a:t>- création </a:t>
            </a:r>
            <a:r>
              <a:rPr lang="fr-FR" sz="1600" dirty="0"/>
              <a:t>de haies aux essences  locales et diversifiées</a:t>
            </a:r>
          </a:p>
          <a:p>
            <a:pPr lvl="0"/>
            <a:r>
              <a:rPr lang="fr-FR" sz="1600" dirty="0" smtClean="0"/>
              <a:t>- création </a:t>
            </a:r>
            <a:r>
              <a:rPr lang="fr-FR" sz="1600" dirty="0"/>
              <a:t>de haies perpendiculaires à la pente (érosion, eaux de ruissellement)</a:t>
            </a:r>
          </a:p>
          <a:p>
            <a:pPr lvl="0"/>
            <a:r>
              <a:rPr lang="fr-FR" sz="1600" dirty="0" smtClean="0"/>
              <a:t>- création </a:t>
            </a:r>
            <a:r>
              <a:rPr lang="fr-FR" sz="1600" dirty="0"/>
              <a:t>de haies de bas de pente</a:t>
            </a:r>
          </a:p>
          <a:p>
            <a:pPr lvl="0"/>
            <a:r>
              <a:rPr lang="fr-FR" sz="1600" dirty="0" smtClean="0"/>
              <a:t>- création </a:t>
            </a:r>
            <a:r>
              <a:rPr lang="fr-FR" sz="1600" dirty="0"/>
              <a:t>de haies dans les hauts de versants</a:t>
            </a:r>
          </a:p>
          <a:p>
            <a:pPr lvl="0"/>
            <a:r>
              <a:rPr lang="fr-FR" sz="1600" dirty="0" smtClean="0"/>
              <a:t>- création </a:t>
            </a:r>
            <a:r>
              <a:rPr lang="fr-FR" sz="1600" dirty="0"/>
              <a:t>de haies arborescentes orientées est/ouest (brise-vent, vent dominant nord-sud)</a:t>
            </a:r>
          </a:p>
          <a:p>
            <a:pPr lvl="0"/>
            <a:r>
              <a:rPr lang="fr-FR" sz="1600" dirty="0" smtClean="0"/>
              <a:t>- création </a:t>
            </a:r>
            <a:r>
              <a:rPr lang="fr-FR" sz="1600" dirty="0"/>
              <a:t>de haies basses autour des cultures (refuge des auxiliaires)</a:t>
            </a:r>
          </a:p>
          <a:p>
            <a:pPr lvl="0"/>
            <a:r>
              <a:rPr lang="fr-FR" sz="1600" dirty="0" smtClean="0"/>
              <a:t>- création </a:t>
            </a:r>
            <a:r>
              <a:rPr lang="fr-FR" sz="1600" dirty="0"/>
              <a:t>de haies à haut-jets orientées nord/sud pour l'élevage (ombre)</a:t>
            </a:r>
          </a:p>
          <a:p>
            <a:pPr lvl="0"/>
            <a:r>
              <a:rPr lang="fr-FR" sz="1600" dirty="0" smtClean="0"/>
              <a:t>- conservation  </a:t>
            </a:r>
            <a:r>
              <a:rPr lang="fr-FR" sz="1600" dirty="0"/>
              <a:t>des déchets végétaux et des </a:t>
            </a:r>
            <a:r>
              <a:rPr lang="fr-FR" sz="1600" dirty="0" smtClean="0"/>
              <a:t>ronciers (important pour la petite faune)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24742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968" y="2204864"/>
            <a:ext cx="90010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Retour aux ordinateurs!</a:t>
            </a:r>
            <a:endParaRPr lang="fr-FR" sz="32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0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1628800"/>
            <a:ext cx="910850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Enjeux pour la COPAMO</a:t>
            </a:r>
            <a:endParaRPr lang="fr-FR" sz="5400" b="1" u="sng" dirty="0">
              <a:solidFill>
                <a:srgbClr val="E0773C">
                  <a:lumMod val="50000"/>
                </a:srgbClr>
              </a:solidFill>
              <a:latin typeface="Comic Sans MS" pitchFamily="66" charset="0"/>
            </a:endParaRPr>
          </a:p>
          <a:p>
            <a:endParaRPr lang="fr-FR" sz="2400" b="1" u="sng" dirty="0" smtClean="0">
              <a:solidFill>
                <a:srgbClr val="E0773C">
                  <a:lumMod val="50000"/>
                </a:srgbClr>
              </a:solidFill>
              <a:latin typeface="Comic Sans MS" pitchFamily="66" charset="0"/>
            </a:endParaRPr>
          </a:p>
          <a:p>
            <a:endParaRPr lang="fr-FR" sz="2400" b="1" dirty="0">
              <a:solidFill>
                <a:srgbClr val="E0773C">
                  <a:lumMod val="75000"/>
                </a:srgb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50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" y="0"/>
            <a:ext cx="9138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1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" y="0"/>
            <a:ext cx="9138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1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" y="1118268"/>
            <a:ext cx="9138219" cy="462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" y="0"/>
            <a:ext cx="9138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1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968" y="2204864"/>
            <a:ext cx="90010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Fin du stage</a:t>
            </a:r>
            <a:endParaRPr lang="fr-FR" sz="32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57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172" y="1052736"/>
            <a:ext cx="6911752" cy="2736304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4000" b="1" dirty="0" smtClean="0">
                <a:solidFill>
                  <a:schemeClr val="accent1">
                    <a:lumMod val="50000"/>
                  </a:schemeClr>
                </a:solidFill>
              </a:rPr>
              <a:t>Le contexte:</a:t>
            </a:r>
          </a:p>
          <a:p>
            <a:pPr algn="ctr"/>
            <a:r>
              <a:rPr lang="fr-FR" sz="4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fr-FR" sz="4000" b="1" dirty="0" smtClean="0">
                <a:solidFill>
                  <a:schemeClr val="accent5">
                    <a:lumMod val="75000"/>
                  </a:schemeClr>
                </a:solidFill>
              </a:rPr>
              <a:t>un mot sur l’association </a:t>
            </a:r>
            <a:r>
              <a:rPr lang="fr-FR" sz="4000" b="1" dirty="0">
                <a:solidFill>
                  <a:schemeClr val="accent5">
                    <a:lumMod val="50000"/>
                  </a:schemeClr>
                </a:solidFill>
              </a:rPr>
              <a:t>Paysages </a:t>
            </a:r>
            <a:r>
              <a:rPr lang="fr-FR" sz="4000" b="1" dirty="0" smtClean="0">
                <a:solidFill>
                  <a:schemeClr val="accent5">
                    <a:lumMod val="50000"/>
                  </a:schemeClr>
                </a:solidFill>
              </a:rPr>
              <a:t>Reconquis</a:t>
            </a:r>
          </a:p>
          <a:p>
            <a:pPr algn="ctr"/>
            <a:endParaRPr lang="fr-FR" sz="32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fr-FR" sz="2400" dirty="0"/>
          </a:p>
          <a:p>
            <a:pPr algn="ctr"/>
            <a:endParaRPr lang="fr-FR" sz="2400" dirty="0" smtClean="0"/>
          </a:p>
          <a:p>
            <a:pPr algn="ctr"/>
            <a:endParaRPr lang="fr-FR" sz="2400" dirty="0"/>
          </a:p>
          <a:p>
            <a:pPr algn="ctr"/>
            <a:endParaRPr lang="fr-FR" sz="2400" dirty="0" smtClean="0"/>
          </a:p>
          <a:p>
            <a:pPr algn="ctr"/>
            <a:endParaRPr lang="fr-FR" sz="2400" dirty="0"/>
          </a:p>
          <a:p>
            <a:pPr algn="ctr"/>
            <a:endParaRPr lang="fr-FR" sz="2400" dirty="0"/>
          </a:p>
          <a:p>
            <a:pPr algn="ctr"/>
            <a:endParaRPr lang="fr-FR" sz="2400" dirty="0">
              <a:solidFill>
                <a:srgbClr val="00B05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5445224"/>
            <a:ext cx="6336704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100" b="1" dirty="0" smtClean="0"/>
              <a:t>Stage BTS Margaux et Emeline</a:t>
            </a:r>
            <a:br>
              <a:rPr lang="fr-FR" sz="3100" b="1" dirty="0" smtClean="0"/>
            </a:br>
            <a:r>
              <a:rPr lang="fr-FR" sz="3100" b="1" dirty="0" smtClean="0"/>
              <a:t>fév. 2013</a:t>
            </a:r>
            <a:br>
              <a:rPr lang="fr-FR" sz="3100" b="1" dirty="0" smtClean="0"/>
            </a:b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5615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476672"/>
            <a:ext cx="8075240" cy="592412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fr-FR" sz="2400" b="1" dirty="0" smtClean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pPr marL="0" indent="0">
              <a:buNone/>
            </a:pPr>
            <a:r>
              <a:rPr lang="fr-FR" sz="3200" b="1" u="sng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But de l’association Paysages Reconquis:</a:t>
            </a:r>
          </a:p>
          <a:p>
            <a:endParaRPr lang="fr-FR" sz="2400" b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  <a:p>
            <a:pPr marL="228600" lvl="1" indent="0" algn="ctr">
              <a:buNone/>
            </a:pPr>
            <a:r>
              <a:rPr lang="fr-FR" sz="3900" b="1" dirty="0">
                <a:solidFill>
                  <a:srgbClr val="00B050"/>
                </a:solidFill>
                <a:latin typeface="Comic Sans MS" pitchFamily="66" charset="0"/>
              </a:rPr>
              <a:t>Appeler à la reconquête écologique et esthétique des </a:t>
            </a:r>
            <a:r>
              <a:rPr lang="fr-FR" sz="3900" b="1" dirty="0" smtClean="0">
                <a:solidFill>
                  <a:srgbClr val="00B050"/>
                </a:solidFill>
                <a:latin typeface="Comic Sans MS" pitchFamily="66" charset="0"/>
              </a:rPr>
              <a:t>paysages </a:t>
            </a:r>
            <a:endParaRPr lang="fr-FR" sz="3900" b="1" dirty="0">
              <a:solidFill>
                <a:srgbClr val="00B050"/>
              </a:solidFill>
              <a:latin typeface="Comic Sans MS" pitchFamily="66" charset="0"/>
            </a:endParaRPr>
          </a:p>
          <a:p>
            <a:pPr algn="ctr"/>
            <a:endParaRPr lang="fr-FR" sz="3900" dirty="0" smtClean="0">
              <a:latin typeface="Comic Sans MS" pitchFamily="66" charset="0"/>
            </a:endParaRPr>
          </a:p>
          <a:p>
            <a:pPr marL="0" indent="0" algn="ctr">
              <a:buNone/>
            </a:pPr>
            <a:endParaRPr lang="fr-FR" sz="3900" dirty="0">
              <a:latin typeface="Comic Sans MS" pitchFamily="66" charset="0"/>
            </a:endParaRPr>
          </a:p>
          <a:p>
            <a:pPr marL="0" indent="0" algn="ctr">
              <a:buNone/>
            </a:pPr>
            <a:endParaRPr lang="fr-FR" sz="3900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fr-FR" sz="3200" b="1" u="sng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Référence:</a:t>
            </a:r>
          </a:p>
          <a:p>
            <a:pPr marL="0" indent="0">
              <a:buNone/>
            </a:pPr>
            <a:endParaRPr lang="fr-FR" sz="2400" b="1" u="sng" dirty="0" smtClean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fr-FR" sz="38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Convention </a:t>
            </a:r>
            <a:r>
              <a:rPr lang="fr-FR" sz="38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européenne du paysage</a:t>
            </a:r>
          </a:p>
          <a:p>
            <a:pPr marL="0" indent="0" algn="ctr">
              <a:buNone/>
            </a:pPr>
            <a:r>
              <a:rPr lang="fr-FR" sz="3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(</a:t>
            </a:r>
            <a:r>
              <a:rPr lang="fr-FR" sz="3800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ratifiée par la France en 2006</a:t>
            </a:r>
            <a:r>
              <a:rPr lang="fr-FR" sz="3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)</a:t>
            </a:r>
          </a:p>
          <a:p>
            <a:pPr marL="0" indent="0">
              <a:buNone/>
            </a:pPr>
            <a:endParaRPr lang="fr-FR" sz="2400" dirty="0" smtClean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pPr lvl="1"/>
            <a:endParaRPr lang="fr-FR" sz="2000" dirty="0" smtClean="0">
              <a:latin typeface="Comic Sans MS" pitchFamily="66" charset="0"/>
            </a:endParaRPr>
          </a:p>
          <a:p>
            <a:pPr lvl="1"/>
            <a:endParaRPr lang="fr-FR" sz="2000" dirty="0" smtClean="0">
              <a:latin typeface="Comic Sans MS" pitchFamily="66" charset="0"/>
            </a:endParaRPr>
          </a:p>
          <a:p>
            <a:pPr marL="228600" lvl="1" indent="0" algn="ctr">
              <a:buNone/>
            </a:pPr>
            <a:r>
              <a:rPr lang="fr-FR" sz="38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Tout paysage a droit à notre estime et à notre attention, qu’il soit qualifié d’exceptionnel ou pas.</a:t>
            </a:r>
          </a:p>
          <a:p>
            <a:pPr lvl="1" algn="ctr"/>
            <a:endParaRPr lang="fr-FR" sz="38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20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1628800"/>
            <a:ext cx="84249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u="sng" dirty="0">
                <a:solidFill>
                  <a:srgbClr val="E0773C">
                    <a:lumMod val="50000"/>
                  </a:srgbClr>
                </a:solidFill>
                <a:latin typeface="Comic Sans MS" pitchFamily="66" charset="0"/>
              </a:rPr>
              <a:t>Un </a:t>
            </a:r>
            <a:r>
              <a:rPr lang="fr-FR" sz="2400" b="1" u="sng" dirty="0" smtClean="0">
                <a:solidFill>
                  <a:srgbClr val="E0773C">
                    <a:lumMod val="50000"/>
                  </a:srgbClr>
                </a:solidFill>
                <a:latin typeface="Comic Sans MS" pitchFamily="66" charset="0"/>
              </a:rPr>
              <a:t>constat</a:t>
            </a:r>
            <a:r>
              <a:rPr lang="fr-FR" sz="2400" b="1" dirty="0" smtClean="0">
                <a:solidFill>
                  <a:srgbClr val="E0773C">
                    <a:lumMod val="50000"/>
                  </a:srgbClr>
                </a:solidFill>
                <a:latin typeface="Comic Sans MS" pitchFamily="66" charset="0"/>
              </a:rPr>
              <a:t>: </a:t>
            </a:r>
            <a:r>
              <a:rPr lang="fr-FR" sz="2400" b="1" dirty="0" smtClean="0">
                <a:solidFill>
                  <a:srgbClr val="E0773C">
                    <a:lumMod val="75000"/>
                  </a:srgbClr>
                </a:solidFill>
                <a:latin typeface="Comic Sans MS" pitchFamily="66" charset="0"/>
              </a:rPr>
              <a:t>des paysages, trop nombreux, malmenés</a:t>
            </a:r>
            <a:endParaRPr lang="fr-FR" sz="2400" b="1" dirty="0">
              <a:solidFill>
                <a:srgbClr val="E0773C">
                  <a:lumMod val="75000"/>
                </a:srgbClr>
              </a:solidFill>
              <a:latin typeface="Comic Sans MS" pitchFamily="66" charset="0"/>
            </a:endParaRPr>
          </a:p>
          <a:p>
            <a:endParaRPr lang="fr-FR" sz="2400" b="1" u="sng" dirty="0" smtClean="0">
              <a:solidFill>
                <a:srgbClr val="E0773C">
                  <a:lumMod val="75000"/>
                </a:srgbClr>
              </a:solidFill>
              <a:latin typeface="Comic Sans MS" pitchFamily="66" charset="0"/>
            </a:endParaRPr>
          </a:p>
          <a:p>
            <a:endParaRPr lang="fr-FR" sz="2400" b="1" u="sng" dirty="0">
              <a:solidFill>
                <a:srgbClr val="E0773C">
                  <a:lumMod val="50000"/>
                </a:srgbClr>
              </a:solidFill>
              <a:latin typeface="Comic Sans MS" pitchFamily="66" charset="0"/>
            </a:endParaRPr>
          </a:p>
          <a:p>
            <a:endParaRPr lang="fr-FR" sz="2400" b="1" u="sng" dirty="0" smtClean="0">
              <a:solidFill>
                <a:srgbClr val="E0773C">
                  <a:lumMod val="50000"/>
                </a:srgbClr>
              </a:solidFill>
              <a:latin typeface="Comic Sans MS" pitchFamily="66" charset="0"/>
            </a:endParaRPr>
          </a:p>
          <a:p>
            <a:r>
              <a:rPr lang="fr-FR" sz="2400" b="1" u="sng" dirty="0" smtClean="0">
                <a:solidFill>
                  <a:srgbClr val="E0773C">
                    <a:lumMod val="50000"/>
                  </a:srgbClr>
                </a:solidFill>
                <a:latin typeface="Comic Sans MS" pitchFamily="66" charset="0"/>
              </a:rPr>
              <a:t>Une analyse</a:t>
            </a:r>
            <a:r>
              <a:rPr lang="fr-FR" sz="2400" b="1" dirty="0" smtClean="0">
                <a:solidFill>
                  <a:srgbClr val="E0773C">
                    <a:lumMod val="50000"/>
                  </a:srgbClr>
                </a:solidFill>
                <a:latin typeface="Comic Sans MS" pitchFamily="66" charset="0"/>
              </a:rPr>
              <a:t> </a:t>
            </a:r>
            <a:r>
              <a:rPr lang="fr-FR" sz="2400" b="1" dirty="0">
                <a:solidFill>
                  <a:srgbClr val="E0773C">
                    <a:lumMod val="50000"/>
                  </a:srgbClr>
                </a:solidFill>
                <a:latin typeface="Comic Sans MS" pitchFamily="66" charset="0"/>
              </a:rPr>
              <a:t>: </a:t>
            </a:r>
          </a:p>
          <a:p>
            <a:r>
              <a:rPr lang="fr-FR" sz="2400" b="1" dirty="0" smtClean="0">
                <a:solidFill>
                  <a:srgbClr val="E0773C">
                    <a:lumMod val="50000"/>
                  </a:srgbClr>
                </a:solidFill>
                <a:latin typeface="Comic Sans MS" pitchFamily="66" charset="0"/>
              </a:rPr>
              <a:t>		</a:t>
            </a:r>
            <a:r>
              <a:rPr lang="fr-FR" sz="2400" b="1" dirty="0" smtClean="0">
                <a:solidFill>
                  <a:srgbClr val="E0773C">
                    <a:lumMod val="75000"/>
                  </a:srgbClr>
                </a:solidFill>
                <a:latin typeface="Comic Sans MS" pitchFamily="66" charset="0"/>
              </a:rPr>
              <a:t>- des considérations d’esthétique 				souvent oubliées</a:t>
            </a:r>
          </a:p>
          <a:p>
            <a:endParaRPr lang="fr-FR" sz="2400" b="1" dirty="0" smtClean="0">
              <a:solidFill>
                <a:srgbClr val="E0773C">
                  <a:lumMod val="75000"/>
                </a:srgbClr>
              </a:solidFill>
              <a:latin typeface="Comic Sans MS" pitchFamily="66" charset="0"/>
            </a:endParaRPr>
          </a:p>
          <a:p>
            <a:r>
              <a:rPr lang="fr-FR" sz="2400" b="1" dirty="0">
                <a:solidFill>
                  <a:srgbClr val="E0773C">
                    <a:lumMod val="75000"/>
                  </a:srgbClr>
                </a:solidFill>
                <a:latin typeface="Comic Sans MS" pitchFamily="66" charset="0"/>
              </a:rPr>
              <a:t>	</a:t>
            </a:r>
            <a:r>
              <a:rPr lang="fr-FR" sz="2400" b="1" dirty="0" smtClean="0">
                <a:solidFill>
                  <a:srgbClr val="E0773C">
                    <a:lumMod val="75000"/>
                  </a:srgbClr>
                </a:solidFill>
                <a:latin typeface="Comic Sans MS" pitchFamily="66" charset="0"/>
              </a:rPr>
              <a:t>	- des problèmes écologiques trop 				souvent ignorés</a:t>
            </a:r>
            <a:endParaRPr lang="fr-FR" sz="2400" b="1" u="sng" dirty="0">
              <a:solidFill>
                <a:srgbClr val="E0773C">
                  <a:lumMod val="75000"/>
                </a:srgbClr>
              </a:solidFill>
              <a:latin typeface="Comic Sans MS" pitchFamily="66" charset="0"/>
            </a:endParaRPr>
          </a:p>
          <a:p>
            <a:endParaRPr lang="fr-FR" sz="2400" b="1" dirty="0">
              <a:solidFill>
                <a:srgbClr val="E0773C">
                  <a:lumMod val="75000"/>
                </a:srgb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2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980728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400" b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fr-FR" sz="2400" b="1" dirty="0" smtClean="0">
                <a:solidFill>
                  <a:srgbClr val="B77BB4">
                    <a:lumMod val="50000"/>
                  </a:srgbClr>
                </a:solidFill>
                <a:latin typeface="Comic Sans MS" pitchFamily="66" charset="0"/>
              </a:rPr>
              <a:t>Restauration</a:t>
            </a:r>
            <a:r>
              <a:rPr lang="fr-FR" sz="2400" b="1" dirty="0">
                <a:solidFill>
                  <a:srgbClr val="B77BB4">
                    <a:lumMod val="50000"/>
                  </a:srgbClr>
                </a:solidFill>
                <a:latin typeface="Comic Sans MS" pitchFamily="66" charset="0"/>
              </a:rPr>
              <a:t>, réhabilitation, reconquête, </a:t>
            </a:r>
            <a:r>
              <a:rPr lang="fr-FR" sz="2400" b="1" dirty="0" smtClean="0">
                <a:solidFill>
                  <a:srgbClr val="B77BB4">
                    <a:lumMod val="50000"/>
                  </a:srgbClr>
                </a:solidFill>
                <a:latin typeface="Comic Sans MS" pitchFamily="66" charset="0"/>
              </a:rPr>
              <a:t>réparation…</a:t>
            </a:r>
            <a:endParaRPr lang="fr-FR" sz="2400" b="1" dirty="0">
              <a:solidFill>
                <a:srgbClr val="B77BB4">
                  <a:lumMod val="50000"/>
                </a:srgbClr>
              </a:solidFill>
              <a:latin typeface="Comic Sans MS" pitchFamily="66" charset="0"/>
            </a:endParaRPr>
          </a:p>
          <a:p>
            <a:endParaRPr lang="fr-FR" sz="2400" b="1" u="sng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endParaRPr lang="fr-FR" sz="2400" b="1" u="sng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endParaRPr lang="fr-FR" sz="2400" b="1" u="sng" dirty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fr-FR" sz="2400" b="1" u="sng" dirty="0" smtClean="0">
                <a:solidFill>
                  <a:srgbClr val="002060"/>
                </a:solidFill>
                <a:latin typeface="Comic Sans MS" pitchFamily="66" charset="0"/>
              </a:rPr>
              <a:t>Attention</a:t>
            </a:r>
          </a:p>
          <a:p>
            <a:endParaRPr lang="fr-FR" b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algn="ctr"/>
            <a:r>
              <a:rPr lang="fr-FR" sz="2400" b="1" dirty="0">
                <a:solidFill>
                  <a:srgbClr val="0070C0"/>
                </a:solidFill>
                <a:latin typeface="Comic Sans MS" pitchFamily="66" charset="0"/>
              </a:rPr>
              <a:t>P</a:t>
            </a:r>
            <a:r>
              <a:rPr lang="fr-FR" sz="2400" b="1" dirty="0" smtClean="0">
                <a:solidFill>
                  <a:srgbClr val="0070C0"/>
                </a:solidFill>
                <a:latin typeface="Comic Sans MS" pitchFamily="66" charset="0"/>
              </a:rPr>
              <a:t>as de </a:t>
            </a:r>
            <a:r>
              <a:rPr lang="fr-FR" sz="2400" b="1" dirty="0">
                <a:solidFill>
                  <a:srgbClr val="0070C0"/>
                </a:solidFill>
                <a:latin typeface="Comic Sans MS" pitchFamily="66" charset="0"/>
              </a:rPr>
              <a:t>retour nostalgique à un quelconque </a:t>
            </a:r>
            <a:r>
              <a:rPr lang="fr-FR" sz="2400" b="1" dirty="0" smtClean="0">
                <a:solidFill>
                  <a:srgbClr val="0070C0"/>
                </a:solidFill>
                <a:latin typeface="Comic Sans MS" pitchFamily="66" charset="0"/>
              </a:rPr>
              <a:t>passé! </a:t>
            </a:r>
          </a:p>
          <a:p>
            <a:endParaRPr lang="fr-FR" b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endParaRPr lang="fr-FR" b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endParaRPr lang="fr-FR" b="1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fr-FR" sz="2400" b="1" dirty="0">
                <a:solidFill>
                  <a:srgbClr val="98C723">
                    <a:lumMod val="75000"/>
                  </a:srgbClr>
                </a:solidFill>
                <a:latin typeface="Comic Sans MS" pitchFamily="66" charset="0"/>
              </a:rPr>
              <a:t>L</a:t>
            </a:r>
            <a:r>
              <a:rPr lang="fr-FR" sz="2400" b="1" dirty="0" smtClean="0">
                <a:solidFill>
                  <a:srgbClr val="98C723">
                    <a:lumMod val="75000"/>
                  </a:srgbClr>
                </a:solidFill>
                <a:latin typeface="Comic Sans MS" pitchFamily="66" charset="0"/>
              </a:rPr>
              <a:t>es </a:t>
            </a:r>
            <a:r>
              <a:rPr lang="fr-FR" sz="2400" b="1" dirty="0">
                <a:solidFill>
                  <a:srgbClr val="98C723">
                    <a:lumMod val="75000"/>
                  </a:srgbClr>
                </a:solidFill>
                <a:latin typeface="Comic Sans MS" pitchFamily="66" charset="0"/>
              </a:rPr>
              <a:t>paysages, façonnés par les paysans, architectes, urbanistes ont toujours évolué et doivent </a:t>
            </a:r>
            <a:r>
              <a:rPr lang="fr-FR" sz="2400" b="1" dirty="0" smtClean="0">
                <a:solidFill>
                  <a:srgbClr val="98C723">
                    <a:lumMod val="75000"/>
                  </a:srgbClr>
                </a:solidFill>
                <a:latin typeface="Comic Sans MS" pitchFamily="66" charset="0"/>
              </a:rPr>
              <a:t>continuer d’évoluer.</a:t>
            </a:r>
          </a:p>
          <a:p>
            <a:r>
              <a:rPr lang="fr-FR" sz="2400" b="1" dirty="0" smtClean="0">
                <a:solidFill>
                  <a:srgbClr val="98C723">
                    <a:lumMod val="75000"/>
                  </a:srgbClr>
                </a:solidFill>
                <a:latin typeface="Comic Sans MS" pitchFamily="66" charset="0"/>
              </a:rPr>
              <a:t>		Mais pas dans l’anarchie et la laideur…</a:t>
            </a:r>
          </a:p>
          <a:p>
            <a:endParaRPr lang="fr-FR" sz="2400" b="1" dirty="0">
              <a:solidFill>
                <a:srgbClr val="98C723">
                  <a:lumMod val="75000"/>
                </a:srgb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52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276872"/>
            <a:ext cx="86409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u="sng" dirty="0">
                <a:solidFill>
                  <a:srgbClr val="E0773C">
                    <a:lumMod val="50000"/>
                  </a:srgbClr>
                </a:solidFill>
                <a:latin typeface="Comic Sans MS" pitchFamily="66" charset="0"/>
              </a:rPr>
              <a:t>Objectif </a:t>
            </a:r>
            <a:r>
              <a:rPr lang="fr-FR" sz="2400" b="1" u="sng" dirty="0" smtClean="0">
                <a:solidFill>
                  <a:srgbClr val="E0773C">
                    <a:lumMod val="50000"/>
                  </a:srgbClr>
                </a:solidFill>
                <a:latin typeface="Comic Sans MS" pitchFamily="66" charset="0"/>
              </a:rPr>
              <a:t>de l’association: </a:t>
            </a:r>
          </a:p>
          <a:p>
            <a:endParaRPr lang="fr-FR" sz="2400" b="1" u="sng" dirty="0" smtClean="0">
              <a:solidFill>
                <a:srgbClr val="E0773C">
                  <a:lumMod val="50000"/>
                </a:srgbClr>
              </a:solidFill>
              <a:latin typeface="Comic Sans MS" pitchFamily="66" charset="0"/>
            </a:endParaRPr>
          </a:p>
          <a:p>
            <a:endParaRPr lang="fr-FR" sz="2400" b="1" u="sng" dirty="0">
              <a:solidFill>
                <a:srgbClr val="E0773C">
                  <a:lumMod val="50000"/>
                </a:srgbClr>
              </a:solidFill>
              <a:latin typeface="Comic Sans MS" pitchFamily="66" charset="0"/>
            </a:endParaRPr>
          </a:p>
          <a:p>
            <a:pPr lvl="1"/>
            <a:r>
              <a:rPr lang="fr-FR" sz="2400" b="1" dirty="0">
                <a:solidFill>
                  <a:srgbClr val="E0773C"/>
                </a:solidFill>
                <a:latin typeface="Comic Sans MS" pitchFamily="66" charset="0"/>
              </a:rPr>
              <a:t>Convaincre les acteurs </a:t>
            </a:r>
            <a:r>
              <a:rPr lang="fr-FR" sz="2400" b="1" dirty="0" smtClean="0">
                <a:solidFill>
                  <a:srgbClr val="E0773C"/>
                </a:solidFill>
                <a:latin typeface="Comic Sans MS" pitchFamily="66" charset="0"/>
              </a:rPr>
              <a:t>concernés </a:t>
            </a:r>
          </a:p>
          <a:p>
            <a:pPr lvl="1"/>
            <a:endParaRPr lang="fr-FR" sz="2400" b="1" dirty="0" smtClean="0">
              <a:solidFill>
                <a:srgbClr val="E0773C"/>
              </a:solidFill>
              <a:latin typeface="Comic Sans MS" pitchFamily="66" charset="0"/>
            </a:endParaRPr>
          </a:p>
          <a:p>
            <a:pPr marL="2171700" lvl="4" indent="-342900">
              <a:buFontTx/>
              <a:buChar char="-"/>
            </a:pPr>
            <a:r>
              <a:rPr lang="fr-FR" sz="2400" b="1" dirty="0" smtClean="0">
                <a:solidFill>
                  <a:srgbClr val="E0773C"/>
                </a:solidFill>
                <a:latin typeface="Comic Sans MS" pitchFamily="66" charset="0"/>
              </a:rPr>
              <a:t>d’identifier les reconquêtes </a:t>
            </a:r>
          </a:p>
          <a:p>
            <a:pPr marL="2171700" lvl="4" indent="-342900">
              <a:buFontTx/>
              <a:buChar char="-"/>
            </a:pPr>
            <a:r>
              <a:rPr lang="fr-FR" sz="2400" b="1" dirty="0" smtClean="0">
                <a:solidFill>
                  <a:srgbClr val="E0773C"/>
                </a:solidFill>
                <a:latin typeface="Comic Sans MS" pitchFamily="66" charset="0"/>
              </a:rPr>
              <a:t>de porter leurs réalisations.</a:t>
            </a:r>
            <a:endParaRPr lang="fr-FR" sz="2400" b="1" dirty="0">
              <a:solidFill>
                <a:srgbClr val="E0773C"/>
              </a:solidFill>
              <a:latin typeface="Comic Sans MS" pitchFamily="66" charset="0"/>
            </a:endParaRPr>
          </a:p>
          <a:p>
            <a:endParaRPr lang="fr-FR" sz="2400" b="1" u="sng" dirty="0">
              <a:solidFill>
                <a:srgbClr val="E0773C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3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267678" y="1016596"/>
            <a:ext cx="8568952" cy="93610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endParaRPr lang="fr-FR" sz="2800" b="1" dirty="0" smtClean="0">
              <a:solidFill>
                <a:srgbClr val="E0773C">
                  <a:lumMod val="75000"/>
                </a:srgbClr>
              </a:solidFill>
              <a:latin typeface="Comic Sans MS" pitchFamily="66" charset="0"/>
            </a:endParaRPr>
          </a:p>
          <a:p>
            <a:pPr marL="457200" indent="-457200">
              <a:buFontTx/>
              <a:buChar char="-"/>
            </a:pPr>
            <a:r>
              <a:rPr lang="fr-FR" sz="2400" b="1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plantation </a:t>
            </a:r>
            <a:r>
              <a:rPr lang="fr-FR" sz="2400" b="1" dirty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de haies depuis plusieurs années sur le </a:t>
            </a:r>
            <a:r>
              <a:rPr lang="fr-FR" sz="2400" b="1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territoire </a:t>
            </a:r>
            <a:r>
              <a:rPr lang="fr-FR" sz="2400" b="1" dirty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de la COPAMO</a:t>
            </a:r>
          </a:p>
          <a:p>
            <a:pPr marL="457200" lvl="0" indent="-457200">
              <a:buFontTx/>
              <a:buChar char="-"/>
            </a:pPr>
            <a:endParaRPr lang="fr-FR" sz="2400" b="1" dirty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267678" y="1952700"/>
            <a:ext cx="8568952" cy="93610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>
              <a:buFontTx/>
              <a:buChar char="-"/>
            </a:pPr>
            <a:r>
              <a:rPr lang="fr-FR" sz="2400" b="1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souhait </a:t>
            </a:r>
            <a:r>
              <a:rPr lang="fr-FR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d’identifier le maillage bocager pour le </a:t>
            </a:r>
            <a:r>
              <a:rPr lang="fr-FR" sz="2400" b="1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préserver </a:t>
            </a:r>
            <a:r>
              <a:rPr lang="fr-FR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et le gérer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294826" y="3819509"/>
            <a:ext cx="8568952" cy="93610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endParaRPr lang="fr-FR" sz="28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457200" indent="-457200">
              <a:buFontTx/>
              <a:buChar char="-"/>
            </a:pPr>
            <a:endParaRPr lang="fr-FR" sz="2800" b="1" dirty="0" smtClean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- Identification 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du réseau de haies sur le territoire de la COPAMO</a:t>
            </a:r>
          </a:p>
          <a:p>
            <a:pPr marL="457200" indent="-457200">
              <a:buFontTx/>
              <a:buChar char="-"/>
            </a:pP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 </a:t>
            </a:r>
            <a:endParaRPr lang="fr-FR" sz="2400" b="1" dirty="0" smtClean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457200" lvl="0" indent="-457200">
              <a:buFontTx/>
              <a:buChar char="-"/>
            </a:pPr>
            <a:endParaRPr lang="fr-FR" sz="28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251331" y="4755613"/>
            <a:ext cx="8568952" cy="93610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>
              <a:buFontTx/>
              <a:buChar char="-"/>
            </a:pPr>
            <a:endParaRPr lang="fr-FR" sz="28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lvl="0"/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- </a:t>
            </a: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Hiérarchisation 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du réseau de haies existant</a:t>
            </a:r>
          </a:p>
          <a:p>
            <a:pPr marL="457200" lvl="0" indent="-457200">
              <a:buFontTx/>
              <a:buChar char="-"/>
            </a:pPr>
            <a:endParaRPr lang="fr-FR" sz="28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294826" y="5703701"/>
            <a:ext cx="8568952" cy="93610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Proposition d’un plan d’action communal sur les aspects protection, entretien et plantation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267678" y="3089024"/>
            <a:ext cx="8568952" cy="73048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Cahier des charges: </a:t>
            </a:r>
            <a:endParaRPr lang="fr-FR" sz="28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294826" y="116632"/>
            <a:ext cx="8568952" cy="73048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Contexte: </a:t>
            </a:r>
            <a:endParaRPr lang="fr-FR" sz="28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17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772816"/>
            <a:ext cx="84066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400" b="1" dirty="0">
              <a:solidFill>
                <a:prstClr val="black"/>
              </a:solidFill>
              <a:latin typeface="Comic Sans MS" pitchFamily="66" charset="0"/>
            </a:endParaRPr>
          </a:p>
          <a:p>
            <a:r>
              <a:rPr lang="fr-FR" sz="2400" b="1" u="sng" dirty="0" smtClean="0">
                <a:solidFill>
                  <a:srgbClr val="59B0B9">
                    <a:lumMod val="50000"/>
                  </a:srgbClr>
                </a:solidFill>
                <a:latin typeface="Comic Sans MS" pitchFamily="66" charset="0"/>
              </a:rPr>
              <a:t>Des acteurs essentiels dans </a:t>
            </a:r>
            <a:r>
              <a:rPr lang="fr-FR" sz="2400" b="1" u="sng" dirty="0">
                <a:solidFill>
                  <a:srgbClr val="59B0B9">
                    <a:lumMod val="50000"/>
                  </a:srgbClr>
                </a:solidFill>
                <a:latin typeface="Comic Sans MS" pitchFamily="66" charset="0"/>
              </a:rPr>
              <a:t>cette démarche de  </a:t>
            </a:r>
            <a:r>
              <a:rPr lang="fr-FR" sz="2400" b="1" u="sng" dirty="0" smtClean="0">
                <a:solidFill>
                  <a:srgbClr val="59B0B9">
                    <a:lumMod val="50000"/>
                  </a:srgbClr>
                </a:solidFill>
                <a:latin typeface="Comic Sans MS" pitchFamily="66" charset="0"/>
              </a:rPr>
              <a:t>reconquête:</a:t>
            </a:r>
          </a:p>
          <a:p>
            <a:endParaRPr lang="fr-FR" sz="2400" b="1" u="sng" dirty="0">
              <a:solidFill>
                <a:srgbClr val="59B0B9">
                  <a:lumMod val="50000"/>
                </a:srgbClr>
              </a:solidFill>
              <a:latin typeface="Comic Sans MS" pitchFamily="66" charset="0"/>
            </a:endParaRPr>
          </a:p>
          <a:p>
            <a:endParaRPr lang="fr-FR" sz="2400" b="1" u="sng" dirty="0" smtClean="0">
              <a:solidFill>
                <a:srgbClr val="59B0B9">
                  <a:lumMod val="50000"/>
                </a:srgbClr>
              </a:solidFill>
              <a:latin typeface="Comic Sans MS" pitchFamily="66" charset="0"/>
            </a:endParaRPr>
          </a:p>
          <a:p>
            <a:pPr marL="342900" indent="-342900">
              <a:buFontTx/>
              <a:buChar char="-"/>
            </a:pPr>
            <a:r>
              <a:rPr lang="fr-FR" sz="2400" b="1" dirty="0" smtClean="0">
                <a:solidFill>
                  <a:srgbClr val="59B0B9">
                    <a:lumMod val="75000"/>
                  </a:srgbClr>
                </a:solidFill>
                <a:latin typeface="Comic Sans MS" pitchFamily="66" charset="0"/>
              </a:rPr>
              <a:t>L’état, les collectivités territoriales</a:t>
            </a:r>
          </a:p>
          <a:p>
            <a:r>
              <a:rPr lang="fr-FR" sz="2400" b="1" dirty="0" smtClean="0">
                <a:solidFill>
                  <a:srgbClr val="59B0B9">
                    <a:lumMod val="75000"/>
                  </a:srgbClr>
                </a:solidFill>
                <a:latin typeface="Comic Sans MS" pitchFamily="66" charset="0"/>
              </a:rPr>
              <a:t>- Les </a:t>
            </a:r>
            <a:r>
              <a:rPr lang="fr-FR" sz="2400" b="1" dirty="0">
                <a:solidFill>
                  <a:srgbClr val="59B0B9">
                    <a:lumMod val="75000"/>
                  </a:srgbClr>
                </a:solidFill>
                <a:latin typeface="Comic Sans MS" pitchFamily="66" charset="0"/>
              </a:rPr>
              <a:t>urbanistes et architectes</a:t>
            </a:r>
          </a:p>
          <a:p>
            <a:r>
              <a:rPr lang="fr-FR" sz="2400" b="1" dirty="0" smtClean="0">
                <a:solidFill>
                  <a:srgbClr val="59B0B9">
                    <a:lumMod val="75000"/>
                  </a:srgbClr>
                </a:solidFill>
                <a:latin typeface="Comic Sans MS" pitchFamily="66" charset="0"/>
              </a:rPr>
              <a:t>- La </a:t>
            </a:r>
            <a:r>
              <a:rPr lang="fr-FR" sz="2400" b="1" dirty="0">
                <a:solidFill>
                  <a:srgbClr val="59B0B9">
                    <a:lumMod val="75000"/>
                  </a:srgbClr>
                </a:solidFill>
                <a:latin typeface="Comic Sans MS" pitchFamily="66" charset="0"/>
              </a:rPr>
              <a:t>société civile: agriculteurs, </a:t>
            </a:r>
            <a:r>
              <a:rPr lang="fr-FR" sz="2400" b="1" dirty="0" smtClean="0">
                <a:solidFill>
                  <a:srgbClr val="59B0B9">
                    <a:lumMod val="75000"/>
                  </a:srgbClr>
                </a:solidFill>
                <a:latin typeface="Comic Sans MS" pitchFamily="66" charset="0"/>
              </a:rPr>
              <a:t>associations, acteurs parfois isolés, porteurs de projets…</a:t>
            </a:r>
            <a:endParaRPr lang="fr-FR" sz="2400" b="1" u="sng" dirty="0">
              <a:solidFill>
                <a:srgbClr val="59B0B9">
                  <a:lumMod val="50000"/>
                </a:srgb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63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2504232" y="2361940"/>
            <a:ext cx="3960440" cy="149046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prstClr val="black"/>
                </a:solidFill>
              </a:rPr>
              <a:t>RECONQUETE </a:t>
            </a:r>
            <a:r>
              <a:rPr lang="fr-FR" b="1" dirty="0" smtClean="0">
                <a:solidFill>
                  <a:prstClr val="black"/>
                </a:solidFill>
              </a:rPr>
              <a:t>ECOLOGIQUE</a:t>
            </a:r>
          </a:p>
          <a:p>
            <a:pPr algn="ctr"/>
            <a:r>
              <a:rPr lang="fr-FR" b="1" dirty="0" smtClean="0">
                <a:solidFill>
                  <a:prstClr val="black"/>
                </a:solidFill>
              </a:rPr>
              <a:t>Reconquête de la biodiversité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4" name="Flèche vers le bas 3"/>
          <p:cNvSpPr/>
          <p:nvPr/>
        </p:nvSpPr>
        <p:spPr>
          <a:xfrm rot="10800000">
            <a:off x="4282828" y="1416802"/>
            <a:ext cx="484632" cy="787487"/>
          </a:xfrm>
          <a:prstGeom prst="down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105587" y="746059"/>
            <a:ext cx="2032006" cy="792088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prstClr val="white"/>
                </a:solidFill>
              </a:rPr>
              <a:t>SYLVICULTURE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6" name="Flèche vers le bas 5"/>
          <p:cNvSpPr/>
          <p:nvPr/>
        </p:nvSpPr>
        <p:spPr>
          <a:xfrm rot="13017839">
            <a:off x="6222356" y="1585532"/>
            <a:ext cx="484632" cy="978408"/>
          </a:xfrm>
          <a:prstGeom prst="down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6768570" y="771211"/>
            <a:ext cx="1903288" cy="766936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prstClr val="white"/>
                </a:solidFill>
              </a:rPr>
              <a:t>PASTORALISME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8" name="Flèche vers le bas 7"/>
          <p:cNvSpPr/>
          <p:nvPr/>
        </p:nvSpPr>
        <p:spPr>
          <a:xfrm rot="8123052">
            <a:off x="2375939" y="1426991"/>
            <a:ext cx="484632" cy="978408"/>
          </a:xfrm>
          <a:prstGeom prst="down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3707904" y="341688"/>
            <a:ext cx="1634480" cy="91440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prstClr val="white"/>
                </a:solidFill>
              </a:rPr>
              <a:t>AGRICULTURE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0" name="Flèche vers le bas 9"/>
          <p:cNvSpPr/>
          <p:nvPr/>
        </p:nvSpPr>
        <p:spPr>
          <a:xfrm rot="2365873">
            <a:off x="2476581" y="3855590"/>
            <a:ext cx="484632" cy="978408"/>
          </a:xfrm>
          <a:prstGeom prst="down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337616" y="5013176"/>
            <a:ext cx="3514304" cy="141845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prstClr val="white"/>
                </a:solidFill>
              </a:rPr>
              <a:t>ESPACES </a:t>
            </a:r>
            <a:r>
              <a:rPr lang="fr-FR" b="1" dirty="0" smtClean="0">
                <a:solidFill>
                  <a:prstClr val="white"/>
                </a:solidFill>
              </a:rPr>
              <a:t>NATURELS</a:t>
            </a:r>
          </a:p>
          <a:p>
            <a:pPr algn="ctr"/>
            <a:endParaRPr lang="fr-FR" dirty="0">
              <a:solidFill>
                <a:prstClr val="white"/>
              </a:solidFill>
            </a:endParaRPr>
          </a:p>
          <a:p>
            <a:pPr algn="ctr"/>
            <a:r>
              <a:rPr lang="fr-FR" sz="1400" b="1" dirty="0">
                <a:solidFill>
                  <a:prstClr val="white"/>
                </a:solidFill>
              </a:rPr>
              <a:t>ENS, ZNIEFF, Zones humides, milieux d’altitude, etc.</a:t>
            </a:r>
            <a:endParaRPr lang="fr-FR" sz="1400" dirty="0">
              <a:solidFill>
                <a:prstClr val="white"/>
              </a:solidFill>
            </a:endParaRPr>
          </a:p>
        </p:txBody>
      </p:sp>
      <p:sp>
        <p:nvSpPr>
          <p:cNvPr id="12" name="Flèche vers le bas 11"/>
          <p:cNvSpPr/>
          <p:nvPr/>
        </p:nvSpPr>
        <p:spPr>
          <a:xfrm rot="19947222">
            <a:off x="5781270" y="3937065"/>
            <a:ext cx="484632" cy="978408"/>
          </a:xfrm>
          <a:prstGeom prst="down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5076056" y="5013176"/>
            <a:ext cx="3476848" cy="141845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prstClr val="white"/>
                </a:solidFill>
              </a:rPr>
              <a:t>TRAME BLEUE et TRAME </a:t>
            </a:r>
            <a:r>
              <a:rPr lang="fr-FR" b="1" dirty="0" smtClean="0">
                <a:solidFill>
                  <a:prstClr val="white"/>
                </a:solidFill>
              </a:rPr>
              <a:t>VERTE</a:t>
            </a:r>
          </a:p>
          <a:p>
            <a:pPr algn="ctr"/>
            <a:endParaRPr lang="fr-FR" dirty="0">
              <a:solidFill>
                <a:prstClr val="white"/>
              </a:solidFill>
            </a:endParaRPr>
          </a:p>
          <a:p>
            <a:pPr algn="ctr"/>
            <a:r>
              <a:rPr lang="fr-FR" sz="1400" b="1" dirty="0">
                <a:solidFill>
                  <a:prstClr val="white"/>
                </a:solidFill>
              </a:rPr>
              <a:t>(Restauration des habitats et connectivité biologique)</a:t>
            </a:r>
            <a:endParaRPr lang="fr-FR" sz="1400" dirty="0">
              <a:solidFill>
                <a:prstClr val="white"/>
              </a:solidFill>
            </a:endParaRPr>
          </a:p>
        </p:txBody>
      </p:sp>
      <p:sp>
        <p:nvSpPr>
          <p:cNvPr id="17" name="Flèche vers le bas 16"/>
          <p:cNvSpPr/>
          <p:nvPr/>
        </p:nvSpPr>
        <p:spPr>
          <a:xfrm rot="16200000">
            <a:off x="6865182" y="2570730"/>
            <a:ext cx="484632" cy="978408"/>
          </a:xfrm>
          <a:prstGeom prst="down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101349" y="2564904"/>
            <a:ext cx="1302299" cy="81512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prstClr val="white"/>
                </a:solidFill>
              </a:rPr>
              <a:t>PLANTES </a:t>
            </a:r>
            <a:r>
              <a:rPr lang="fr-FR" b="1" dirty="0" smtClean="0">
                <a:solidFill>
                  <a:prstClr val="white"/>
                </a:solidFill>
              </a:rPr>
              <a:t>INVASIVES</a:t>
            </a:r>
            <a:endParaRPr lang="fr-FR" sz="1400" dirty="0">
              <a:solidFill>
                <a:prstClr val="black"/>
              </a:solidFill>
            </a:endParaRPr>
          </a:p>
        </p:txBody>
      </p:sp>
      <p:sp>
        <p:nvSpPr>
          <p:cNvPr id="19" name="Flèche vers le bas 18"/>
          <p:cNvSpPr/>
          <p:nvPr/>
        </p:nvSpPr>
        <p:spPr>
          <a:xfrm rot="5400000">
            <a:off x="1678274" y="2570197"/>
            <a:ext cx="484632" cy="978408"/>
          </a:xfrm>
          <a:prstGeom prst="down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7446781" y="2519903"/>
            <a:ext cx="1516978" cy="90512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prstClr val="white"/>
                </a:solidFill>
              </a:rPr>
              <a:t>HAIES </a:t>
            </a:r>
            <a:endParaRPr lang="fr-FR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44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  <p:bldP spid="18" grpId="0" animBg="1"/>
      <p:bldP spid="2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2298159" y="2492923"/>
            <a:ext cx="4148476" cy="1728895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prstClr val="black"/>
                </a:solidFill>
              </a:rPr>
              <a:t>RECONQUETE  ESTHETIQUE des paysages</a:t>
            </a:r>
            <a:endParaRPr lang="fr-FR" b="1" dirty="0">
              <a:solidFill>
                <a:prstClr val="black"/>
              </a:solidFill>
            </a:endParaRPr>
          </a:p>
        </p:txBody>
      </p:sp>
      <p:sp>
        <p:nvSpPr>
          <p:cNvPr id="21" name="Flèche vers le bas 20"/>
          <p:cNvSpPr/>
          <p:nvPr/>
        </p:nvSpPr>
        <p:spPr>
          <a:xfrm rot="8280387">
            <a:off x="2172782" y="1693617"/>
            <a:ext cx="484632" cy="978408"/>
          </a:xfrm>
          <a:prstGeom prst="down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7" name="Flèche vers le bas 26"/>
          <p:cNvSpPr/>
          <p:nvPr/>
        </p:nvSpPr>
        <p:spPr>
          <a:xfrm rot="13331105">
            <a:off x="6190869" y="1693123"/>
            <a:ext cx="484632" cy="978408"/>
          </a:xfrm>
          <a:prstGeom prst="down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8" name="Flèche vers le bas 27"/>
          <p:cNvSpPr/>
          <p:nvPr/>
        </p:nvSpPr>
        <p:spPr>
          <a:xfrm>
            <a:off x="4130081" y="4466816"/>
            <a:ext cx="484632" cy="978408"/>
          </a:xfrm>
          <a:prstGeom prst="down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37" name="Rectangle à coins arrondis 36"/>
          <p:cNvSpPr/>
          <p:nvPr/>
        </p:nvSpPr>
        <p:spPr>
          <a:xfrm>
            <a:off x="251520" y="692696"/>
            <a:ext cx="3744415" cy="99898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A98D63">
                    <a:lumMod val="75000"/>
                  </a:srgbClr>
                </a:solidFill>
              </a:rPr>
              <a:t>1- ARTIFICIALISATION DES </a:t>
            </a:r>
            <a:r>
              <a:rPr lang="fr-FR" b="1" dirty="0" smtClean="0">
                <a:solidFill>
                  <a:srgbClr val="A98D63">
                    <a:lumMod val="75000"/>
                  </a:srgbClr>
                </a:solidFill>
              </a:rPr>
              <a:t>TERRES EXTENSION URBAINE</a:t>
            </a:r>
          </a:p>
          <a:p>
            <a:pPr algn="ctr"/>
            <a:r>
              <a:rPr lang="fr-FR" b="1" dirty="0" smtClean="0">
                <a:solidFill>
                  <a:srgbClr val="A98D63">
                    <a:lumMod val="75000"/>
                  </a:srgbClr>
                </a:solidFill>
              </a:rPr>
              <a:t>BANALISATION </a:t>
            </a:r>
            <a:r>
              <a:rPr lang="fr-FR" b="1" dirty="0">
                <a:solidFill>
                  <a:srgbClr val="A98D63">
                    <a:lumMod val="75000"/>
                  </a:srgbClr>
                </a:solidFill>
              </a:rPr>
              <a:t>DU PAYSAGE</a:t>
            </a:r>
            <a:endParaRPr lang="fr-FR" dirty="0">
              <a:solidFill>
                <a:srgbClr val="A98D63">
                  <a:lumMod val="75000"/>
                </a:srgbClr>
              </a:solidFill>
            </a:endParaRPr>
          </a:p>
        </p:txBody>
      </p:sp>
      <p:sp>
        <p:nvSpPr>
          <p:cNvPr id="38" name="Rectangle à coins arrondis 37"/>
          <p:cNvSpPr/>
          <p:nvPr/>
        </p:nvSpPr>
        <p:spPr>
          <a:xfrm>
            <a:off x="5436096" y="692696"/>
            <a:ext cx="2880320" cy="100692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prstClr val="white"/>
                </a:solidFill>
              </a:rPr>
              <a:t>2- PATRIMOINE BATI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41" name="Rectangle à coins arrondis 40"/>
          <p:cNvSpPr/>
          <p:nvPr/>
        </p:nvSpPr>
        <p:spPr>
          <a:xfrm>
            <a:off x="2243522" y="5464985"/>
            <a:ext cx="4320480" cy="108356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3- ITINERAIRES DE DEPLACEMENT ET DE DECOUVERTE DES PAYSAGES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4282150"/>
            <a:ext cx="1630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prstClr val="white"/>
                </a:solidFill>
              </a:rPr>
              <a:t>AXE I : ENJEUX 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03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2492896"/>
            <a:ext cx="6911752" cy="1752600"/>
          </a:xfrm>
        </p:spPr>
        <p:txBody>
          <a:bodyPr>
            <a:noAutofit/>
          </a:bodyPr>
          <a:lstStyle/>
          <a:p>
            <a:pPr algn="ctr"/>
            <a:r>
              <a:rPr lang="fr-FR" sz="54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En résumé:</a:t>
            </a:r>
          </a:p>
          <a:p>
            <a:pPr algn="ctr"/>
            <a:endParaRPr lang="fr-FR" sz="4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fr-FR" sz="32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fr-FR" sz="2400" dirty="0"/>
          </a:p>
          <a:p>
            <a:pPr algn="ctr"/>
            <a:endParaRPr lang="fr-FR" sz="2400" dirty="0" smtClean="0"/>
          </a:p>
          <a:p>
            <a:pPr algn="ctr"/>
            <a:endParaRPr lang="fr-FR" sz="2400" dirty="0"/>
          </a:p>
          <a:p>
            <a:pPr algn="ctr"/>
            <a:endParaRPr lang="fr-FR" sz="2400" dirty="0" smtClean="0"/>
          </a:p>
          <a:p>
            <a:pPr algn="ctr"/>
            <a:endParaRPr lang="fr-FR" sz="2400" dirty="0"/>
          </a:p>
          <a:p>
            <a:pPr algn="ctr"/>
            <a:endParaRPr lang="fr-FR" sz="2400" dirty="0"/>
          </a:p>
          <a:p>
            <a:pPr algn="ctr"/>
            <a:endParaRPr lang="fr-FR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2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251520" y="196531"/>
            <a:ext cx="8568952" cy="93610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>
              <a:buFontTx/>
              <a:buChar char="-"/>
            </a:pPr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lutter contre la perte de la biodiversité 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251520" y="1371727"/>
            <a:ext cx="8568952" cy="93610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>
              <a:buFontTx/>
              <a:buChar char="-"/>
            </a:pP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lutter contre la perte et le cloisonnement dramatiques des terres agricoles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251520" y="2483685"/>
            <a:ext cx="8568952" cy="93610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 </a:t>
            </a:r>
            <a:endParaRPr lang="fr-FR" sz="2800" b="1" dirty="0" smtClean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lutter </a:t>
            </a:r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par conséquent contre l’étalement urbain</a:t>
            </a:r>
          </a:p>
          <a:p>
            <a:pPr marL="457200" lvl="0" indent="-457200">
              <a:buFontTx/>
              <a:buChar char="-"/>
            </a:pPr>
            <a:endParaRPr lang="fr-FR" sz="28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251520" y="3680574"/>
            <a:ext cx="8568952" cy="93610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>
              <a:buFontTx/>
              <a:buChar char="-"/>
            </a:pP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lutter contre l’uniformisation et la banalisation de nos paysages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251520" y="4725144"/>
            <a:ext cx="8568952" cy="93610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- prendre </a:t>
            </a:r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soin des paysages « ordinaires »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251520" y="5907680"/>
            <a:ext cx="8568952" cy="93610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Et pour cela, mobiliser les acteurs publics locaux et leurs relais</a:t>
            </a:r>
          </a:p>
        </p:txBody>
      </p:sp>
    </p:spTree>
    <p:extLst>
      <p:ext uri="{BB962C8B-B14F-4D97-AF65-F5344CB8AC3E}">
        <p14:creationId xmlns:p14="http://schemas.microsoft.com/office/powerpoint/2010/main" val="198921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1628800"/>
            <a:ext cx="910850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FR" sz="5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Enjeux pour les étudiantes</a:t>
            </a:r>
            <a:endParaRPr lang="fr-FR" sz="5400" b="1" u="sng" dirty="0">
              <a:solidFill>
                <a:srgbClr val="E0773C">
                  <a:lumMod val="50000"/>
                </a:srgbClr>
              </a:solidFill>
              <a:latin typeface="Comic Sans MS" pitchFamily="66" charset="0"/>
            </a:endParaRPr>
          </a:p>
          <a:p>
            <a:endParaRPr lang="fr-FR" sz="2400" b="1" u="sng" dirty="0" smtClean="0">
              <a:solidFill>
                <a:srgbClr val="E0773C">
                  <a:lumMod val="50000"/>
                </a:srgbClr>
              </a:solidFill>
              <a:latin typeface="Comic Sans MS" pitchFamily="66" charset="0"/>
            </a:endParaRPr>
          </a:p>
          <a:p>
            <a:endParaRPr lang="fr-FR" sz="2400" b="1" dirty="0">
              <a:solidFill>
                <a:srgbClr val="E0773C">
                  <a:lumMod val="75000"/>
                </a:srgb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7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238163" y="2492896"/>
            <a:ext cx="8726326" cy="93610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- collecte </a:t>
            </a:r>
            <a:r>
              <a:rPr lang="fr-FR" sz="2400" b="1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de données et production d’informations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238163" y="3789040"/>
            <a:ext cx="8726326" cy="93610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fr-FR" sz="2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- proposition de pistes d’évolution de gestion et de valorisation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238163" y="548680"/>
            <a:ext cx="8726326" cy="15121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fr-FR" sz="2800" b="1" dirty="0" smtClean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lvl="0" algn="ctr"/>
            <a:r>
              <a:rPr lang="fr-FR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« 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situations professionnelles significatives </a:t>
            </a:r>
            <a:r>
              <a:rPr lang="fr-FR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»</a:t>
            </a:r>
          </a:p>
          <a:p>
            <a:pPr lvl="0" algn="ctr"/>
            <a:r>
              <a:rPr lang="fr-FR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SPS </a:t>
            </a:r>
            <a:endParaRPr lang="fr-FR" sz="28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238163" y="5157192"/>
            <a:ext cx="8726326" cy="93610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fr-FR" sz="2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- création </a:t>
            </a:r>
            <a:r>
              <a:rPr lang="fr-FR" sz="2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d’une base de données ou utilisation d’un SIG</a:t>
            </a:r>
          </a:p>
        </p:txBody>
      </p:sp>
    </p:spTree>
    <p:extLst>
      <p:ext uri="{BB962C8B-B14F-4D97-AF65-F5344CB8AC3E}">
        <p14:creationId xmlns:p14="http://schemas.microsoft.com/office/powerpoint/2010/main" val="403822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3304</TotalTime>
  <Words>1066</Words>
  <Application>Microsoft Office PowerPoint</Application>
  <PresentationFormat>Affichage à l'écran (4:3)</PresentationFormat>
  <Paragraphs>350</Paragraphs>
  <Slides>74</Slides>
  <Notes>28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74</vt:i4>
      </vt:variant>
    </vt:vector>
  </HeadingPairs>
  <TitlesOfParts>
    <vt:vector size="76" baseType="lpstr">
      <vt:lpstr>Thème Office</vt:lpstr>
      <vt:lpstr>Composite</vt:lpstr>
      <vt:lpstr>Stage BTS Margaux et Emeline fév. 2013 </vt:lpstr>
      <vt:lpstr>INVENTAIRE DES HAIES pour la COPAMO    4 février - 1er mars 2013</vt:lpstr>
      <vt:lpstr>Margaux et Emeline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Stage BTS Margaux et Emeline fév. 2013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INVENTAIRE DES HAIES pour la COPAMO Février 2013</dc:title>
  <dc:creator>Asus</dc:creator>
  <cp:lastModifiedBy>Dell</cp:lastModifiedBy>
  <cp:revision>135</cp:revision>
  <dcterms:created xsi:type="dcterms:W3CDTF">2013-10-05T19:06:22Z</dcterms:created>
  <dcterms:modified xsi:type="dcterms:W3CDTF">2013-12-03T18:37:07Z</dcterms:modified>
</cp:coreProperties>
</file>